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93" r:id="rId3"/>
    <p:sldId id="264" r:id="rId4"/>
    <p:sldId id="277" r:id="rId5"/>
    <p:sldId id="278" r:id="rId6"/>
    <p:sldId id="279" r:id="rId7"/>
    <p:sldId id="270" r:id="rId8"/>
    <p:sldId id="271" r:id="rId9"/>
    <p:sldId id="272" r:id="rId10"/>
    <p:sldId id="273" r:id="rId11"/>
    <p:sldId id="274" r:id="rId12"/>
    <p:sldId id="284" r:id="rId13"/>
    <p:sldId id="285" r:id="rId14"/>
    <p:sldId id="286" r:id="rId15"/>
    <p:sldId id="287" r:id="rId16"/>
    <p:sldId id="288" r:id="rId17"/>
    <p:sldId id="297" r:id="rId18"/>
    <p:sldId id="298" r:id="rId19"/>
    <p:sldId id="276" r:id="rId20"/>
    <p:sldId id="259" r:id="rId21"/>
    <p:sldId id="261" r:id="rId22"/>
    <p:sldId id="267" r:id="rId23"/>
    <p:sldId id="296" r:id="rId24"/>
    <p:sldId id="295" r:id="rId25"/>
    <p:sldId id="283" r:id="rId26"/>
    <p:sldId id="26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5562" autoAdjust="0"/>
  </p:normalViewPr>
  <p:slideViewPr>
    <p:cSldViewPr>
      <p:cViewPr>
        <p:scale>
          <a:sx n="70" d="100"/>
          <a:sy n="70" d="100"/>
        </p:scale>
        <p:origin x="-2100" y="-57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r>
              <a:rPr lang="en-US" dirty="0" smtClean="0"/>
              <a:t>V Encuentro – Small Group Facilitator Training</a:t>
            </a:r>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r>
              <a:rPr lang="en-US" dirty="0" smtClean="0"/>
              <a:t>January 2017</a:t>
            </a:r>
            <a:endParaRPr lang="en-US" dirty="0"/>
          </a:p>
        </p:txBody>
      </p:sp>
      <p:sp>
        <p:nvSpPr>
          <p:cNvPr id="4" name="Footer Placeholder 3"/>
          <p:cNvSpPr>
            <a:spLocks noGrp="1"/>
          </p:cNvSpPr>
          <p:nvPr>
            <p:ph type="ftr" sz="quarter" idx="2"/>
          </p:nvPr>
        </p:nvSpPr>
        <p:spPr>
          <a:xfrm>
            <a:off x="1" y="8829675"/>
            <a:ext cx="3276600" cy="465138"/>
          </a:xfrm>
          <a:prstGeom prst="rect">
            <a:avLst/>
          </a:prstGeom>
        </p:spPr>
        <p:txBody>
          <a:bodyPr vert="horz" lIns="91427" tIns="45713" rIns="91427" bIns="45713" rtlCol="0" anchor="b"/>
          <a:lstStyle>
            <a:lvl1pPr algn="l">
              <a:defRPr sz="1200"/>
            </a:lvl1pPr>
          </a:lstStyle>
          <a:p>
            <a:r>
              <a:rPr lang="en-US" dirty="0" smtClean="0"/>
              <a:t>Diane Kledzik – dmk@dosp.org – 727-341-6839</a:t>
            </a:r>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E7B021E8-3A3D-4230-A4F0-8A2CFC202796}" type="slidenum">
              <a:rPr lang="en-US" smtClean="0"/>
              <a:t>‹#›</a:t>
            </a:fld>
            <a:endParaRPr lang="en-US"/>
          </a:p>
        </p:txBody>
      </p:sp>
    </p:spTree>
    <p:extLst>
      <p:ext uri="{BB962C8B-B14F-4D97-AF65-F5344CB8AC3E}">
        <p14:creationId xmlns:p14="http://schemas.microsoft.com/office/powerpoint/2010/main" val="2982466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A5BD27C2-B19B-429B-801B-111E85B16682}" type="datetimeFigureOut">
              <a:rPr lang="en-US" smtClean="0"/>
              <a:pPr/>
              <a:t>1/25/2017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39A59265-2A82-4608-BAC4-1A8190AD1057}" type="slidenum">
              <a:rPr lang="en-US" smtClean="0"/>
              <a:pPr/>
              <a:t>‹#›</a:t>
            </a:fld>
            <a:endParaRPr lang="en-US"/>
          </a:p>
        </p:txBody>
      </p:sp>
    </p:spTree>
    <p:extLst>
      <p:ext uri="{BB962C8B-B14F-4D97-AF65-F5344CB8AC3E}">
        <p14:creationId xmlns:p14="http://schemas.microsoft.com/office/powerpoint/2010/main" val="854242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encuentro.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encuentro.org/v-encuentro-documents/musi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9265-2A82-4608-BAC4-1A8190AD1057}" type="slidenum">
              <a:rPr lang="en-US" smtClean="0"/>
              <a:pPr/>
              <a:t>1</a:t>
            </a:fld>
            <a:endParaRPr lang="en-US"/>
          </a:p>
        </p:txBody>
      </p:sp>
    </p:spTree>
    <p:extLst>
      <p:ext uri="{BB962C8B-B14F-4D97-AF65-F5344CB8AC3E}">
        <p14:creationId xmlns:p14="http://schemas.microsoft.com/office/powerpoint/2010/main" val="3048199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4:  Bearing Fruits of New Life</a:t>
            </a:r>
          </a:p>
          <a:p>
            <a:r>
              <a:rPr lang="en-US" sz="1900" dirty="0"/>
              <a:t>Symbols and Supplies</a:t>
            </a:r>
          </a:p>
          <a:p>
            <a:pPr lvl="1"/>
            <a:r>
              <a:rPr lang="en-US" sz="1900" dirty="0"/>
              <a:t>Chairs in a circle</a:t>
            </a:r>
          </a:p>
          <a:p>
            <a:pPr lvl="1"/>
            <a:r>
              <a:rPr lang="en-US" sz="1900" dirty="0"/>
              <a:t>Image of a path in the center</a:t>
            </a:r>
          </a:p>
          <a:p>
            <a:pPr lvl="1"/>
            <a:r>
              <a:rPr lang="en-US" sz="1900" b="1" dirty="0"/>
              <a:t>Candle</a:t>
            </a:r>
          </a:p>
          <a:p>
            <a:pPr lvl="1"/>
            <a:r>
              <a:rPr lang="en-US" sz="1900" dirty="0"/>
              <a:t>Basket with </a:t>
            </a:r>
            <a:r>
              <a:rPr lang="en-US" sz="1900" b="1" dirty="0"/>
              <a:t>bread</a:t>
            </a:r>
          </a:p>
          <a:p>
            <a:pPr lvl="1"/>
            <a:r>
              <a:rPr lang="en-US" sz="1900" dirty="0"/>
              <a:t>Music and player/speakers</a:t>
            </a:r>
          </a:p>
          <a:p>
            <a:pPr lvl="1"/>
            <a:r>
              <a:rPr lang="en-US" sz="1900" dirty="0"/>
              <a:t>Prayer (Celebrate)</a:t>
            </a:r>
          </a:p>
          <a:p>
            <a:pPr lvl="2"/>
            <a:r>
              <a:rPr lang="en-US" sz="1900" dirty="0"/>
              <a:t>A </a:t>
            </a:r>
            <a:r>
              <a:rPr lang="en-US" sz="1900" dirty="0">
                <a:solidFill>
                  <a:srgbClr val="FF0000"/>
                </a:solidFill>
              </a:rPr>
              <a:t>candle</a:t>
            </a:r>
            <a:r>
              <a:rPr lang="en-US" sz="1900" dirty="0"/>
              <a:t> placed high</a:t>
            </a:r>
          </a:p>
          <a:p>
            <a:pPr lvl="2"/>
            <a:r>
              <a:rPr lang="en-US" sz="1900" dirty="0"/>
              <a:t>Basket with enough </a:t>
            </a:r>
            <a:r>
              <a:rPr lang="en-US" sz="1900" dirty="0">
                <a:solidFill>
                  <a:srgbClr val="FF0000"/>
                </a:solidFill>
              </a:rPr>
              <a:t>bread</a:t>
            </a:r>
            <a:r>
              <a:rPr lang="en-US" sz="1900" dirty="0"/>
              <a:t> for all participants</a:t>
            </a:r>
          </a:p>
          <a:p>
            <a:pPr lvl="2"/>
            <a:r>
              <a:rPr lang="en-US" sz="1900" dirty="0">
                <a:solidFill>
                  <a:srgbClr val="FF0000"/>
                </a:solidFill>
              </a:rPr>
              <a:t>Tea light candles </a:t>
            </a:r>
            <a:r>
              <a:rPr lang="en-US" sz="1900" dirty="0"/>
              <a:t>for all participants</a:t>
            </a:r>
          </a:p>
          <a:p>
            <a:pPr lvl="2"/>
            <a:r>
              <a:rPr lang="en-US" sz="1900" dirty="0">
                <a:solidFill>
                  <a:srgbClr val="FF0000"/>
                </a:solidFill>
              </a:rPr>
              <a:t>Music</a:t>
            </a:r>
            <a:r>
              <a:rPr lang="en-US" sz="1900" dirty="0"/>
              <a:t> and player/speakers</a:t>
            </a:r>
          </a:p>
          <a:p>
            <a:endParaRPr lang="en-US" sz="1900"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10</a:t>
            </a:fld>
            <a:endParaRPr lang="en-US"/>
          </a:p>
        </p:txBody>
      </p:sp>
    </p:spTree>
    <p:extLst>
      <p:ext uri="{BB962C8B-B14F-4D97-AF65-F5344CB8AC3E}">
        <p14:creationId xmlns:p14="http://schemas.microsoft.com/office/powerpoint/2010/main" val="398870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b="1" dirty="0"/>
              <a:t>Session 5:  Celebrating the Joy of Being Missionary Disciples</a:t>
            </a:r>
          </a:p>
          <a:p>
            <a:r>
              <a:rPr lang="en-US" sz="1900" dirty="0"/>
              <a:t>Symbols and Supplies</a:t>
            </a:r>
          </a:p>
          <a:p>
            <a:pPr lvl="1"/>
            <a:r>
              <a:rPr lang="en-US" sz="1900" dirty="0"/>
              <a:t>Chairs in a circle</a:t>
            </a:r>
          </a:p>
          <a:p>
            <a:pPr lvl="1"/>
            <a:r>
              <a:rPr lang="en-US" sz="1900" dirty="0"/>
              <a:t>Image of the Path in the center</a:t>
            </a:r>
          </a:p>
          <a:p>
            <a:pPr lvl="1"/>
            <a:r>
              <a:rPr lang="en-US" sz="1900" dirty="0"/>
              <a:t>Basket with the </a:t>
            </a:r>
            <a:r>
              <a:rPr lang="en-US" sz="1900" b="1" dirty="0"/>
              <a:t>V Encuentro Crosses</a:t>
            </a:r>
          </a:p>
          <a:p>
            <a:pPr lvl="1"/>
            <a:r>
              <a:rPr lang="en-US" sz="1900" dirty="0"/>
              <a:t>Candle and Open Bible</a:t>
            </a:r>
          </a:p>
          <a:p>
            <a:pPr lvl="1"/>
            <a:r>
              <a:rPr lang="en-US" sz="1900" dirty="0"/>
              <a:t>Prayer</a:t>
            </a:r>
          </a:p>
          <a:p>
            <a:pPr lvl="2"/>
            <a:r>
              <a:rPr lang="en-US" sz="1900" dirty="0">
                <a:solidFill>
                  <a:srgbClr val="FF0000"/>
                </a:solidFill>
              </a:rPr>
              <a:t>Large Cross</a:t>
            </a:r>
          </a:p>
          <a:p>
            <a:pPr lvl="2"/>
            <a:r>
              <a:rPr lang="en-US" sz="1900" dirty="0">
                <a:solidFill>
                  <a:srgbClr val="FF0000"/>
                </a:solidFill>
              </a:rPr>
              <a:t>Side table </a:t>
            </a:r>
            <a:r>
              <a:rPr lang="en-US" sz="1900" dirty="0"/>
              <a:t>with </a:t>
            </a:r>
            <a:r>
              <a:rPr lang="en-US" sz="1900" dirty="0">
                <a:solidFill>
                  <a:srgbClr val="FF0000"/>
                </a:solidFill>
              </a:rPr>
              <a:t>wreath of flowers </a:t>
            </a:r>
            <a:r>
              <a:rPr lang="en-US" sz="1900" dirty="0"/>
              <a:t>and </a:t>
            </a:r>
            <a:r>
              <a:rPr lang="en-US" sz="1900" dirty="0">
                <a:solidFill>
                  <a:srgbClr val="FF0000"/>
                </a:solidFill>
              </a:rPr>
              <a:t>white cloth</a:t>
            </a:r>
          </a:p>
          <a:p>
            <a:pPr lvl="2"/>
            <a:r>
              <a:rPr lang="en-US" sz="1900" dirty="0">
                <a:solidFill>
                  <a:srgbClr val="FF0000"/>
                </a:solidFill>
              </a:rPr>
              <a:t>White paper cross </a:t>
            </a:r>
            <a:r>
              <a:rPr lang="en-US" sz="1900" dirty="0">
                <a:solidFill>
                  <a:schemeClr val="accent6">
                    <a:lumMod val="75000"/>
                  </a:schemeClr>
                </a:solidFill>
              </a:rPr>
              <a:t>and </a:t>
            </a:r>
            <a:r>
              <a:rPr lang="en-US" sz="1900" dirty="0">
                <a:solidFill>
                  <a:srgbClr val="FF0000"/>
                </a:solidFill>
              </a:rPr>
              <a:t>pens</a:t>
            </a:r>
          </a:p>
          <a:p>
            <a:pPr lvl="2"/>
            <a:r>
              <a:rPr lang="en-US" sz="1900" dirty="0">
                <a:solidFill>
                  <a:srgbClr val="FF0000"/>
                </a:solidFill>
              </a:rPr>
              <a:t>Tape</a:t>
            </a:r>
          </a:p>
          <a:p>
            <a:endParaRPr lang="en-US" b="1"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11</a:t>
            </a:fld>
            <a:endParaRPr lang="en-US"/>
          </a:p>
        </p:txBody>
      </p:sp>
    </p:spTree>
    <p:extLst>
      <p:ext uri="{BB962C8B-B14F-4D97-AF65-F5344CB8AC3E}">
        <p14:creationId xmlns:p14="http://schemas.microsoft.com/office/powerpoint/2010/main" val="320343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Leading a Group in Contemplative and Reflective Prayer</a:t>
            </a:r>
            <a:endParaRPr lang="en-US" sz="1700" dirty="0"/>
          </a:p>
          <a:p>
            <a:endParaRPr lang="en-US" sz="1700" dirty="0"/>
          </a:p>
          <a:p>
            <a:r>
              <a:rPr lang="en-US" sz="1700" b="1" dirty="0"/>
              <a:t>Reflection </a:t>
            </a:r>
          </a:p>
          <a:p>
            <a:pPr lvl="1"/>
            <a:r>
              <a:rPr lang="en-US" sz="1700" dirty="0"/>
              <a:t>The</a:t>
            </a:r>
            <a:r>
              <a:rPr lang="en-US" sz="1700" b="1" dirty="0"/>
              <a:t> opportunity to pause, quiet ourselves </a:t>
            </a:r>
            <a:r>
              <a:rPr lang="en-US" sz="1700" dirty="0"/>
              <a:t>and</a:t>
            </a:r>
            <a:r>
              <a:rPr lang="en-US" sz="1700" b="1" dirty="0"/>
              <a:t> review what is before us </a:t>
            </a:r>
            <a:r>
              <a:rPr lang="en-US" sz="1700" dirty="0"/>
              <a:t>and </a:t>
            </a:r>
            <a:r>
              <a:rPr lang="en-US" sz="1700" b="1" dirty="0"/>
              <a:t>what is inside us</a:t>
            </a:r>
          </a:p>
          <a:p>
            <a:pPr lvl="1"/>
            <a:r>
              <a:rPr lang="en-US" sz="1700" b="1" dirty="0"/>
              <a:t>Non-judgmental way of perceiving </a:t>
            </a:r>
            <a:r>
              <a:rPr lang="en-US" sz="1700" dirty="0"/>
              <a:t>in which we </a:t>
            </a:r>
            <a:r>
              <a:rPr lang="en-US" sz="1700" b="1" dirty="0"/>
              <a:t>become more present to our Encuentro experience</a:t>
            </a:r>
            <a:r>
              <a:rPr lang="en-US" sz="1700" dirty="0"/>
              <a:t>.</a:t>
            </a:r>
          </a:p>
          <a:p>
            <a:pPr lvl="1"/>
            <a:r>
              <a:rPr lang="en-US" sz="1700" dirty="0"/>
              <a:t>We </a:t>
            </a:r>
            <a:r>
              <a:rPr lang="en-US" sz="1700" b="1" dirty="0"/>
              <a:t>listen to our experience</a:t>
            </a:r>
            <a:r>
              <a:rPr lang="en-US" sz="1700" dirty="0"/>
              <a:t>, paying attention to </a:t>
            </a:r>
            <a:r>
              <a:rPr lang="en-US" sz="1700" b="1" dirty="0"/>
              <a:t>how it is speaking to us</a:t>
            </a:r>
            <a:r>
              <a:rPr lang="en-US" sz="1700" dirty="0"/>
              <a:t> and to </a:t>
            </a:r>
            <a:r>
              <a:rPr lang="en-US" sz="1700" b="1" dirty="0"/>
              <a:t>what is occurring within us </a:t>
            </a:r>
            <a:r>
              <a:rPr lang="en-US" sz="1700" dirty="0"/>
              <a:t>and</a:t>
            </a:r>
            <a:r>
              <a:rPr lang="en-US" sz="1700" b="1" dirty="0"/>
              <a:t> the group.</a:t>
            </a:r>
          </a:p>
          <a:p>
            <a:endParaRPr lang="en-US" sz="1700"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12</a:t>
            </a:fld>
            <a:endParaRPr lang="en-US"/>
          </a:p>
        </p:txBody>
      </p:sp>
    </p:spTree>
    <p:extLst>
      <p:ext uri="{BB962C8B-B14F-4D97-AF65-F5344CB8AC3E}">
        <p14:creationId xmlns:p14="http://schemas.microsoft.com/office/powerpoint/2010/main" val="389839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Leading a Group in Contemplative and Reflective Prayer</a:t>
            </a:r>
          </a:p>
          <a:p>
            <a:endParaRPr lang="en-US" sz="1700" b="1" dirty="0"/>
          </a:p>
          <a:p>
            <a:r>
              <a:rPr lang="en-US" sz="1700" b="1" dirty="0"/>
              <a:t>Prayer</a:t>
            </a:r>
          </a:p>
          <a:p>
            <a:pPr lvl="1"/>
            <a:r>
              <a:rPr lang="en-US" sz="1700" b="1" dirty="0"/>
              <a:t>A turning toward God through the words we are sharing with an open heart.</a:t>
            </a:r>
          </a:p>
          <a:p>
            <a:pPr lvl="1"/>
            <a:r>
              <a:rPr lang="en-US" sz="1700" dirty="0"/>
              <a:t>In prayer, we </a:t>
            </a:r>
            <a:r>
              <a:rPr lang="en-US" sz="1700" b="1" dirty="0"/>
              <a:t>become more aware of God’s presence in the Encuentro </a:t>
            </a:r>
            <a:r>
              <a:rPr lang="en-US" sz="1700" dirty="0"/>
              <a:t>and we </a:t>
            </a:r>
            <a:r>
              <a:rPr lang="en-US" sz="1700" b="1" dirty="0"/>
              <a:t>seek a deeper understanding</a:t>
            </a:r>
            <a:r>
              <a:rPr lang="en-US" sz="1700" dirty="0"/>
              <a:t>.</a:t>
            </a:r>
          </a:p>
          <a:p>
            <a:pPr lvl="1"/>
            <a:r>
              <a:rPr lang="en-US" sz="1700" b="1" dirty="0"/>
              <a:t>Praying as a group </a:t>
            </a:r>
            <a:r>
              <a:rPr lang="en-US" sz="1700" dirty="0"/>
              <a:t>also </a:t>
            </a:r>
            <a:r>
              <a:rPr lang="en-US" sz="1700" b="1" dirty="0"/>
              <a:t>opens us to a great appreciation of God’s presence in our ministry</a:t>
            </a:r>
            <a:r>
              <a:rPr lang="en-US" sz="1700" dirty="0"/>
              <a:t>, and </a:t>
            </a:r>
            <a:r>
              <a:rPr lang="en-US" sz="1700" b="1" dirty="0"/>
              <a:t>inspires us to act as a community</a:t>
            </a:r>
            <a:r>
              <a:rPr lang="en-US" sz="1700" dirty="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13</a:t>
            </a:fld>
            <a:endParaRPr lang="en-US"/>
          </a:p>
        </p:txBody>
      </p:sp>
    </p:spTree>
    <p:extLst>
      <p:ext uri="{BB962C8B-B14F-4D97-AF65-F5344CB8AC3E}">
        <p14:creationId xmlns:p14="http://schemas.microsoft.com/office/powerpoint/2010/main" val="326187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Leading a Group in Contemplative and Reflective Prayer</a:t>
            </a:r>
          </a:p>
          <a:p>
            <a:endParaRPr lang="en-US" sz="1700" b="1" dirty="0"/>
          </a:p>
          <a:p>
            <a:r>
              <a:rPr lang="en-US" sz="1700" b="1" dirty="0"/>
              <a:t>Contemplation</a:t>
            </a:r>
          </a:p>
          <a:p>
            <a:pPr lvl="1"/>
            <a:r>
              <a:rPr lang="en-US" sz="1700" b="1" dirty="0"/>
              <a:t>Clearing the mind of outside concerns </a:t>
            </a:r>
            <a:br>
              <a:rPr lang="en-US" sz="1700" b="1" dirty="0"/>
            </a:br>
            <a:r>
              <a:rPr lang="en-US" sz="1700" dirty="0"/>
              <a:t>so that </a:t>
            </a:r>
            <a:r>
              <a:rPr lang="en-US" sz="1700" b="1" dirty="0"/>
              <a:t>God’s voice may more easily be heard </a:t>
            </a:r>
            <a:r>
              <a:rPr lang="en-US" sz="1700" dirty="0"/>
              <a:t>and</a:t>
            </a:r>
            <a:r>
              <a:rPr lang="en-US" sz="1700" b="1" dirty="0"/>
              <a:t> be united with </a:t>
            </a:r>
            <a:r>
              <a:rPr lang="en-US" sz="1700" dirty="0"/>
              <a:t>the</a:t>
            </a:r>
            <a:r>
              <a:rPr lang="en-US" sz="1700" b="1" dirty="0"/>
              <a:t> movement of the Spirit within oneself </a:t>
            </a:r>
            <a:r>
              <a:rPr lang="en-US" sz="1700" dirty="0"/>
              <a:t>and </a:t>
            </a:r>
            <a:r>
              <a:rPr lang="en-US" sz="1700" b="1" dirty="0"/>
              <a:t>the group.</a:t>
            </a:r>
          </a:p>
          <a:p>
            <a:pPr lvl="1"/>
            <a:r>
              <a:rPr lang="en-US" sz="1700" dirty="0"/>
              <a:t>The</a:t>
            </a:r>
            <a:r>
              <a:rPr lang="en-US" sz="1700" b="1" dirty="0"/>
              <a:t> necessary silence, waiting to </a:t>
            </a:r>
            <a:r>
              <a:rPr lang="en-US" sz="1700" dirty="0"/>
              <a:t>and </a:t>
            </a:r>
            <a:r>
              <a:rPr lang="en-US" sz="1700" b="1" dirty="0"/>
              <a:t>listening to hear from God.</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14</a:t>
            </a:fld>
            <a:endParaRPr lang="en-US"/>
          </a:p>
        </p:txBody>
      </p:sp>
    </p:spTree>
    <p:extLst>
      <p:ext uri="{BB962C8B-B14F-4D97-AF65-F5344CB8AC3E}">
        <p14:creationId xmlns:p14="http://schemas.microsoft.com/office/powerpoint/2010/main" val="34717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79295"/>
            <a:ext cx="5608320" cy="4648200"/>
          </a:xfrm>
        </p:spPr>
        <p:txBody>
          <a:bodyPr>
            <a:noAutofit/>
          </a:bodyPr>
          <a:lstStyle/>
          <a:p>
            <a:pPr defTabSz="931637">
              <a:defRPr/>
            </a:pPr>
            <a:r>
              <a:rPr lang="en-US" sz="1500" b="1" dirty="0"/>
              <a:t>Role of the Spiritual Leader</a:t>
            </a:r>
          </a:p>
          <a:p>
            <a:r>
              <a:rPr lang="en-US" sz="1500" dirty="0"/>
              <a:t>One who leads prayer or reflection well </a:t>
            </a:r>
            <a:r>
              <a:rPr lang="en-US" sz="1500" b="1" dirty="0"/>
              <a:t>brings a quality of personal presence </a:t>
            </a:r>
            <a:r>
              <a:rPr lang="en-US" sz="1500" dirty="0"/>
              <a:t>that </a:t>
            </a:r>
            <a:r>
              <a:rPr lang="en-US" sz="1500" b="1" dirty="0"/>
              <a:t>creates a sense of welcome, safety and sacred space that enable participants to be fully present and open to the presence of the Holy Spirit in our midst</a:t>
            </a:r>
            <a:r>
              <a:rPr lang="en-US" sz="1500" dirty="0"/>
              <a:t>.  Without calling attention to him or herself, a good prayer leader </a:t>
            </a:r>
            <a:r>
              <a:rPr lang="en-US" sz="1500" b="1" dirty="0"/>
              <a:t>helps the group to see their own connection to the divine within them and all around them.</a:t>
            </a:r>
          </a:p>
          <a:p>
            <a:endParaRPr lang="en-US" sz="1500" b="1" dirty="0"/>
          </a:p>
          <a:p>
            <a:pPr>
              <a:buFont typeface="Arial" pitchFamily="34" charset="0"/>
              <a:buChar char="•"/>
            </a:pPr>
            <a:r>
              <a:rPr lang="en-US" sz="1500" dirty="0"/>
              <a:t>Prepare for leading group reflective prayer with a personal prayer, asking to be god’s instrument.</a:t>
            </a:r>
          </a:p>
          <a:p>
            <a:pPr>
              <a:buFont typeface="Arial" pitchFamily="34" charset="0"/>
              <a:buChar char="•"/>
            </a:pPr>
            <a:r>
              <a:rPr lang="en-US" sz="1500" dirty="0"/>
              <a:t>Begin and conclude the gathering with prayer that should be considered a part of the process.</a:t>
            </a:r>
          </a:p>
          <a:p>
            <a:pPr>
              <a:buFont typeface="Arial" pitchFamily="34" charset="0"/>
              <a:buChar char="•"/>
            </a:pPr>
            <a:r>
              <a:rPr lang="en-US" sz="1500" dirty="0"/>
              <a:t>In leading prayer, the first step is slowing down the refocusing attention.  Invite the group to quiet themselves and be present before you speak.</a:t>
            </a:r>
          </a:p>
          <a:p>
            <a:pPr>
              <a:buFont typeface="Arial" pitchFamily="34" charset="0"/>
              <a:buChar char="•"/>
            </a:pPr>
            <a:r>
              <a:rPr lang="en-US" sz="1500" dirty="0"/>
              <a:t>Speak slowly and meaningfully, pausing at commas and stopping at periods.  The slow speaking helps facilitate a reflective spirit.</a:t>
            </a:r>
          </a:p>
          <a:p>
            <a:pPr>
              <a:buFont typeface="Arial" pitchFamily="34" charset="0"/>
              <a:buChar char="•"/>
            </a:pPr>
            <a:r>
              <a:rPr lang="en-US" sz="1500" dirty="0"/>
              <a:t>Be open to being guided into this by the Spirit.  Pay attention to your intuition, a hunch or a last-second feeling.</a:t>
            </a:r>
          </a:p>
        </p:txBody>
      </p:sp>
      <p:sp>
        <p:nvSpPr>
          <p:cNvPr id="4" name="Slide Number Placeholder 3"/>
          <p:cNvSpPr>
            <a:spLocks noGrp="1"/>
          </p:cNvSpPr>
          <p:nvPr>
            <p:ph type="sldNum" sz="quarter" idx="10"/>
          </p:nvPr>
        </p:nvSpPr>
        <p:spPr/>
        <p:txBody>
          <a:bodyPr/>
          <a:lstStyle/>
          <a:p>
            <a:fld id="{39A59265-2A82-4608-BAC4-1A8190AD10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37924"/>
          </a:xfrm>
        </p:spPr>
        <p:txBody>
          <a:bodyPr>
            <a:normAutofit lnSpcReduction="10000"/>
          </a:bodyPr>
          <a:lstStyle/>
          <a:p>
            <a:pPr defTabSz="881390"/>
            <a:r>
              <a:rPr lang="en-US" sz="1500" b="1" dirty="0"/>
              <a:t>Leading a Group in Contemplative and Reflective Prayer</a:t>
            </a:r>
          </a:p>
          <a:p>
            <a:endParaRPr lang="en-US" sz="1500" dirty="0"/>
          </a:p>
          <a:p>
            <a:r>
              <a:rPr lang="en-US" sz="1500" dirty="0"/>
              <a:t>Leading the Group in </a:t>
            </a:r>
            <a:r>
              <a:rPr lang="en-US" sz="1500" b="1" dirty="0"/>
              <a:t>Faith Sharing </a:t>
            </a:r>
            <a:r>
              <a:rPr lang="en-US" sz="1500" dirty="0"/>
              <a:t>(Connecting Faith and Life and Life and Faith)  We bring our experience to the Scripture and Church Teaching and we wrestle with it, finding what attracts us to it and causes resistance, and then we listen to the Spirit for guidance in how we will grow in it.  Through prayer and support, we then do what we know we are being called to do to change the world for Christ.</a:t>
            </a:r>
          </a:p>
          <a:p>
            <a:endParaRPr lang="en-US" sz="1500" dirty="0"/>
          </a:p>
          <a:p>
            <a:pPr>
              <a:buFont typeface="Arial" pitchFamily="34" charset="0"/>
              <a:buChar char="•"/>
            </a:pPr>
            <a:r>
              <a:rPr lang="en-US" sz="1500" dirty="0"/>
              <a:t>The role of the facilitator is one of listening and encouraging by inviting group members to participate.</a:t>
            </a:r>
          </a:p>
          <a:p>
            <a:pPr>
              <a:buFont typeface="Arial" pitchFamily="34" charset="0"/>
              <a:buChar char="•"/>
            </a:pPr>
            <a:r>
              <a:rPr lang="en-US" sz="1500" dirty="0"/>
              <a:t>The facilitator does not provide answers to personal faith questions participants might have.</a:t>
            </a:r>
          </a:p>
          <a:p>
            <a:pPr>
              <a:buFont typeface="Arial" pitchFamily="34" charset="0"/>
              <a:buChar char="•"/>
            </a:pPr>
            <a:r>
              <a:rPr lang="en-US" sz="1500" dirty="0"/>
              <a:t>The facilitator is not a teacher who instructs, nor a judge who renders verdicts, or a counselor who provides spiritual or moral guidance.</a:t>
            </a:r>
          </a:p>
          <a:p>
            <a:pPr>
              <a:buFont typeface="Arial" pitchFamily="34" charset="0"/>
              <a:buChar char="•"/>
            </a:pPr>
            <a:r>
              <a:rPr lang="en-US" sz="1500" dirty="0"/>
              <a:t>Remind all of the importance of maintaining confidentiality so that a trust level grows in the group and all are honored.</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700" b="1" dirty="0"/>
              <a:t>Facilitator Best Practices</a:t>
            </a:r>
          </a:p>
          <a:p>
            <a:pPr>
              <a:buFont typeface="Arial" pitchFamily="34" charset="0"/>
              <a:buNone/>
            </a:pPr>
            <a:endParaRPr lang="en-US" sz="1700" dirty="0"/>
          </a:p>
          <a:p>
            <a:pPr>
              <a:buFont typeface="Arial" pitchFamily="34" charset="0"/>
              <a:buChar char="•"/>
            </a:pPr>
            <a:r>
              <a:rPr lang="en-US" sz="1700" dirty="0"/>
              <a:t>Spend time in prayer before each session.</a:t>
            </a:r>
          </a:p>
          <a:p>
            <a:pPr>
              <a:buFont typeface="Arial" pitchFamily="34" charset="0"/>
              <a:buChar char="•"/>
            </a:pPr>
            <a:r>
              <a:rPr lang="en-US" sz="1700" dirty="0"/>
              <a:t>Read the entire content of each session before meeting with the small group.</a:t>
            </a:r>
          </a:p>
          <a:p>
            <a:pPr>
              <a:buFont typeface="Arial" pitchFamily="34" charset="0"/>
              <a:buChar char="•"/>
            </a:pPr>
            <a:r>
              <a:rPr lang="en-US" sz="1700" dirty="0"/>
              <a:t>Assign adequate time for the completion of each of the five moments of the session.</a:t>
            </a:r>
          </a:p>
          <a:p>
            <a:pPr>
              <a:buFont typeface="Arial" pitchFamily="34" charset="0"/>
              <a:buChar char="•"/>
            </a:pPr>
            <a:r>
              <a:rPr lang="en-US" sz="1700" dirty="0"/>
              <a:t>Develop a strategy to facilitate the conversation.</a:t>
            </a:r>
          </a:p>
          <a:p>
            <a:pPr>
              <a:buFont typeface="Arial" pitchFamily="34" charset="0"/>
              <a:buChar char="•"/>
            </a:pPr>
            <a:r>
              <a:rPr lang="en-US" sz="1700" dirty="0"/>
              <a:t>Confirm that the number of symbols to be handed out at each session matches that of the participants in your small group.</a:t>
            </a:r>
          </a:p>
          <a:p>
            <a:pPr>
              <a:buFont typeface="Arial" pitchFamily="34" charset="0"/>
              <a:buChar char="•"/>
            </a:pPr>
            <a:r>
              <a:rPr lang="en-US" sz="1700" dirty="0"/>
              <a:t>Test media equipment before the session.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Facilitator Best Practices </a:t>
            </a:r>
            <a:r>
              <a:rPr lang="en-US" sz="1300" b="1" dirty="0"/>
              <a:t>cont.</a:t>
            </a:r>
          </a:p>
          <a:p>
            <a:endParaRPr lang="en-US" sz="1300" b="1" dirty="0">
              <a:solidFill>
                <a:srgbClr val="FF0000"/>
              </a:solidFill>
            </a:endParaRPr>
          </a:p>
          <a:p>
            <a:pPr marL="165261" indent="-165261">
              <a:buFont typeface="Arial" panose="020B0604020202020204" pitchFamily="34" charset="0"/>
              <a:buChar char="•"/>
            </a:pPr>
            <a:r>
              <a:rPr lang="en-US" sz="1500" dirty="0">
                <a:solidFill>
                  <a:srgbClr val="FF0000"/>
                </a:solidFill>
              </a:rPr>
              <a:t>Arrive at least 15 minutes before </a:t>
            </a:r>
            <a:r>
              <a:rPr lang="en-US" sz="1500" dirty="0"/>
              <a:t>your small group meets to prepare the sacred space.</a:t>
            </a:r>
          </a:p>
          <a:p>
            <a:pPr marL="165261" indent="-165261">
              <a:buFont typeface="Arial" panose="020B0604020202020204" pitchFamily="34" charset="0"/>
              <a:buChar char="•"/>
            </a:pPr>
            <a:r>
              <a:rPr lang="en-US" sz="1500" dirty="0"/>
              <a:t>Make sure that the </a:t>
            </a:r>
            <a:r>
              <a:rPr lang="en-US" sz="1500" dirty="0">
                <a:solidFill>
                  <a:srgbClr val="FF0000"/>
                </a:solidFill>
              </a:rPr>
              <a:t>meeting space is free of interruptions and noises </a:t>
            </a:r>
            <a:r>
              <a:rPr lang="en-US" sz="1500" dirty="0"/>
              <a:t>that will distract.</a:t>
            </a:r>
          </a:p>
          <a:p>
            <a:pPr marL="165261" indent="-165261">
              <a:buFont typeface="Arial" panose="020B0604020202020204" pitchFamily="34" charset="0"/>
              <a:buChar char="•"/>
            </a:pPr>
            <a:r>
              <a:rPr lang="en-US" sz="1500" dirty="0">
                <a:solidFill>
                  <a:srgbClr val="FF0000"/>
                </a:solidFill>
              </a:rPr>
              <a:t>Offer a warm welcome </a:t>
            </a:r>
            <a:r>
              <a:rPr lang="en-US" sz="1500" dirty="0"/>
              <a:t>to every participant in your small group.  </a:t>
            </a:r>
            <a:r>
              <a:rPr lang="en-US" sz="1500" dirty="0">
                <a:solidFill>
                  <a:srgbClr val="FF0000"/>
                </a:solidFill>
              </a:rPr>
              <a:t>Nametags</a:t>
            </a:r>
            <a:r>
              <a:rPr lang="en-US" sz="1500" dirty="0"/>
              <a:t> if needed.</a:t>
            </a:r>
          </a:p>
          <a:p>
            <a:pPr marL="165261" indent="-165261">
              <a:buFont typeface="Arial" panose="020B0604020202020204" pitchFamily="34" charset="0"/>
              <a:buChar char="•"/>
            </a:pPr>
            <a:r>
              <a:rPr lang="en-US" sz="1500" dirty="0"/>
              <a:t>Make sure that the </a:t>
            </a:r>
            <a:r>
              <a:rPr lang="en-US" sz="1500" dirty="0">
                <a:solidFill>
                  <a:srgbClr val="FF0000"/>
                </a:solidFill>
              </a:rPr>
              <a:t>interaction among the group is always inviting, welcoming, respectful and affirming</a:t>
            </a:r>
            <a:r>
              <a:rPr lang="en-US" sz="1500" dirty="0"/>
              <a:t>.</a:t>
            </a:r>
          </a:p>
          <a:p>
            <a:pPr marL="165261" indent="-165261">
              <a:buFont typeface="Arial" panose="020B0604020202020204" pitchFamily="34" charset="0"/>
              <a:buChar char="•"/>
            </a:pPr>
            <a:r>
              <a:rPr lang="en-US" sz="1500" dirty="0"/>
              <a:t>At the first session, </a:t>
            </a:r>
            <a:r>
              <a:rPr lang="en-US" sz="1500" dirty="0">
                <a:solidFill>
                  <a:srgbClr val="FF0000"/>
                </a:solidFill>
              </a:rPr>
              <a:t>ask all participants for their preferred contact method</a:t>
            </a:r>
            <a:r>
              <a:rPr lang="en-US" sz="1500" dirty="0"/>
              <a:t> (email, text, etc.).</a:t>
            </a:r>
          </a:p>
          <a:p>
            <a:pPr marL="165261" indent="-165261">
              <a:buFont typeface="Arial" panose="020B0604020202020204" pitchFamily="34" charset="0"/>
              <a:buChar char="•"/>
            </a:pPr>
            <a:r>
              <a:rPr lang="en-US" sz="1500" dirty="0"/>
              <a:t>At the end of each session, </a:t>
            </a:r>
            <a:r>
              <a:rPr lang="en-US" sz="1500" dirty="0">
                <a:solidFill>
                  <a:srgbClr val="FF0000"/>
                </a:solidFill>
              </a:rPr>
              <a:t>thank all participants</a:t>
            </a:r>
            <a:r>
              <a:rPr lang="en-US" sz="1500" dirty="0"/>
              <a:t>, and </a:t>
            </a:r>
            <a:r>
              <a:rPr lang="en-US" sz="1500" dirty="0">
                <a:solidFill>
                  <a:srgbClr val="FF0000"/>
                </a:solidFill>
              </a:rPr>
              <a:t>remind them of the day and time of the next meeting</a:t>
            </a:r>
            <a:r>
              <a:rPr lang="en-US" sz="1500" dirty="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18</a:t>
            </a:fld>
            <a:endParaRPr lang="en-US"/>
          </a:p>
        </p:txBody>
      </p:sp>
    </p:spTree>
    <p:extLst>
      <p:ext uri="{BB962C8B-B14F-4D97-AF65-F5344CB8AC3E}">
        <p14:creationId xmlns:p14="http://schemas.microsoft.com/office/powerpoint/2010/main" val="295667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Missionary Activity</a:t>
            </a:r>
            <a:endParaRPr lang="en-US" sz="1500" dirty="0"/>
          </a:p>
          <a:p>
            <a:pPr marL="165261" indent="-165261">
              <a:buFont typeface="Arial" panose="020B0604020202020204" pitchFamily="34" charset="0"/>
              <a:buChar char="•"/>
            </a:pPr>
            <a:r>
              <a:rPr lang="en-US" sz="1500" dirty="0"/>
              <a:t>The </a:t>
            </a:r>
            <a:r>
              <a:rPr lang="en-US" sz="1500" b="1" dirty="0"/>
              <a:t>V Encuentro </a:t>
            </a:r>
            <a:r>
              <a:rPr lang="en-US" sz="1500" dirty="0"/>
              <a:t>embraces a spirit of the New Evangelization and the vision of </a:t>
            </a:r>
            <a:r>
              <a:rPr lang="en-US" sz="1500" dirty="0">
                <a:solidFill>
                  <a:srgbClr val="FF0000"/>
                </a:solidFill>
              </a:rPr>
              <a:t>a Church that goes forth and reaches out</a:t>
            </a:r>
            <a:r>
              <a:rPr lang="en-US" sz="1500" dirty="0"/>
              <a:t>. </a:t>
            </a:r>
          </a:p>
          <a:p>
            <a:pPr marL="165261" indent="-165261">
              <a:buFont typeface="Arial" panose="020B0604020202020204" pitchFamily="34" charset="0"/>
              <a:buChar char="•"/>
            </a:pPr>
            <a:r>
              <a:rPr lang="en-US" sz="1500" dirty="0"/>
              <a:t>At the </a:t>
            </a:r>
            <a:r>
              <a:rPr lang="en-US" sz="1500" b="1" dirty="0"/>
              <a:t>end of each session</a:t>
            </a:r>
            <a:r>
              <a:rPr lang="en-US" sz="1500" dirty="0"/>
              <a:t>, all participants are invited to take part in a simple </a:t>
            </a:r>
            <a:r>
              <a:rPr lang="en-US" sz="1500" b="1" dirty="0">
                <a:solidFill>
                  <a:srgbClr val="FF0000"/>
                </a:solidFill>
              </a:rPr>
              <a:t>missionary action</a:t>
            </a:r>
            <a:r>
              <a:rPr lang="en-US" sz="1500" b="1" dirty="0"/>
              <a:t>. </a:t>
            </a:r>
          </a:p>
          <a:p>
            <a:pPr marL="165261" indent="-165261">
              <a:buFont typeface="Arial" panose="020B0604020202020204" pitchFamily="34" charset="0"/>
              <a:buChar char="•"/>
            </a:pPr>
            <a:r>
              <a:rPr lang="en-US" sz="1500" dirty="0"/>
              <a:t>This action is an opportunity to </a:t>
            </a:r>
            <a:r>
              <a:rPr lang="en-US" sz="1500" dirty="0">
                <a:solidFill>
                  <a:srgbClr val="FF0000"/>
                </a:solidFill>
              </a:rPr>
              <a:t>witness one’s identity as a </a:t>
            </a:r>
            <a:r>
              <a:rPr lang="en-US" sz="1500" b="1" dirty="0">
                <a:solidFill>
                  <a:srgbClr val="FF0000"/>
                </a:solidFill>
              </a:rPr>
              <a:t>missionary disciple </a:t>
            </a:r>
            <a:r>
              <a:rPr lang="en-US" sz="1500" dirty="0">
                <a:solidFill>
                  <a:srgbClr val="FF0000"/>
                </a:solidFill>
              </a:rPr>
              <a:t>of Jesus Christ</a:t>
            </a:r>
            <a:r>
              <a:rPr lang="en-US" sz="1500" dirty="0"/>
              <a:t>. </a:t>
            </a:r>
          </a:p>
          <a:p>
            <a:pPr marL="165261" indent="-165261">
              <a:buFont typeface="Arial" panose="020B0604020202020204" pitchFamily="34" charset="0"/>
              <a:buChar char="•"/>
            </a:pPr>
            <a:r>
              <a:rPr lang="en-US" sz="1500" dirty="0"/>
              <a:t>Also, it is an </a:t>
            </a:r>
            <a:r>
              <a:rPr lang="en-US" sz="1500" dirty="0">
                <a:solidFill>
                  <a:srgbClr val="FF0000"/>
                </a:solidFill>
              </a:rPr>
              <a:t>invitation to go into the </a:t>
            </a:r>
            <a:r>
              <a:rPr lang="en-US" sz="1500" b="1" dirty="0">
                <a:solidFill>
                  <a:srgbClr val="FF0000"/>
                </a:solidFill>
              </a:rPr>
              <a:t>peripheries</a:t>
            </a:r>
            <a:r>
              <a:rPr lang="en-US" sz="1500" b="1" dirty="0"/>
              <a:t> </a:t>
            </a:r>
            <a:r>
              <a:rPr lang="en-US" sz="1500" dirty="0"/>
              <a:t>of our Church and our society.</a:t>
            </a:r>
          </a:p>
          <a:p>
            <a:endParaRPr lang="en-US" sz="1500" b="1" dirty="0"/>
          </a:p>
          <a:p>
            <a:r>
              <a:rPr lang="en-US" sz="1500" b="1" dirty="0"/>
              <a:t>Witness – His Story</a:t>
            </a:r>
          </a:p>
          <a:p>
            <a:r>
              <a:rPr lang="en-US" sz="1500" dirty="0"/>
              <a:t>He came</a:t>
            </a:r>
          </a:p>
          <a:p>
            <a:r>
              <a:rPr lang="en-US" sz="1500" dirty="0"/>
              <a:t>He died</a:t>
            </a:r>
          </a:p>
          <a:p>
            <a:r>
              <a:rPr lang="en-US" sz="1500" dirty="0"/>
              <a:t>He rose</a:t>
            </a:r>
          </a:p>
          <a:p>
            <a:r>
              <a:rPr lang="en-US" sz="1500" dirty="0"/>
              <a:t>He ascended</a:t>
            </a:r>
          </a:p>
          <a:p>
            <a:r>
              <a:rPr lang="en-US" sz="1500" dirty="0"/>
              <a:t>He’s coming back…</a:t>
            </a:r>
          </a:p>
        </p:txBody>
      </p:sp>
      <p:sp>
        <p:nvSpPr>
          <p:cNvPr id="4" name="Slide Number Placeholder 3"/>
          <p:cNvSpPr>
            <a:spLocks noGrp="1"/>
          </p:cNvSpPr>
          <p:nvPr>
            <p:ph type="sldNum" sz="quarter" idx="10"/>
          </p:nvPr>
        </p:nvSpPr>
        <p:spPr/>
        <p:txBody>
          <a:bodyPr/>
          <a:lstStyle/>
          <a:p>
            <a:fld id="{39A59265-2A82-4608-BAC4-1A8190AD1057}" type="slidenum">
              <a:rPr lang="en-US" smtClean="0"/>
              <a:pPr/>
              <a:t>19</a:t>
            </a:fld>
            <a:endParaRPr lang="en-US"/>
          </a:p>
        </p:txBody>
      </p:sp>
    </p:spTree>
    <p:extLst>
      <p:ext uri="{BB962C8B-B14F-4D97-AF65-F5344CB8AC3E}">
        <p14:creationId xmlns:p14="http://schemas.microsoft.com/office/powerpoint/2010/main" val="1144264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500" b="1" dirty="0">
                <a:solidFill>
                  <a:srgbClr val="FF0000"/>
                </a:solidFill>
              </a:rPr>
              <a:t>Logistics of Small Groups for V Encuentro</a:t>
            </a:r>
          </a:p>
          <a:p>
            <a:pPr marL="174683" indent="-174683">
              <a:lnSpc>
                <a:spcPct val="110000"/>
              </a:lnSpc>
              <a:buFont typeface="Arial" panose="020B0604020202020204" pitchFamily="34" charset="0"/>
              <a:buChar char="•"/>
            </a:pPr>
            <a:r>
              <a:rPr lang="en-US" sz="1400" dirty="0"/>
              <a:t>Parish Encuentro Team oversees the groups/Facilitators</a:t>
            </a:r>
          </a:p>
          <a:p>
            <a:pPr marL="174683" indent="-174683">
              <a:lnSpc>
                <a:spcPct val="110000"/>
              </a:lnSpc>
              <a:buFont typeface="Arial" panose="020B0604020202020204" pitchFamily="34" charset="0"/>
              <a:buChar char="•"/>
            </a:pPr>
            <a:r>
              <a:rPr lang="en-US" sz="1400" dirty="0"/>
              <a:t>Form groups now.  What groups already exist?  How will you invite?  Sign ups?  Locations?</a:t>
            </a:r>
          </a:p>
          <a:p>
            <a:pPr marL="174683" indent="-174683">
              <a:lnSpc>
                <a:spcPct val="110000"/>
              </a:lnSpc>
              <a:buFont typeface="Arial" panose="020B0604020202020204" pitchFamily="34" charset="0"/>
              <a:buChar char="•"/>
            </a:pPr>
            <a:r>
              <a:rPr lang="en-US" sz="1400" dirty="0"/>
              <a:t>All Catholics of all backgrounds are encouraged and welcomed to be part of the V Encuentro process…parishes, movements, SCCs, schools, campus ministry, organizations…</a:t>
            </a:r>
          </a:p>
          <a:p>
            <a:pPr marL="174683" indent="-174683">
              <a:lnSpc>
                <a:spcPct val="110000"/>
              </a:lnSpc>
              <a:buFont typeface="Arial" panose="020B0604020202020204" pitchFamily="34" charset="0"/>
              <a:buChar char="•"/>
            </a:pPr>
            <a:r>
              <a:rPr lang="en-US" sz="1400" dirty="0"/>
              <a:t>Children in groups if they can follow the conversation and participate – Adaptations?  Please share…</a:t>
            </a:r>
          </a:p>
          <a:p>
            <a:pPr marL="174683" indent="-174683">
              <a:lnSpc>
                <a:spcPct val="110000"/>
              </a:lnSpc>
              <a:buFont typeface="Arial" panose="020B0604020202020204" pitchFamily="34" charset="0"/>
              <a:buChar char="•"/>
            </a:pPr>
            <a:r>
              <a:rPr lang="en-US" sz="1400" dirty="0"/>
              <a:t>5 Sessions – weekly, biweekly, other</a:t>
            </a:r>
          </a:p>
          <a:p>
            <a:pPr marL="174683" indent="-174683">
              <a:lnSpc>
                <a:spcPct val="110000"/>
              </a:lnSpc>
              <a:buFont typeface="Arial" panose="020B0604020202020204" pitchFamily="34" charset="0"/>
              <a:buChar char="•"/>
            </a:pPr>
            <a:r>
              <a:rPr lang="en-US" sz="1400" dirty="0"/>
              <a:t>Lent?  Easter?  Complete first half of 2017</a:t>
            </a:r>
          </a:p>
          <a:p>
            <a:pPr marL="174683" indent="-174683">
              <a:lnSpc>
                <a:spcPct val="110000"/>
              </a:lnSpc>
              <a:buFont typeface="Arial" panose="020B0604020202020204" pitchFamily="34" charset="0"/>
              <a:buChar char="•"/>
            </a:pPr>
            <a:r>
              <a:rPr lang="en-US" sz="1400" dirty="0"/>
              <a:t>7-12 members per group is ideal</a:t>
            </a:r>
          </a:p>
          <a:p>
            <a:pPr marL="174683" indent="-174683">
              <a:lnSpc>
                <a:spcPct val="110000"/>
              </a:lnSpc>
              <a:buFont typeface="Arial" panose="020B0604020202020204" pitchFamily="34" charset="0"/>
              <a:buChar char="•"/>
            </a:pPr>
            <a:r>
              <a:rPr lang="en-US" sz="1400" dirty="0"/>
              <a:t>Meet in homes, parish grounds, schools, prisons, offices, funeral homes, parks, community rooms, hospitals…</a:t>
            </a:r>
          </a:p>
          <a:p>
            <a:pPr marL="174683" indent="-174683">
              <a:lnSpc>
                <a:spcPct val="110000"/>
              </a:lnSpc>
              <a:buFont typeface="Arial" panose="020B0604020202020204" pitchFamily="34" charset="0"/>
              <a:buChar char="•"/>
            </a:pPr>
            <a:r>
              <a:rPr lang="en-US" sz="1400" dirty="0"/>
              <a:t>90 minutes per session  </a:t>
            </a:r>
          </a:p>
          <a:p>
            <a:pPr marL="174683" indent="-174683">
              <a:lnSpc>
                <a:spcPct val="110000"/>
              </a:lnSpc>
              <a:buFont typeface="Arial" panose="020B0604020202020204" pitchFamily="34" charset="0"/>
              <a:buChar char="•"/>
            </a:pPr>
            <a:r>
              <a:rPr lang="en-US" sz="1400" dirty="0"/>
              <a:t>Music found at </a:t>
            </a:r>
            <a:r>
              <a:rPr lang="en-US" sz="1400" dirty="0">
                <a:hlinkClick r:id="rId3"/>
              </a:rPr>
              <a:t>www.vencuentro.org</a:t>
            </a:r>
            <a:endParaRPr lang="en-US" sz="14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a:t>
            </a:fld>
            <a:endParaRPr lang="en-US"/>
          </a:p>
        </p:txBody>
      </p:sp>
    </p:spTree>
    <p:extLst>
      <p:ext uri="{BB962C8B-B14F-4D97-AF65-F5344CB8AC3E}">
        <p14:creationId xmlns:p14="http://schemas.microsoft.com/office/powerpoint/2010/main" val="3352611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295275"/>
            <a:ext cx="4648200" cy="3486150"/>
          </a:xfrm>
        </p:spPr>
      </p:sp>
      <p:sp>
        <p:nvSpPr>
          <p:cNvPr id="3" name="Notes Placeholder 2"/>
          <p:cNvSpPr>
            <a:spLocks noGrp="1"/>
          </p:cNvSpPr>
          <p:nvPr>
            <p:ph type="body" idx="1"/>
          </p:nvPr>
        </p:nvSpPr>
        <p:spPr>
          <a:xfrm>
            <a:off x="701040" y="3836609"/>
            <a:ext cx="5871210" cy="5164667"/>
          </a:xfrm>
        </p:spPr>
        <p:txBody>
          <a:bodyPr/>
          <a:lstStyle/>
          <a:p>
            <a:r>
              <a:rPr lang="en-US" b="1" dirty="0" smtClean="0"/>
              <a:t>The Periphery?</a:t>
            </a:r>
          </a:p>
          <a:p>
            <a:r>
              <a:rPr lang="en-US" dirty="0" smtClean="0"/>
              <a:t>We </a:t>
            </a:r>
            <a:r>
              <a:rPr lang="en-US" dirty="0"/>
              <a:t>invite you to focus as much as possible on Hispanic/Latino young people and families, especially those living in the peripheries of church and society. What is a periphery? Places where our sisters and brothers are vulnerable, excluded, treated as outsiders, living in fear, isolated, ignored, invisible.  Many Hispanic/Latino Catholics may not be active in our churches. Others find themselves estranged, feeling that they do not belong to our parish communities. They can be college students, farmworkers, at risk youth, people who are homeless, and those in prison. Many are waiting for someone to share the Good News of the Gospel and that God cares about them. You are God’s eyes, hands, and feet to reach out to them. Carry this journal with you. Treasure it. Discuss it. Bring it to the V Encuentro sessions. </a:t>
            </a:r>
          </a:p>
          <a:p>
            <a:endParaRPr lang="en-US" dirty="0"/>
          </a:p>
          <a:p>
            <a:pPr marL="174683" indent="-174683">
              <a:buFont typeface="Arial" panose="020B0604020202020204" pitchFamily="34" charset="0"/>
              <a:buChar char="•"/>
            </a:pPr>
            <a:r>
              <a:rPr lang="en-US" dirty="0" smtClean="0"/>
              <a:t>Places where our sisters and brothers are vulnerable, excluded, treated as outsiders, living in fear, isolated, ignored, invisible. The “peripheries” are all those circumstances in which many sisters and brothers are experiencing some form of hardship—material, social, cultural, or spiritual.</a:t>
            </a:r>
          </a:p>
          <a:p>
            <a:pPr marL="174683" indent="-174683">
              <a:buFont typeface="Arial" panose="020B0604020202020204" pitchFamily="34" charset="0"/>
              <a:buChar char="•"/>
            </a:pPr>
            <a:r>
              <a:rPr lang="en-US" dirty="0" smtClean="0"/>
              <a:t>Pope Francis reminds us that as baptized Christians, Catholics must embrace the call from Jesus Christ to “to go forth from our own comfort zone in order to reach all the ‘peripheries’ in need of the light of the Gospel.” l. </a:t>
            </a:r>
          </a:p>
          <a:p>
            <a:pPr marL="174683" indent="-174683">
              <a:buFont typeface="Arial" panose="020B0604020202020204" pitchFamily="34" charset="0"/>
              <a:buChar char="•"/>
            </a:pPr>
            <a:r>
              <a:rPr lang="en-US" dirty="0" smtClean="0"/>
              <a:t>Not all peripheries are the same. Each community, each family, each person must identify the immediate peripheries and then go and meet people there with a message of love and hope in a spirit of accompaniment. </a:t>
            </a:r>
          </a:p>
          <a:p>
            <a:pPr marL="174683" indent="-174683">
              <a:buFont typeface="Arial" panose="020B0604020202020204" pitchFamily="34" charset="0"/>
              <a:buChar char="•"/>
            </a:pPr>
            <a:r>
              <a:rPr lang="en-US" dirty="0" smtClean="0"/>
              <a:t>Many Hispanic Catholics—as well as other Catholics—live in the peripheries of our Church and society: the young people who do not see the Church as their home anymore, the disaffected, the undocumented, the poor, the victims of abuse and prejudice, the farmworker and the factory worker who cannot make ends meet, the elderly, the broken family, the lonely, the addict, the imprisoned, the sick, etc. </a:t>
            </a:r>
          </a:p>
          <a:p>
            <a:pPr marL="174683" indent="-174683">
              <a:buFont typeface="Arial" panose="020B0604020202020204" pitchFamily="34" charset="0"/>
              <a:buChar char="•"/>
            </a:pPr>
            <a:r>
              <a:rPr lang="en-US" dirty="0" smtClean="0"/>
              <a:t>To all these groups we are called to bring the light of the Gospel.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20</a:t>
            </a:fld>
            <a:endParaRPr lang="en-US"/>
          </a:p>
        </p:txBody>
      </p:sp>
    </p:spTree>
    <p:extLst>
      <p:ext uri="{BB962C8B-B14F-4D97-AF65-F5344CB8AC3E}">
        <p14:creationId xmlns:p14="http://schemas.microsoft.com/office/powerpoint/2010/main" val="788826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6838" y="368300"/>
            <a:ext cx="4203700" cy="3154363"/>
          </a:xfrm>
        </p:spPr>
      </p:sp>
      <p:sp>
        <p:nvSpPr>
          <p:cNvPr id="3" name="Notes Placeholder 2"/>
          <p:cNvSpPr>
            <a:spLocks noGrp="1"/>
          </p:cNvSpPr>
          <p:nvPr>
            <p:ph type="body" idx="1"/>
          </p:nvPr>
        </p:nvSpPr>
        <p:spPr>
          <a:xfrm>
            <a:off x="701040" y="3541486"/>
            <a:ext cx="5608320" cy="5238448"/>
          </a:xfrm>
        </p:spPr>
        <p:txBody>
          <a:bodyPr/>
          <a:lstStyle/>
          <a:p>
            <a:r>
              <a:rPr lang="en-US" sz="1300" b="1" dirty="0"/>
              <a:t>TIPS FOR MISSIONARY ACTIVITIES </a:t>
            </a:r>
            <a:endParaRPr lang="en-US" sz="1300" dirty="0"/>
          </a:p>
          <a:p>
            <a:r>
              <a:rPr lang="en-US" sz="1300" dirty="0"/>
              <a:t>If you are a baptized Catholic, then you already are a missionary! Yes, our entire lives as Christians are about participating in the Lord’s evangelizing mission. The Church exists to evangelize. As baptized Catholics, the Holy Spirit moves us to announce the Good News and give witness of the great things God has done in our lives through Jesus Christ. </a:t>
            </a:r>
          </a:p>
          <a:p>
            <a:r>
              <a:rPr lang="en-US" sz="1300" dirty="0"/>
              <a:t>Just by living an authentic Catholic life inspired by the values of the Gospel and faithful to God’s Word, you are doing missionary work. Make sure you continue to do this! </a:t>
            </a:r>
          </a:p>
          <a:p>
            <a:endParaRPr lang="en-US" sz="1300" b="1" dirty="0"/>
          </a:p>
          <a:p>
            <a:r>
              <a:rPr lang="en-US" sz="1300" b="1" dirty="0" smtClean="0"/>
              <a:t>10 </a:t>
            </a:r>
            <a:r>
              <a:rPr lang="en-US" sz="1300" b="1" dirty="0"/>
              <a:t>Tips </a:t>
            </a:r>
            <a:endParaRPr lang="en-US" sz="1300" dirty="0"/>
          </a:p>
          <a:p>
            <a:pPr marL="495782" indent="-495782">
              <a:buFont typeface="+mj-lt"/>
              <a:buAutoNum type="arabicPeriod"/>
            </a:pPr>
            <a:r>
              <a:rPr lang="en-US" sz="1300" dirty="0"/>
              <a:t>1Choose your </a:t>
            </a:r>
            <a:r>
              <a:rPr lang="en-US" sz="1300" dirty="0">
                <a:solidFill>
                  <a:srgbClr val="FF0000"/>
                </a:solidFill>
              </a:rPr>
              <a:t>missionary partner</a:t>
            </a:r>
            <a:r>
              <a:rPr lang="en-US" sz="1300" dirty="0"/>
              <a:t>.  </a:t>
            </a:r>
            <a:br>
              <a:rPr lang="en-US" sz="1300" dirty="0"/>
            </a:br>
            <a:r>
              <a:rPr lang="en-US" sz="1300" dirty="0"/>
              <a:t>The Lord sent his disciples in pairs (Lk 10:1). </a:t>
            </a:r>
          </a:p>
          <a:p>
            <a:pPr marL="495782" marR="0" indent="-495782" algn="l" defTabSz="914400" rtl="0" eaLnBrk="1" fontAlgn="auto" latinLnBrk="0" hangingPunct="1">
              <a:lnSpc>
                <a:spcPct val="100000"/>
              </a:lnSpc>
              <a:spcBef>
                <a:spcPts val="0"/>
              </a:spcBef>
              <a:spcAft>
                <a:spcPts val="0"/>
              </a:spcAft>
              <a:buClrTx/>
              <a:buSzTx/>
              <a:buFont typeface="+mj-lt"/>
              <a:buAutoNum type="arabicPeriod"/>
              <a:tabLst/>
              <a:defRPr/>
            </a:pPr>
            <a:r>
              <a:rPr lang="en-US" sz="1300" dirty="0" smtClean="0">
                <a:solidFill>
                  <a:srgbClr val="FF0000"/>
                </a:solidFill>
              </a:rPr>
              <a:t>Pray for wisdom </a:t>
            </a:r>
            <a:r>
              <a:rPr lang="en-US" sz="1300" dirty="0" smtClean="0"/>
              <a:t>before going to visit someone. </a:t>
            </a:r>
            <a:br>
              <a:rPr lang="en-US" sz="1300" dirty="0" smtClean="0"/>
            </a:br>
            <a:r>
              <a:rPr lang="en-US" sz="1300" dirty="0" smtClean="0">
                <a:solidFill>
                  <a:srgbClr val="FF0000"/>
                </a:solidFill>
              </a:rPr>
              <a:t>Pray in thanksgiving</a:t>
            </a:r>
            <a:r>
              <a:rPr lang="en-US" sz="1300" dirty="0" smtClean="0"/>
              <a:t> after returning. </a:t>
            </a:r>
          </a:p>
          <a:p>
            <a:pPr marL="495782" indent="-495782">
              <a:buFont typeface="+mj-lt"/>
              <a:buAutoNum type="arabicPeriod"/>
            </a:pPr>
            <a:r>
              <a:rPr lang="en-US" sz="1300" dirty="0" smtClean="0"/>
              <a:t>If </a:t>
            </a:r>
            <a:r>
              <a:rPr lang="en-US" sz="1300" dirty="0"/>
              <a:t>you are </a:t>
            </a:r>
            <a:r>
              <a:rPr lang="en-US" sz="1300" dirty="0">
                <a:solidFill>
                  <a:srgbClr val="FF0000"/>
                </a:solidFill>
              </a:rPr>
              <a:t>reaching out to people you know</a:t>
            </a:r>
            <a:r>
              <a:rPr lang="en-US" sz="1300" dirty="0"/>
              <a:t>,</a:t>
            </a:r>
            <a:r>
              <a:rPr lang="en-US" sz="1300" dirty="0">
                <a:solidFill>
                  <a:srgbClr val="FF0000"/>
                </a:solidFill>
              </a:rPr>
              <a:t> </a:t>
            </a:r>
            <a:r>
              <a:rPr lang="en-US" sz="1300" dirty="0" smtClean="0">
                <a:solidFill>
                  <a:srgbClr val="FF0000"/>
                </a:solidFill>
              </a:rPr>
              <a:t>contact </a:t>
            </a:r>
            <a:r>
              <a:rPr lang="en-US" sz="1300" dirty="0">
                <a:solidFill>
                  <a:srgbClr val="FF0000"/>
                </a:solidFill>
              </a:rPr>
              <a:t>them in advance </a:t>
            </a:r>
            <a:r>
              <a:rPr lang="en-US" sz="1300" dirty="0"/>
              <a:t>of the visit</a:t>
            </a:r>
            <a:r>
              <a:rPr lang="en-US" sz="1300" dirty="0">
                <a:solidFill>
                  <a:srgbClr val="FF0000"/>
                </a:solidFill>
              </a:rPr>
              <a:t>. </a:t>
            </a:r>
          </a:p>
          <a:p>
            <a:pPr marL="495782" indent="-495782">
              <a:buFont typeface="+mj-lt"/>
              <a:buAutoNum type="arabicPeriod"/>
            </a:pPr>
            <a:r>
              <a:rPr lang="en-US" sz="1300" dirty="0"/>
              <a:t>If you are going to the </a:t>
            </a:r>
            <a:r>
              <a:rPr lang="en-US" sz="1300" dirty="0">
                <a:solidFill>
                  <a:srgbClr val="FF0000"/>
                </a:solidFill>
              </a:rPr>
              <a:t>periphery</a:t>
            </a:r>
            <a:r>
              <a:rPr lang="en-US" sz="1300" dirty="0"/>
              <a:t>, </a:t>
            </a:r>
            <a:r>
              <a:rPr lang="en-US" sz="1300" dirty="0">
                <a:solidFill>
                  <a:srgbClr val="FF0000"/>
                </a:solidFill>
              </a:rPr>
              <a:t>engage people in a natural and polite way</a:t>
            </a:r>
            <a:r>
              <a:rPr lang="en-US" sz="1300" dirty="0"/>
              <a:t>, </a:t>
            </a:r>
            <a:r>
              <a:rPr lang="en-US" sz="1300" dirty="0">
                <a:solidFill>
                  <a:srgbClr val="FF0000"/>
                </a:solidFill>
              </a:rPr>
              <a:t>showing</a:t>
            </a:r>
            <a:r>
              <a:rPr lang="en-US" sz="1300" dirty="0"/>
              <a:t> </a:t>
            </a:r>
            <a:r>
              <a:rPr lang="en-US" sz="1300" dirty="0">
                <a:solidFill>
                  <a:srgbClr val="FF0000"/>
                </a:solidFill>
              </a:rPr>
              <a:t>authentic interest </a:t>
            </a:r>
            <a:r>
              <a:rPr lang="en-US" sz="1300" dirty="0"/>
              <a:t>in getting to know them.</a:t>
            </a:r>
          </a:p>
          <a:p>
            <a:pPr marL="495782" indent="-495782">
              <a:buFont typeface="+mj-lt"/>
              <a:buAutoNum type="arabicPeriod"/>
            </a:pPr>
            <a:r>
              <a:rPr lang="en-US" sz="1300" dirty="0" smtClean="0">
                <a:solidFill>
                  <a:srgbClr val="FF0000"/>
                </a:solidFill>
              </a:rPr>
              <a:t>Bring </a:t>
            </a:r>
            <a:r>
              <a:rPr lang="en-US" sz="1300" dirty="0">
                <a:solidFill>
                  <a:srgbClr val="FF0000"/>
                </a:solidFill>
              </a:rPr>
              <a:t>some information </a:t>
            </a:r>
            <a:r>
              <a:rPr lang="en-US" sz="1300" dirty="0"/>
              <a:t>about your parish or </a:t>
            </a:r>
            <a:r>
              <a:rPr lang="en-US" sz="1300" dirty="0" smtClean="0"/>
              <a:t>faith </a:t>
            </a:r>
            <a:r>
              <a:rPr lang="en-US" sz="1300" dirty="0"/>
              <a:t>community to share. </a:t>
            </a:r>
          </a:p>
        </p:txBody>
      </p:sp>
      <p:sp>
        <p:nvSpPr>
          <p:cNvPr id="4" name="Slide Number Placeholder 3"/>
          <p:cNvSpPr>
            <a:spLocks noGrp="1"/>
          </p:cNvSpPr>
          <p:nvPr>
            <p:ph type="sldNum" sz="quarter" idx="10"/>
          </p:nvPr>
        </p:nvSpPr>
        <p:spPr/>
        <p:txBody>
          <a:bodyPr/>
          <a:lstStyle/>
          <a:p>
            <a:fld id="{39A59265-2A82-4608-BAC4-1A8190AD1057}" type="slidenum">
              <a:rPr lang="en-US" smtClean="0"/>
              <a:pPr/>
              <a:t>21</a:t>
            </a:fld>
            <a:endParaRPr lang="en-US"/>
          </a:p>
        </p:txBody>
      </p:sp>
    </p:spTree>
    <p:extLst>
      <p:ext uri="{BB962C8B-B14F-4D97-AF65-F5344CB8AC3E}">
        <p14:creationId xmlns:p14="http://schemas.microsoft.com/office/powerpoint/2010/main" val="173475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442913"/>
            <a:ext cx="4648200" cy="3486150"/>
          </a:xfrm>
        </p:spPr>
      </p:sp>
      <p:sp>
        <p:nvSpPr>
          <p:cNvPr id="3" name="Notes Placeholder 2"/>
          <p:cNvSpPr>
            <a:spLocks noGrp="1"/>
          </p:cNvSpPr>
          <p:nvPr>
            <p:ph type="body" idx="1"/>
          </p:nvPr>
        </p:nvSpPr>
        <p:spPr>
          <a:xfrm>
            <a:off x="701040" y="3984171"/>
            <a:ext cx="5608320" cy="4795762"/>
          </a:xfrm>
        </p:spPr>
        <p:txBody>
          <a:bodyPr>
            <a:normAutofit lnSpcReduction="10000"/>
          </a:bodyPr>
          <a:lstStyle/>
          <a:p>
            <a:pPr marL="524046" indent="-524046">
              <a:lnSpc>
                <a:spcPct val="110000"/>
              </a:lnSpc>
              <a:buFont typeface="+mj-lt"/>
              <a:buAutoNum type="arabicPeriod" startAt="6"/>
            </a:pPr>
            <a:r>
              <a:rPr lang="en-US" sz="1300" dirty="0" smtClean="0">
                <a:solidFill>
                  <a:srgbClr val="FF0000"/>
                </a:solidFill>
              </a:rPr>
              <a:t>Be </a:t>
            </a:r>
            <a:r>
              <a:rPr lang="en-US" sz="1300" dirty="0">
                <a:solidFill>
                  <a:srgbClr val="FF0000"/>
                </a:solidFill>
              </a:rPr>
              <a:t>respectful. </a:t>
            </a:r>
            <a:r>
              <a:rPr lang="en-US" sz="1300" dirty="0">
                <a:solidFill>
                  <a:prstClr val="black"/>
                </a:solidFill>
              </a:rPr>
              <a:t>Avoid entering into controversies. If you don’t know the answer to a question, write it down and indicate that you will bring an answer next time. </a:t>
            </a:r>
          </a:p>
          <a:p>
            <a:pPr marL="524046" indent="-524046">
              <a:lnSpc>
                <a:spcPct val="110000"/>
              </a:lnSpc>
              <a:buFont typeface="+mj-lt"/>
              <a:buAutoNum type="arabicPeriod" startAt="6"/>
            </a:pPr>
            <a:r>
              <a:rPr lang="en-US" sz="1300" dirty="0">
                <a:solidFill>
                  <a:srgbClr val="FF0000"/>
                </a:solidFill>
              </a:rPr>
              <a:t>Use the questions in the </a:t>
            </a:r>
            <a:r>
              <a:rPr lang="en-US" sz="1300" i="1" dirty="0">
                <a:solidFill>
                  <a:srgbClr val="FF0000"/>
                </a:solidFill>
              </a:rPr>
              <a:t>Mission and Consultation Journa</a:t>
            </a:r>
            <a:r>
              <a:rPr lang="en-US" sz="1300" dirty="0">
                <a:solidFill>
                  <a:srgbClr val="FF0000"/>
                </a:solidFill>
              </a:rPr>
              <a:t>l. </a:t>
            </a:r>
            <a:r>
              <a:rPr lang="en-US" sz="1300" dirty="0">
                <a:solidFill>
                  <a:prstClr val="black"/>
                </a:solidFill>
              </a:rPr>
              <a:t>Then, listen... listen... listen attentively and lovingly. </a:t>
            </a:r>
            <a:br>
              <a:rPr lang="en-US" sz="1300" dirty="0">
                <a:solidFill>
                  <a:prstClr val="black"/>
                </a:solidFill>
              </a:rPr>
            </a:br>
            <a:r>
              <a:rPr lang="en-US" sz="1300" i="1" dirty="0"/>
              <a:t>Ask the following questions while talking with them. </a:t>
            </a:r>
          </a:p>
          <a:p>
            <a:pPr marL="615378" lvl="1" indent="-174683">
              <a:buFont typeface="Arial" panose="020B0604020202020204" pitchFamily="34" charset="0"/>
              <a:buChar char="•"/>
            </a:pPr>
            <a:r>
              <a:rPr lang="en-US" sz="1300" i="1" dirty="0"/>
              <a:t>Make sure it does not sound like a survey, but a conversation in which you want to learn about them. </a:t>
            </a:r>
          </a:p>
          <a:p>
            <a:pPr marL="615378" lvl="1" indent="-174683">
              <a:buFont typeface="Arial" panose="020B0604020202020204" pitchFamily="34" charset="0"/>
              <a:buChar char="•"/>
            </a:pPr>
            <a:r>
              <a:rPr lang="en-US" sz="1300" i="1" dirty="0"/>
              <a:t>Feel free to change the question so it sounds more like something you would say. </a:t>
            </a:r>
          </a:p>
          <a:p>
            <a:pPr marL="615378" lvl="1" indent="-174683">
              <a:buFont typeface="Arial" panose="020B0604020202020204" pitchFamily="34" charset="0"/>
              <a:buChar char="•"/>
            </a:pPr>
            <a:r>
              <a:rPr lang="en-US" sz="1300" i="1" dirty="0"/>
              <a:t>If they do not want to answer or don’t feel comfortable answering, do not push them. </a:t>
            </a:r>
          </a:p>
          <a:p>
            <a:pPr marL="615378" lvl="1" indent="-174683">
              <a:buFont typeface="Arial" panose="020B0604020202020204" pitchFamily="34" charset="0"/>
              <a:buChar char="•"/>
            </a:pPr>
            <a:r>
              <a:rPr lang="en-US" sz="1300" i="1" dirty="0"/>
              <a:t>When you are done, thank them for their time and ask if you can stay in touch. </a:t>
            </a:r>
          </a:p>
          <a:p>
            <a:pPr marL="615378" lvl="1" indent="-174683">
              <a:buFont typeface="Arial" panose="020B0604020202020204" pitchFamily="34" charset="0"/>
              <a:buChar char="•"/>
            </a:pPr>
            <a:r>
              <a:rPr lang="en-US" sz="1300" i="1" dirty="0"/>
              <a:t>After the conversation, jot down this information in your journal and complete the consultation form. </a:t>
            </a:r>
            <a:endParaRPr lang="en-US" sz="1300" dirty="0"/>
          </a:p>
          <a:p>
            <a:pPr marL="524046" indent="-524046">
              <a:buFont typeface="+mj-lt"/>
              <a:buAutoNum type="arabicPeriod" startAt="6"/>
            </a:pPr>
            <a:r>
              <a:rPr lang="en-US" sz="1300" dirty="0">
                <a:solidFill>
                  <a:srgbClr val="FF0000"/>
                </a:solidFill>
              </a:rPr>
              <a:t>Keep the conversation short. </a:t>
            </a:r>
          </a:p>
          <a:p>
            <a:pPr marL="524046" indent="-524046">
              <a:buFont typeface="+mj-lt"/>
              <a:buAutoNum type="arabicPeriod" startAt="6"/>
            </a:pPr>
            <a:r>
              <a:rPr lang="en-US" sz="1300" dirty="0">
                <a:solidFill>
                  <a:srgbClr val="FF0000"/>
                </a:solidFill>
              </a:rPr>
              <a:t>Write a few notes</a:t>
            </a:r>
            <a:r>
              <a:rPr lang="en-US" sz="1300" dirty="0">
                <a:solidFill>
                  <a:prstClr val="black"/>
                </a:solidFill>
              </a:rPr>
              <a:t> and respond to questions in the </a:t>
            </a:r>
            <a:r>
              <a:rPr lang="en-US" sz="1300" i="1" dirty="0">
                <a:solidFill>
                  <a:prstClr val="black"/>
                </a:solidFill>
              </a:rPr>
              <a:t>Mission and Consultation Journal</a:t>
            </a:r>
            <a:r>
              <a:rPr lang="en-US" sz="1300" dirty="0">
                <a:solidFill>
                  <a:prstClr val="black"/>
                </a:solidFill>
              </a:rPr>
              <a:t> after your return. </a:t>
            </a:r>
          </a:p>
          <a:p>
            <a:pPr marL="524046" indent="-524046">
              <a:buFont typeface="+mj-lt"/>
              <a:buAutoNum type="arabicPeriod" startAt="6"/>
            </a:pPr>
            <a:r>
              <a:rPr lang="en-US" sz="1300" dirty="0">
                <a:solidFill>
                  <a:prstClr val="black"/>
                </a:solidFill>
              </a:rPr>
              <a:t>If you have any questions, </a:t>
            </a:r>
            <a:r>
              <a:rPr lang="en-US" sz="1300" dirty="0">
                <a:solidFill>
                  <a:srgbClr val="FF0000"/>
                </a:solidFill>
              </a:rPr>
              <a:t>consult with the leaders of the V Encuentro team in your parish or faith community</a:t>
            </a:r>
            <a:r>
              <a:rPr lang="en-US" sz="1300" dirty="0">
                <a:solidFill>
                  <a:prstClr val="black"/>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a:t>
            </a:r>
            <a:r>
              <a:rPr lang="en-US" sz="1200" dirty="0" smtClean="0"/>
              <a:t>Missionaries should not visit or contact minors under the age of 18 without the presence of a parent or adult </a:t>
            </a:r>
            <a:r>
              <a:rPr lang="en-US" sz="1200" dirty="0" smtClean="0">
                <a:solidFill>
                  <a:srgbClr val="FF0000"/>
                </a:solidFill>
              </a:rPr>
              <a:t>following Safe Environment Guidelines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184650" cy="3140075"/>
          </a:xfrm>
        </p:spPr>
      </p:sp>
      <p:sp>
        <p:nvSpPr>
          <p:cNvPr id="3" name="Notes Placeholder 2"/>
          <p:cNvSpPr>
            <a:spLocks noGrp="1"/>
          </p:cNvSpPr>
          <p:nvPr>
            <p:ph type="body" idx="1"/>
          </p:nvPr>
        </p:nvSpPr>
        <p:spPr>
          <a:xfrm>
            <a:off x="701040" y="3910390"/>
            <a:ext cx="5798185" cy="4943324"/>
          </a:xfrm>
        </p:spPr>
        <p:txBody>
          <a:bodyPr/>
          <a:lstStyle/>
          <a:p>
            <a:pPr marL="165261" indent="-165261">
              <a:buFont typeface="Arial" panose="020B0604020202020204" pitchFamily="34" charset="0"/>
              <a:buChar char="•"/>
            </a:pPr>
            <a:r>
              <a:rPr lang="en-US" dirty="0"/>
              <a:t>We are a new Catholic family in the area…</a:t>
            </a:r>
            <a:br>
              <a:rPr lang="en-US" dirty="0"/>
            </a:br>
            <a:r>
              <a:rPr lang="en-US" i="1" dirty="0"/>
              <a:t>“Welcome, would you like to visit our parish?  Is </a:t>
            </a:r>
            <a:r>
              <a:rPr lang="en-US" i="1" dirty="0" err="1"/>
              <a:t>is</a:t>
            </a:r>
            <a:r>
              <a:rPr lang="en-US" i="1" dirty="0"/>
              <a:t> a great community because….  Here are the Mass times…”</a:t>
            </a:r>
            <a:br>
              <a:rPr lang="en-US" i="1" dirty="0"/>
            </a:br>
            <a:endParaRPr lang="en-US" i="1" dirty="0"/>
          </a:p>
          <a:p>
            <a:pPr marL="165261" indent="-165261">
              <a:buFont typeface="Arial" panose="020B0604020202020204" pitchFamily="34" charset="0"/>
              <a:buChar char="•"/>
            </a:pPr>
            <a:r>
              <a:rPr lang="en-US" dirty="0"/>
              <a:t>I am no longer a practicing Catholic…</a:t>
            </a:r>
            <a:br>
              <a:rPr lang="en-US" dirty="0"/>
            </a:br>
            <a:r>
              <a:rPr lang="en-US" i="1" dirty="0"/>
              <a:t>“I am sorry to hear that.  Is there anything we can do that might make you reconsider coming back to the Church?  Do you mind if I ask why you left the Church?  If you ever reconsider we invite you to visit our parish.”  (Name parish and talk about strong points.”</a:t>
            </a:r>
            <a:br>
              <a:rPr lang="en-US" i="1" dirty="0"/>
            </a:br>
            <a:endParaRPr lang="en-US" i="1" dirty="0"/>
          </a:p>
          <a:p>
            <a:pPr marL="165261" indent="-165261">
              <a:buFont typeface="Arial" panose="020B0604020202020204" pitchFamily="34" charset="0"/>
              <a:buChar char="•"/>
            </a:pPr>
            <a:r>
              <a:rPr lang="en-US" dirty="0"/>
              <a:t>I am angry at the Church because…</a:t>
            </a:r>
            <a:br>
              <a:rPr lang="en-US" dirty="0"/>
            </a:br>
            <a:r>
              <a:rPr lang="en-US" i="1" dirty="0"/>
              <a:t>“While divine, the Church is a human institution as well.  It is unfortunate that we cause pain to one another.  In the name of the Church, I apologize and hope that you will join us again.”</a:t>
            </a:r>
            <a:r>
              <a:rPr lang="en-US" dirty="0"/>
              <a:t/>
            </a:r>
            <a:br>
              <a:rPr lang="en-US" dirty="0"/>
            </a:br>
            <a:endParaRPr lang="en-US" dirty="0"/>
          </a:p>
          <a:p>
            <a:pPr marL="165261" indent="-165261">
              <a:buFont typeface="Arial" panose="020B0604020202020204" pitchFamily="34" charset="0"/>
              <a:buChar char="•"/>
            </a:pPr>
            <a:r>
              <a:rPr lang="en-US" dirty="0"/>
              <a:t>I am too busy at this time to talk…</a:t>
            </a:r>
            <a:br>
              <a:rPr lang="en-US" dirty="0"/>
            </a:br>
            <a:r>
              <a:rPr lang="en-US" i="1" dirty="0"/>
              <a:t>“We certainly understand, could we stop by at another time when it will be more convenient?”</a:t>
            </a:r>
            <a:r>
              <a:rPr lang="en-US" dirty="0"/>
              <a:t/>
            </a:r>
            <a:br>
              <a:rPr lang="en-US" dirty="0"/>
            </a:br>
            <a:endParaRPr lang="en-US" dirty="0"/>
          </a:p>
          <a:p>
            <a:pPr marL="165261" indent="-165261">
              <a:buFont typeface="Arial" panose="020B0604020202020204" pitchFamily="34" charset="0"/>
              <a:buChar char="•"/>
            </a:pPr>
            <a:r>
              <a:rPr lang="en-US" dirty="0"/>
              <a:t>I am not a Catholic and I practice my faith at…</a:t>
            </a:r>
            <a:br>
              <a:rPr lang="en-US" dirty="0"/>
            </a:br>
            <a:r>
              <a:rPr lang="en-US" i="1" dirty="0"/>
              <a:t>“It is a pleasure meeting you, let us continue to pray for one another.”</a:t>
            </a:r>
            <a:r>
              <a:rPr lang="en-US" dirty="0"/>
              <a:t/>
            </a:r>
            <a:br>
              <a:rPr lang="en-US" dirty="0"/>
            </a:br>
            <a:endParaRPr lang="en-US" dirty="0"/>
          </a:p>
          <a:p>
            <a:pPr marL="165261" indent="-165261">
              <a:buFont typeface="Arial" panose="020B0604020202020204" pitchFamily="34" charset="0"/>
              <a:buChar char="•"/>
            </a:pPr>
            <a:r>
              <a:rPr lang="en-US" dirty="0"/>
              <a:t>I do not go to any church…</a:t>
            </a:r>
            <a:br>
              <a:rPr lang="en-US" dirty="0"/>
            </a:br>
            <a:r>
              <a:rPr lang="en-US" i="1" dirty="0"/>
              <a:t>“It is a pleasure meeting you.  If you are interested I would like to invite you to visit our parish.”</a:t>
            </a:r>
            <a:br>
              <a:rPr lang="en-US" i="1" dirty="0"/>
            </a:br>
            <a:endParaRPr lang="en-US" i="1" dirty="0"/>
          </a:p>
          <a:p>
            <a:pPr marL="165261" indent="-165261">
              <a:buFont typeface="Arial" panose="020B0604020202020204" pitchFamily="34" charset="0"/>
              <a:buChar char="•"/>
            </a:pPr>
            <a:r>
              <a:rPr lang="en-US" dirty="0"/>
              <a:t>Why are you visiting me?</a:t>
            </a:r>
            <a:br>
              <a:rPr lang="en-US" dirty="0"/>
            </a:br>
            <a:r>
              <a:rPr lang="en-US" i="1" dirty="0" smtClean="0"/>
              <a:t>“During this month</a:t>
            </a:r>
            <a:r>
              <a:rPr lang="en-US" i="1" baseline="0" dirty="0" smtClean="0"/>
              <a:t> of …we are visiting people (in the parish area) to hear their concerns, to get to know you, and to seek suggestions on how to improve the parish.”</a:t>
            </a:r>
            <a:endParaRPr lang="en-US" i="1"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23</a:t>
            </a:fld>
            <a:endParaRPr lang="en-US"/>
          </a:p>
        </p:txBody>
      </p:sp>
    </p:spTree>
    <p:extLst>
      <p:ext uri="{BB962C8B-B14F-4D97-AF65-F5344CB8AC3E}">
        <p14:creationId xmlns:p14="http://schemas.microsoft.com/office/powerpoint/2010/main" val="256096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During the first session</a:t>
            </a:r>
            <a:r>
              <a:rPr lang="en-US" sz="1500" dirty="0"/>
              <a:t> all participants in the five session experience will receive a notebook called </a:t>
            </a:r>
            <a:r>
              <a:rPr lang="en-US" sz="1500" b="1" i="1" dirty="0">
                <a:solidFill>
                  <a:srgbClr val="FF0000"/>
                </a:solidFill>
              </a:rPr>
              <a:t>The V Encuentro Mission and Consultation Journal</a:t>
            </a:r>
            <a:r>
              <a:rPr lang="en-US" sz="1500" dirty="0"/>
              <a:t>. </a:t>
            </a:r>
          </a:p>
          <a:p>
            <a:r>
              <a:rPr lang="en-US" sz="1500" dirty="0"/>
              <a:t>This book will have a number of </a:t>
            </a:r>
            <a:r>
              <a:rPr lang="en-US" sz="1500" b="1" dirty="0">
                <a:solidFill>
                  <a:srgbClr val="FF0000"/>
                </a:solidFill>
              </a:rPr>
              <a:t>questions and instructions for participants to record basic details about their own reflections</a:t>
            </a:r>
            <a:r>
              <a:rPr lang="en-US" sz="1500" b="1" dirty="0"/>
              <a:t> and the </a:t>
            </a:r>
            <a:r>
              <a:rPr lang="en-US" sz="1500" b="1" dirty="0">
                <a:solidFill>
                  <a:srgbClr val="FF0000"/>
                </a:solidFill>
              </a:rPr>
              <a:t>missionary activities </a:t>
            </a:r>
            <a:r>
              <a:rPr lang="en-US" sz="1500" dirty="0"/>
              <a:t>they will be taking part in during the process. </a:t>
            </a:r>
          </a:p>
          <a:p>
            <a:endParaRPr lang="en-US" sz="1500" dirty="0"/>
          </a:p>
          <a:p>
            <a:r>
              <a:rPr lang="en-US" sz="1500" dirty="0"/>
              <a:t>This </a:t>
            </a:r>
            <a:r>
              <a:rPr lang="en-US" sz="1500" b="1" dirty="0"/>
              <a:t>Journal</a:t>
            </a:r>
            <a:r>
              <a:rPr lang="en-US" sz="1500" dirty="0"/>
              <a:t> will help you to: </a:t>
            </a:r>
          </a:p>
          <a:p>
            <a:pPr marL="165261" indent="-165261">
              <a:buFont typeface="Arial" panose="020B0604020202020204" pitchFamily="34" charset="0"/>
              <a:buChar char="•"/>
            </a:pPr>
            <a:r>
              <a:rPr lang="en-US" sz="1500" b="1" dirty="0">
                <a:solidFill>
                  <a:srgbClr val="FF0000"/>
                </a:solidFill>
              </a:rPr>
              <a:t>Reflect</a:t>
            </a:r>
            <a:r>
              <a:rPr lang="en-US" sz="1500" b="1" dirty="0"/>
              <a:t> </a:t>
            </a:r>
            <a:r>
              <a:rPr lang="en-US" sz="1500" dirty="0"/>
              <a:t>on your own experience of the V Encuentro Sessions </a:t>
            </a:r>
          </a:p>
          <a:p>
            <a:pPr marL="165261" indent="-165261">
              <a:buFont typeface="Arial" panose="020B0604020202020204" pitchFamily="34" charset="0"/>
              <a:buChar char="•"/>
            </a:pPr>
            <a:r>
              <a:rPr lang="en-US" sz="1500" b="1" dirty="0">
                <a:solidFill>
                  <a:srgbClr val="FF0000"/>
                </a:solidFill>
              </a:rPr>
              <a:t>Engage</a:t>
            </a:r>
            <a:r>
              <a:rPr lang="en-US" sz="1500" b="1" dirty="0"/>
              <a:t> </a:t>
            </a:r>
            <a:r>
              <a:rPr lang="en-US" sz="1500" dirty="0"/>
              <a:t>people in the peripheries, build relationships, and ask questions </a:t>
            </a:r>
          </a:p>
          <a:p>
            <a:pPr marL="165261" indent="-165261">
              <a:buFont typeface="Arial" panose="020B0604020202020204" pitchFamily="34" charset="0"/>
              <a:buChar char="•"/>
            </a:pPr>
            <a:r>
              <a:rPr lang="en-US" sz="1500" b="1" dirty="0">
                <a:solidFill>
                  <a:srgbClr val="FF0000"/>
                </a:solidFill>
              </a:rPr>
              <a:t>Discern &amp; Write </a:t>
            </a:r>
            <a:r>
              <a:rPr lang="en-US" sz="1500" dirty="0"/>
              <a:t>down new insights gained from this missionary experience and fill out the consultation form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24</a:t>
            </a:fld>
            <a:endParaRPr lang="en-US"/>
          </a:p>
        </p:txBody>
      </p:sp>
    </p:spTree>
    <p:extLst>
      <p:ext uri="{BB962C8B-B14F-4D97-AF65-F5344CB8AC3E}">
        <p14:creationId xmlns:p14="http://schemas.microsoft.com/office/powerpoint/2010/main" val="3833113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A59265-2A82-4608-BAC4-1A8190AD1057}" type="slidenum">
              <a:rPr lang="en-US" smtClean="0"/>
              <a:pPr/>
              <a:t>25</a:t>
            </a:fld>
            <a:endParaRPr lang="en-US"/>
          </a:p>
        </p:txBody>
      </p:sp>
    </p:spTree>
    <p:extLst>
      <p:ext uri="{BB962C8B-B14F-4D97-AF65-F5344CB8AC3E}">
        <p14:creationId xmlns:p14="http://schemas.microsoft.com/office/powerpoint/2010/main" val="812266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300" dirty="0">
                <a:latin typeface="Arial" pitchFamily="34" charset="0"/>
                <a:cs typeface="Arial" pitchFamily="34" charset="0"/>
              </a:rPr>
              <a:t>God of Mercy, </a:t>
            </a:r>
          </a:p>
          <a:p>
            <a:pPr algn="ctr"/>
            <a:r>
              <a:rPr lang="en-US" sz="1300" dirty="0">
                <a:latin typeface="Arial" pitchFamily="34" charset="0"/>
                <a:cs typeface="Arial" pitchFamily="34" charset="0"/>
              </a:rPr>
              <a:t>You that went out to encounter the disciples </a:t>
            </a:r>
            <a:br>
              <a:rPr lang="en-US" sz="1300" dirty="0">
                <a:latin typeface="Arial" pitchFamily="34" charset="0"/>
                <a:cs typeface="Arial" pitchFamily="34" charset="0"/>
              </a:rPr>
            </a:br>
            <a:r>
              <a:rPr lang="en-US" sz="1300" dirty="0">
                <a:latin typeface="Arial" pitchFamily="34" charset="0"/>
                <a:cs typeface="Arial" pitchFamily="34" charset="0"/>
              </a:rPr>
              <a:t>on the way to Emmaus, </a:t>
            </a:r>
          </a:p>
          <a:p>
            <a:pPr algn="ctr"/>
            <a:r>
              <a:rPr lang="en-US" sz="1300" dirty="0">
                <a:latin typeface="Arial" pitchFamily="34" charset="0"/>
                <a:cs typeface="Arial" pitchFamily="34" charset="0"/>
              </a:rPr>
              <a:t>grant us a missionary spirit </a:t>
            </a:r>
            <a:br>
              <a:rPr lang="en-US" sz="1300" dirty="0">
                <a:latin typeface="Arial" pitchFamily="34" charset="0"/>
                <a:cs typeface="Arial" pitchFamily="34" charset="0"/>
              </a:rPr>
            </a:br>
            <a:r>
              <a:rPr lang="en-US" sz="1300" dirty="0">
                <a:latin typeface="Arial" pitchFamily="34" charset="0"/>
                <a:cs typeface="Arial" pitchFamily="34" charset="0"/>
              </a:rPr>
              <a:t>and send us forth to encounter our brothers and sisters, </a:t>
            </a:r>
          </a:p>
          <a:p>
            <a:pPr algn="ctr"/>
            <a:r>
              <a:rPr lang="en-US" sz="1300" dirty="0">
                <a:latin typeface="Arial" pitchFamily="34" charset="0"/>
                <a:cs typeface="Arial" pitchFamily="34" charset="0"/>
              </a:rPr>
              <a:t>to walk along beside them, </a:t>
            </a:r>
          </a:p>
          <a:p>
            <a:pPr algn="ctr"/>
            <a:r>
              <a:rPr lang="en-US" sz="1300" dirty="0">
                <a:latin typeface="Arial" pitchFamily="34" charset="0"/>
                <a:cs typeface="Arial" pitchFamily="34" charset="0"/>
              </a:rPr>
              <a:t>listen to their hopes and dreams, </a:t>
            </a:r>
          </a:p>
          <a:p>
            <a:pPr algn="ctr"/>
            <a:r>
              <a:rPr lang="en-US" sz="1300" dirty="0">
                <a:latin typeface="Arial" pitchFamily="34" charset="0"/>
                <a:cs typeface="Arial" pitchFamily="34" charset="0"/>
              </a:rPr>
              <a:t>rekindle their faith with the fire of your Word, </a:t>
            </a:r>
          </a:p>
          <a:p>
            <a:pPr algn="ctr"/>
            <a:r>
              <a:rPr lang="en-US" sz="1300" dirty="0">
                <a:latin typeface="Arial" pitchFamily="34" charset="0"/>
                <a:cs typeface="Arial" pitchFamily="34" charset="0"/>
              </a:rPr>
              <a:t>prepare them to recognize you in the Eucharist </a:t>
            </a:r>
            <a:br>
              <a:rPr lang="en-US" sz="1300" dirty="0">
                <a:latin typeface="Arial" pitchFamily="34" charset="0"/>
                <a:cs typeface="Arial" pitchFamily="34" charset="0"/>
              </a:rPr>
            </a:br>
            <a:r>
              <a:rPr lang="en-US" sz="1300" dirty="0">
                <a:latin typeface="Arial" pitchFamily="34" charset="0"/>
                <a:cs typeface="Arial" pitchFamily="34" charset="0"/>
              </a:rPr>
              <a:t>and send them as missionary disciples </a:t>
            </a:r>
          </a:p>
          <a:p>
            <a:pPr algn="ctr"/>
            <a:r>
              <a:rPr lang="en-US" sz="1300" dirty="0">
                <a:latin typeface="Arial" pitchFamily="34" charset="0"/>
                <a:cs typeface="Arial" pitchFamily="34" charset="0"/>
              </a:rPr>
              <a:t>to share the joy of the Gospel to present and future generations </a:t>
            </a:r>
          </a:p>
          <a:p>
            <a:pPr algn="ctr"/>
            <a:r>
              <a:rPr lang="en-US" sz="1300" dirty="0">
                <a:latin typeface="Arial" pitchFamily="34" charset="0"/>
                <a:cs typeface="Arial" pitchFamily="34" charset="0"/>
              </a:rPr>
              <a:t>of every race, language and culture. </a:t>
            </a:r>
          </a:p>
          <a:p>
            <a:pPr algn="ctr"/>
            <a:r>
              <a:rPr lang="en-US" sz="1300" dirty="0">
                <a:latin typeface="Arial" pitchFamily="34" charset="0"/>
                <a:cs typeface="Arial" pitchFamily="34" charset="0"/>
              </a:rPr>
              <a:t>We ask you this from our burning hearts filled with the Holy Spirit, </a:t>
            </a:r>
          </a:p>
          <a:p>
            <a:pPr algn="ctr"/>
            <a:r>
              <a:rPr lang="en-US" sz="1300" dirty="0">
                <a:latin typeface="Arial" pitchFamily="34" charset="0"/>
                <a:cs typeface="Arial" pitchFamily="34" charset="0"/>
              </a:rPr>
              <a:t>in the Name of your beloved Son </a:t>
            </a:r>
          </a:p>
          <a:p>
            <a:pPr algn="ctr"/>
            <a:r>
              <a:rPr lang="en-US" sz="1300" dirty="0">
                <a:latin typeface="Arial" pitchFamily="34" charset="0"/>
                <a:cs typeface="Arial" pitchFamily="34" charset="0"/>
              </a:rPr>
              <a:t>and through the intercession of our Mother, Mary of Guadalupe </a:t>
            </a:r>
          </a:p>
          <a:p>
            <a:pPr algn="ctr"/>
            <a:r>
              <a:rPr lang="en-US" sz="1300" dirty="0">
                <a:latin typeface="Arial" pitchFamily="34" charset="0"/>
                <a:cs typeface="Arial" pitchFamily="34" charset="0"/>
              </a:rPr>
              <a:t>Star of the New Evangelization </a:t>
            </a:r>
          </a:p>
          <a:p>
            <a:pPr algn="ctr"/>
            <a:r>
              <a:rPr lang="en-US" sz="1300" dirty="0">
                <a:latin typeface="Arial" pitchFamily="34" charset="0"/>
                <a:cs typeface="Arial" pitchFamily="34" charset="0"/>
              </a:rPr>
              <a:t>Amen. </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26</a:t>
            </a:fld>
            <a:endParaRPr lang="en-US"/>
          </a:p>
        </p:txBody>
      </p:sp>
    </p:spTree>
    <p:extLst>
      <p:ext uri="{BB962C8B-B14F-4D97-AF65-F5344CB8AC3E}">
        <p14:creationId xmlns:p14="http://schemas.microsoft.com/office/powerpoint/2010/main" val="305164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24046" indent="-524046">
              <a:buFont typeface="+mj-lt"/>
              <a:buAutoNum type="arabicPeriod"/>
            </a:pPr>
            <a:r>
              <a:rPr lang="en-US" dirty="0" smtClean="0"/>
              <a:t>Prepare the </a:t>
            </a:r>
            <a:r>
              <a:rPr lang="en-US" b="1" dirty="0" smtClean="0"/>
              <a:t>space</a:t>
            </a:r>
            <a:r>
              <a:rPr lang="en-US" dirty="0" smtClean="0"/>
              <a:t> for the group to meet. </a:t>
            </a:r>
            <a:br>
              <a:rPr lang="en-US" dirty="0" smtClean="0"/>
            </a:br>
            <a:r>
              <a:rPr lang="en-US" dirty="0" smtClean="0"/>
              <a:t>Facilitators will make sure that there are enough chairs for all participants. </a:t>
            </a:r>
            <a:br>
              <a:rPr lang="en-US" dirty="0" smtClean="0"/>
            </a:br>
            <a:r>
              <a:rPr lang="en-US" dirty="0" smtClean="0"/>
              <a:t>All groups should ideally have a </a:t>
            </a:r>
            <a:r>
              <a:rPr lang="en-US" b="1" dirty="0" smtClean="0"/>
              <a:t>small altar or table with a Bible and a crucifix</a:t>
            </a:r>
            <a:r>
              <a:rPr lang="en-US" dirty="0" smtClean="0"/>
              <a:t> and, ideally, one or two other religious </a:t>
            </a:r>
            <a:r>
              <a:rPr lang="en-US" b="1" dirty="0" smtClean="0"/>
              <a:t>symbols</a:t>
            </a:r>
            <a:r>
              <a:rPr lang="en-US" dirty="0" smtClean="0"/>
              <a:t> that are meaningful to the members of the group. </a:t>
            </a:r>
            <a:br>
              <a:rPr lang="en-US" dirty="0" smtClean="0"/>
            </a:br>
            <a:r>
              <a:rPr lang="en-US" dirty="0" smtClean="0"/>
              <a:t>Be</a:t>
            </a:r>
            <a:r>
              <a:rPr lang="en-US" baseline="0" dirty="0" smtClean="0"/>
              <a:t> sure all people and pets are taken care of as well as other devices/obstacles that may cause distractions/interruptions.</a:t>
            </a:r>
            <a:br>
              <a:rPr lang="en-US" baseline="0" dirty="0" smtClean="0"/>
            </a:br>
            <a:r>
              <a:rPr lang="en-US" baseline="0" dirty="0" smtClean="0"/>
              <a:t>Pens available for jotting down notes and activities.</a:t>
            </a:r>
            <a:br>
              <a:rPr lang="en-US" baseline="0" dirty="0" smtClean="0"/>
            </a:br>
            <a:r>
              <a:rPr lang="en-US" baseline="0" dirty="0" smtClean="0"/>
              <a:t>Water at least for participants.</a:t>
            </a:r>
            <a:br>
              <a:rPr lang="en-US" baseline="0" dirty="0" smtClean="0"/>
            </a:br>
            <a:r>
              <a:rPr lang="en-US" baseline="0" dirty="0" smtClean="0"/>
              <a:t>Access to restrooms.</a:t>
            </a:r>
            <a:endParaRPr lang="en-US" dirty="0" smtClean="0"/>
          </a:p>
          <a:p>
            <a:pPr marL="524046" indent="-524046">
              <a:buFont typeface="+mj-lt"/>
              <a:buAutoNum type="arabicPeriod"/>
            </a:pPr>
            <a:r>
              <a:rPr lang="en-US" dirty="0" smtClean="0"/>
              <a:t>Guide the conversation, ensuring that everyone is welcomed and has a chance to participate.</a:t>
            </a:r>
          </a:p>
          <a:p>
            <a:pPr marL="524046" indent="-524046">
              <a:buFont typeface="+mj-lt"/>
              <a:buAutoNum type="arabicPeriod"/>
            </a:pPr>
            <a:r>
              <a:rPr lang="en-US" dirty="0" smtClean="0"/>
              <a:t>Procure and distribute the symbols and any other materials to be used for each of the sessions.</a:t>
            </a:r>
          </a:p>
          <a:p>
            <a:pPr marL="524046" indent="-524046">
              <a:buFont typeface="+mj-lt"/>
              <a:buAutoNum type="arabicPeriod"/>
            </a:pPr>
            <a:r>
              <a:rPr lang="en-US" dirty="0" smtClean="0"/>
              <a:t>Keep records of who participated in the sessions.  The info will be used as part of the consultation process and shared with the bishops.</a:t>
            </a:r>
          </a:p>
          <a:p>
            <a:pPr marL="524046" indent="-524046">
              <a:buFont typeface="+mj-lt"/>
              <a:buAutoNum type="arabicPeriod"/>
            </a:pPr>
            <a:r>
              <a:rPr lang="en-US" dirty="0" smtClean="0"/>
              <a:t>Submit a report to the Parish Encuentro Team (or coordinating team) at the end of the five session experience.  Will soon be available for download at www.vencuentro.org</a:t>
            </a:r>
          </a:p>
          <a:p>
            <a:pPr marL="524046" indent="-524046">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3</a:t>
            </a:fld>
            <a:endParaRPr lang="en-US"/>
          </a:p>
        </p:txBody>
      </p:sp>
    </p:spTree>
    <p:extLst>
      <p:ext uri="{BB962C8B-B14F-4D97-AF65-F5344CB8AC3E}">
        <p14:creationId xmlns:p14="http://schemas.microsoft.com/office/powerpoint/2010/main" val="127253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 facilitation of a dialogue involves the </a:t>
            </a:r>
            <a:r>
              <a:rPr lang="en-US" b="1" dirty="0" smtClean="0"/>
              <a:t>recognition and employment of different perspectives and various skills to create an inclusive environmen</a:t>
            </a:r>
            <a:r>
              <a:rPr lang="en-US" dirty="0" smtClean="0"/>
              <a:t>t.  In order to do so, it is important to consider the features of effective dialogues, and conditions that promote small group interaction and engagement.  </a:t>
            </a:r>
            <a:br>
              <a:rPr lang="en-US" dirty="0" smtClean="0"/>
            </a:br>
            <a:r>
              <a:rPr lang="en-US" b="1" dirty="0" smtClean="0"/>
              <a:t>Dialogue </a:t>
            </a:r>
            <a:r>
              <a:rPr lang="en-US" dirty="0" smtClean="0"/>
              <a:t>is a powerful </a:t>
            </a:r>
            <a:r>
              <a:rPr lang="en-US" b="1" dirty="0" smtClean="0"/>
              <a:t>mechanism for active learning</a:t>
            </a:r>
            <a:r>
              <a:rPr lang="en-US" b="0" dirty="0" smtClean="0"/>
              <a:t>;</a:t>
            </a:r>
            <a:r>
              <a:rPr lang="en-US" dirty="0" smtClean="0"/>
              <a:t> a </a:t>
            </a:r>
            <a:r>
              <a:rPr lang="en-US" b="1" dirty="0" smtClean="0"/>
              <a:t>well-facilitated dialogue allows the participant to explore new ideas while recognizing and valuing the contributions of others</a:t>
            </a:r>
            <a:r>
              <a:rPr lang="en-US" dirty="0" smtClean="0"/>
              <a:t>.</a:t>
            </a:r>
          </a:p>
          <a:p>
            <a:endParaRPr lang="en-US" b="1" dirty="0" smtClean="0"/>
          </a:p>
          <a:p>
            <a:pPr marL="635841" indent="-524046">
              <a:buFont typeface="+mj-lt"/>
              <a:buAutoNum type="arabicPeriod"/>
            </a:pPr>
            <a:r>
              <a:rPr lang="en-US" b="1" dirty="0" smtClean="0"/>
              <a:t>Create an inclusive environment</a:t>
            </a:r>
          </a:p>
          <a:p>
            <a:pPr marL="933966" lvl="1" indent="-524046"/>
            <a:r>
              <a:rPr lang="en-US" dirty="0" smtClean="0"/>
              <a:t>Invite participants to </a:t>
            </a:r>
            <a:r>
              <a:rPr lang="en-US" dirty="0" smtClean="0">
                <a:solidFill>
                  <a:srgbClr val="FF0000"/>
                </a:solidFill>
              </a:rPr>
              <a:t>introduce</a:t>
            </a:r>
            <a:r>
              <a:rPr lang="en-US" dirty="0" smtClean="0"/>
              <a:t> themselves</a:t>
            </a:r>
          </a:p>
          <a:p>
            <a:pPr marL="933966" lvl="1" indent="-524046"/>
            <a:r>
              <a:rPr lang="en-US" dirty="0" smtClean="0"/>
              <a:t>Share </a:t>
            </a:r>
            <a:r>
              <a:rPr lang="en-US" dirty="0" smtClean="0">
                <a:solidFill>
                  <a:srgbClr val="FF0000"/>
                </a:solidFill>
              </a:rPr>
              <a:t>expectations</a:t>
            </a:r>
            <a:r>
              <a:rPr lang="en-US" dirty="0" smtClean="0"/>
              <a:t> and intentions among the participants and the facilitator for effective dialogue.  </a:t>
            </a:r>
          </a:p>
          <a:p>
            <a:pPr marL="933966" lvl="1" indent="-524046"/>
            <a:r>
              <a:rPr lang="en-US" dirty="0" smtClean="0"/>
              <a:t>Invite everyone to </a:t>
            </a:r>
            <a:r>
              <a:rPr lang="en-US" dirty="0" smtClean="0">
                <a:solidFill>
                  <a:srgbClr val="FF0000"/>
                </a:solidFill>
              </a:rPr>
              <a:t>express their opinions and thoughts</a:t>
            </a:r>
            <a:r>
              <a:rPr lang="en-US" dirty="0" smtClean="0"/>
              <a:t>, avoiding situations where one or a few monopolize the conversation.</a:t>
            </a:r>
          </a:p>
          <a:p>
            <a:pPr marL="933966" lvl="1" indent="-524046"/>
            <a:r>
              <a:rPr lang="en-US" dirty="0" smtClean="0"/>
              <a:t>Treat participants with </a:t>
            </a:r>
            <a:r>
              <a:rPr lang="en-US" dirty="0" smtClean="0">
                <a:solidFill>
                  <a:srgbClr val="FF0000"/>
                </a:solidFill>
              </a:rPr>
              <a:t>respect and consideration</a:t>
            </a:r>
            <a:r>
              <a:rPr lang="en-US" dirty="0" smtClean="0"/>
              <a:t>.</a:t>
            </a:r>
          </a:p>
          <a:p>
            <a:pPr marL="933966" lvl="1" indent="-524046"/>
            <a:r>
              <a:rPr lang="en-US" dirty="0" smtClean="0"/>
              <a:t>Be aware of </a:t>
            </a:r>
            <a:r>
              <a:rPr lang="en-US" dirty="0" smtClean="0">
                <a:solidFill>
                  <a:srgbClr val="FF0000"/>
                </a:solidFill>
              </a:rPr>
              <a:t>barriers to sharing </a:t>
            </a:r>
            <a:r>
              <a:rPr lang="en-US" dirty="0" smtClean="0"/>
              <a:t>(cultural, social, experiential, etc.)</a:t>
            </a:r>
          </a:p>
          <a:p>
            <a:pPr marL="933966" lvl="1" indent="-524046"/>
            <a:r>
              <a:rPr lang="en-US" dirty="0" smtClean="0"/>
              <a:t>Invite and encourage all participants to </a:t>
            </a:r>
            <a:r>
              <a:rPr lang="en-US" dirty="0" smtClean="0">
                <a:solidFill>
                  <a:srgbClr val="FF0000"/>
                </a:solidFill>
              </a:rPr>
              <a:t>share at least once before inviting participants to share again</a:t>
            </a:r>
            <a:r>
              <a:rPr lang="en-US" dirty="0" smtClean="0"/>
              <a:t>.</a:t>
            </a:r>
          </a:p>
          <a:p>
            <a:pPr marL="933966" lvl="1" indent="-524046"/>
            <a:r>
              <a:rPr lang="en-US" dirty="0" smtClean="0"/>
              <a:t>Allow for the </a:t>
            </a:r>
            <a:r>
              <a:rPr lang="en-US" dirty="0" smtClean="0">
                <a:solidFill>
                  <a:srgbClr val="FF0000"/>
                </a:solidFill>
              </a:rPr>
              <a:t>sharing of alternate views</a:t>
            </a:r>
            <a:r>
              <a:rPr lang="en-US" dirty="0" smtClean="0"/>
              <a:t>.</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4</a:t>
            </a:fld>
            <a:endParaRPr lang="en-US"/>
          </a:p>
        </p:txBody>
      </p:sp>
    </p:spTree>
    <p:extLst>
      <p:ext uri="{BB962C8B-B14F-4D97-AF65-F5344CB8AC3E}">
        <p14:creationId xmlns:p14="http://schemas.microsoft.com/office/powerpoint/2010/main" val="4245547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841" indent="-524046">
              <a:buFont typeface="+mj-lt"/>
              <a:buAutoNum type="arabicPeriod" startAt="2"/>
            </a:pPr>
            <a:r>
              <a:rPr lang="en-US" b="1" dirty="0" smtClean="0"/>
              <a:t>Keep discussions constructive and positive</a:t>
            </a:r>
          </a:p>
          <a:p>
            <a:pPr marL="933966" lvl="1" indent="-524046"/>
            <a:r>
              <a:rPr lang="en-US" dirty="0" smtClean="0"/>
              <a:t>Keep the group centered on the topic.</a:t>
            </a:r>
          </a:p>
          <a:p>
            <a:pPr marL="933966" lvl="1" indent="-524046"/>
            <a:r>
              <a:rPr lang="en-US" dirty="0" smtClean="0"/>
              <a:t>Follow the process indicated for each session, keeping a close watch on time with the assistance of a timekeeper.  Once time is up, transition the group into the next section.</a:t>
            </a:r>
          </a:p>
          <a:p>
            <a:pPr marL="933966" lvl="1" indent="-524046"/>
            <a:r>
              <a:rPr lang="en-US" dirty="0" smtClean="0"/>
              <a:t>Keep the group on task without rushing them.</a:t>
            </a:r>
          </a:p>
          <a:p>
            <a:pPr marL="933966" lvl="1" indent="-524046"/>
            <a:r>
              <a:rPr lang="en-US" dirty="0" smtClean="0"/>
              <a:t>If the group starts to veer in the direction of negativity and/or pointless venting, ask them how thy would like to address this.  </a:t>
            </a:r>
          </a:p>
          <a:p>
            <a:pPr marL="933966" lvl="1" indent="-524046"/>
            <a:r>
              <a:rPr lang="en-US" dirty="0" smtClean="0"/>
              <a:t>Request that if participants challenge others’ ideas, they do so with respect.</a:t>
            </a:r>
          </a:p>
          <a:p>
            <a:pPr marL="933966" lvl="1" indent="-524046"/>
            <a:r>
              <a:rPr lang="en-US" dirty="0" smtClean="0"/>
              <a:t>Ask dominant participants to allow others to speak.  Did everyone get a chance to speak before I do again?</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5</a:t>
            </a:fld>
            <a:endParaRPr lang="en-US"/>
          </a:p>
        </p:txBody>
      </p:sp>
    </p:spTree>
    <p:extLst>
      <p:ext uri="{BB962C8B-B14F-4D97-AF65-F5344CB8AC3E}">
        <p14:creationId xmlns:p14="http://schemas.microsoft.com/office/powerpoint/2010/main" val="2962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841" indent="-524046">
              <a:buFont typeface="+mj-lt"/>
              <a:buAutoNum type="arabicPeriod" startAt="3"/>
            </a:pPr>
            <a:r>
              <a:rPr lang="en-US" b="1" dirty="0" smtClean="0"/>
              <a:t>Encourage participants</a:t>
            </a:r>
          </a:p>
          <a:p>
            <a:pPr marL="933966" lvl="1" indent="-524046"/>
            <a:r>
              <a:rPr lang="en-US" dirty="0" smtClean="0">
                <a:solidFill>
                  <a:srgbClr val="FF0000"/>
                </a:solidFill>
              </a:rPr>
              <a:t>Do not be the first one to respond to a question</a:t>
            </a:r>
            <a:r>
              <a:rPr lang="en-US" dirty="0" smtClean="0"/>
              <a:t>!</a:t>
            </a:r>
          </a:p>
          <a:p>
            <a:pPr marL="933966" lvl="1" indent="-524046"/>
            <a:r>
              <a:rPr lang="en-US" dirty="0" smtClean="0">
                <a:solidFill>
                  <a:srgbClr val="FF0000"/>
                </a:solidFill>
              </a:rPr>
              <a:t>Invite the more quiet participants to contribute </a:t>
            </a:r>
            <a:r>
              <a:rPr lang="en-US" dirty="0" smtClean="0"/>
              <a:t>without forcing them.</a:t>
            </a:r>
          </a:p>
          <a:p>
            <a:pPr marL="933966" lvl="1" indent="-524046"/>
            <a:r>
              <a:rPr lang="en-US" dirty="0" smtClean="0">
                <a:solidFill>
                  <a:srgbClr val="FF0000"/>
                </a:solidFill>
              </a:rPr>
              <a:t>Encourage others to add their reactions or ideas </a:t>
            </a:r>
            <a:r>
              <a:rPr lang="en-US" dirty="0" smtClean="0"/>
              <a:t>to build on previous comments.</a:t>
            </a:r>
          </a:p>
          <a:p>
            <a:pPr marL="933966" lvl="1" indent="-524046"/>
            <a:r>
              <a:rPr lang="en-US" dirty="0" smtClean="0">
                <a:solidFill>
                  <a:srgbClr val="FF0000"/>
                </a:solidFill>
              </a:rPr>
              <a:t>Revisit past contributions </a:t>
            </a:r>
            <a:r>
              <a:rPr lang="en-US" dirty="0" smtClean="0"/>
              <a:t>and </a:t>
            </a:r>
            <a:r>
              <a:rPr lang="en-US" dirty="0" smtClean="0">
                <a:solidFill>
                  <a:srgbClr val="FF0000"/>
                </a:solidFill>
              </a:rPr>
              <a:t>incorporate them </a:t>
            </a:r>
            <a:r>
              <a:rPr lang="en-US" dirty="0" smtClean="0"/>
              <a:t>into subsequent discussions.</a:t>
            </a:r>
          </a:p>
          <a:p>
            <a:pPr marL="933966" lvl="1" indent="-524046"/>
            <a:r>
              <a:rPr lang="en-US" dirty="0" smtClean="0"/>
              <a:t>Do not be afraid of </a:t>
            </a:r>
            <a:r>
              <a:rPr lang="en-US" dirty="0" smtClean="0">
                <a:solidFill>
                  <a:srgbClr val="FF0000"/>
                </a:solidFill>
              </a:rPr>
              <a:t>silence</a:t>
            </a:r>
            <a:r>
              <a:rPr lang="en-US" dirty="0" smtClean="0"/>
              <a:t>.  Allow for it.  </a:t>
            </a:r>
            <a:r>
              <a:rPr lang="en-US" dirty="0" smtClean="0">
                <a:solidFill>
                  <a:srgbClr val="FF0000"/>
                </a:solidFill>
              </a:rPr>
              <a:t>Rephrase questions</a:t>
            </a:r>
            <a:r>
              <a:rPr lang="en-US" dirty="0" smtClean="0"/>
              <a:t>, </a:t>
            </a:r>
            <a:r>
              <a:rPr lang="en-US" dirty="0" smtClean="0">
                <a:solidFill>
                  <a:srgbClr val="FF0000"/>
                </a:solidFill>
              </a:rPr>
              <a:t>summarize sharing</a:t>
            </a:r>
            <a:r>
              <a:rPr lang="en-US" dirty="0" smtClean="0"/>
              <a:t>, </a:t>
            </a:r>
            <a:r>
              <a:rPr lang="en-US" dirty="0" smtClean="0">
                <a:solidFill>
                  <a:srgbClr val="FF0000"/>
                </a:solidFill>
              </a:rPr>
              <a:t>ask:  </a:t>
            </a:r>
            <a:r>
              <a:rPr lang="en-US" dirty="0" smtClean="0"/>
              <a:t>What are you thinking?  What are your feeling?</a:t>
            </a:r>
          </a:p>
          <a:p>
            <a:pPr marL="933966" lvl="1" indent="-524046"/>
            <a:endParaRPr lang="en-US" dirty="0" smtClean="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6</a:t>
            </a:fld>
            <a:endParaRPr lang="en-US"/>
          </a:p>
        </p:txBody>
      </p:sp>
    </p:spTree>
    <p:extLst>
      <p:ext uri="{BB962C8B-B14F-4D97-AF65-F5344CB8AC3E}">
        <p14:creationId xmlns:p14="http://schemas.microsoft.com/office/powerpoint/2010/main" val="1396289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37924"/>
          </a:xfrm>
        </p:spPr>
        <p:txBody>
          <a:bodyPr/>
          <a:lstStyle/>
          <a:p>
            <a:r>
              <a:rPr lang="en-US" sz="1500" b="1" dirty="0"/>
              <a:t>Session 1:  Called to a Loving Encounter with Jesus in the Church</a:t>
            </a:r>
          </a:p>
          <a:p>
            <a:r>
              <a:rPr lang="en-US" sz="1900" dirty="0"/>
              <a:t>Symbols and Supplies:</a:t>
            </a:r>
          </a:p>
          <a:p>
            <a:pPr lvl="1"/>
            <a:r>
              <a:rPr lang="en-US" sz="1700" dirty="0"/>
              <a:t>Nametags </a:t>
            </a:r>
          </a:p>
          <a:p>
            <a:pPr lvl="1"/>
            <a:r>
              <a:rPr lang="en-US" sz="1700" dirty="0"/>
              <a:t>Chairs in a circle</a:t>
            </a:r>
          </a:p>
          <a:p>
            <a:pPr lvl="1"/>
            <a:r>
              <a:rPr lang="en-US" sz="1700" dirty="0"/>
              <a:t>Image of a Path in center</a:t>
            </a:r>
          </a:p>
          <a:p>
            <a:pPr lvl="1"/>
            <a:r>
              <a:rPr lang="en-US" sz="1700" b="1" dirty="0"/>
              <a:t>Blindfolds</a:t>
            </a:r>
            <a:r>
              <a:rPr lang="en-US" sz="1700" dirty="0"/>
              <a:t> (one for each participant)</a:t>
            </a:r>
          </a:p>
          <a:p>
            <a:pPr lvl="1"/>
            <a:r>
              <a:rPr lang="en-US" sz="1700" dirty="0"/>
              <a:t>Music and player/speakers </a:t>
            </a:r>
            <a:r>
              <a:rPr lang="en-US" sz="1500" dirty="0"/>
              <a:t>(Resources/Music)</a:t>
            </a:r>
            <a:r>
              <a:rPr lang="en-US" sz="1700" dirty="0"/>
              <a:t/>
            </a:r>
            <a:br>
              <a:rPr lang="en-US" sz="1700" dirty="0"/>
            </a:br>
            <a:r>
              <a:rPr lang="en-US" sz="1700" dirty="0">
                <a:hlinkClick r:id="rId3"/>
              </a:rPr>
              <a:t>www.vencuentro.org/v-encuentro-documents/music/</a:t>
            </a:r>
            <a:endParaRPr lang="en-US" sz="1700" dirty="0"/>
          </a:p>
          <a:p>
            <a:pPr lvl="1"/>
            <a:r>
              <a:rPr lang="en-US" sz="1700" dirty="0"/>
              <a:t>Prayer (Celebrate)</a:t>
            </a:r>
          </a:p>
          <a:p>
            <a:pPr lvl="2"/>
            <a:r>
              <a:rPr lang="en-US" sz="1700" dirty="0">
                <a:solidFill>
                  <a:srgbClr val="FF0000"/>
                </a:solidFill>
              </a:rPr>
              <a:t>Blindfolds</a:t>
            </a:r>
          </a:p>
          <a:p>
            <a:pPr lvl="2"/>
            <a:r>
              <a:rPr lang="en-US" sz="1700" dirty="0"/>
              <a:t>Small pieces of </a:t>
            </a:r>
            <a:r>
              <a:rPr lang="en-US" sz="1700" dirty="0">
                <a:solidFill>
                  <a:srgbClr val="FF0000"/>
                </a:solidFill>
              </a:rPr>
              <a:t>paper and pens</a:t>
            </a:r>
          </a:p>
          <a:p>
            <a:pPr lvl="2"/>
            <a:r>
              <a:rPr lang="en-US" sz="1700" dirty="0">
                <a:solidFill>
                  <a:srgbClr val="FF0000"/>
                </a:solidFill>
              </a:rPr>
              <a:t>Prayer on page 14 </a:t>
            </a:r>
            <a:r>
              <a:rPr lang="en-US" sz="1700" dirty="0"/>
              <a:t>(Saint Teresa of Avila)</a:t>
            </a:r>
          </a:p>
          <a:p>
            <a:pPr lvl="2"/>
            <a:r>
              <a:rPr lang="en-US" sz="1700" dirty="0">
                <a:solidFill>
                  <a:srgbClr val="FF0000"/>
                </a:solidFill>
              </a:rPr>
              <a:t>Music</a:t>
            </a:r>
            <a:r>
              <a:rPr lang="en-US" sz="1700" dirty="0"/>
              <a:t> and player/speakers</a:t>
            </a:r>
          </a:p>
          <a:p>
            <a:pPr lvl="2"/>
            <a:r>
              <a:rPr lang="en-US" sz="2100" b="1" i="1" dirty="0">
                <a:solidFill>
                  <a:srgbClr val="FF0000"/>
                </a:solidFill>
              </a:rPr>
              <a:t>V Encuentro Mission and Consultation Journal</a:t>
            </a:r>
            <a:endParaRPr lang="en-US" sz="2100" dirty="0"/>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7</a:t>
            </a:fld>
            <a:endParaRPr lang="en-US"/>
          </a:p>
        </p:txBody>
      </p:sp>
    </p:spTree>
    <p:extLst>
      <p:ext uri="{BB962C8B-B14F-4D97-AF65-F5344CB8AC3E}">
        <p14:creationId xmlns:p14="http://schemas.microsoft.com/office/powerpoint/2010/main" val="157527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2500" b="1" dirty="0"/>
              <a:t>Session 2:  With Words and Actions: Do It!</a:t>
            </a:r>
          </a:p>
          <a:p>
            <a:r>
              <a:rPr lang="en-US" sz="2500" dirty="0"/>
              <a:t>Symbols and Supplies</a:t>
            </a:r>
          </a:p>
          <a:p>
            <a:pPr lvl="1"/>
            <a:r>
              <a:rPr lang="en-US" sz="2100" dirty="0"/>
              <a:t>Nametags (if there are people not known to all)</a:t>
            </a:r>
          </a:p>
          <a:p>
            <a:pPr lvl="1"/>
            <a:r>
              <a:rPr lang="en-US" sz="2100" dirty="0"/>
              <a:t>Chairs in a circle</a:t>
            </a:r>
          </a:p>
          <a:p>
            <a:pPr lvl="1"/>
            <a:r>
              <a:rPr lang="en-US" sz="2100" dirty="0"/>
              <a:t>Image of a Path</a:t>
            </a:r>
          </a:p>
          <a:p>
            <a:pPr lvl="1"/>
            <a:r>
              <a:rPr lang="en-US" sz="2100" dirty="0"/>
              <a:t>Bottles of Water (for each participant)</a:t>
            </a:r>
          </a:p>
          <a:p>
            <a:pPr lvl="1"/>
            <a:r>
              <a:rPr lang="en-US" sz="2100" dirty="0"/>
              <a:t>Prayer (Celebrate)</a:t>
            </a:r>
          </a:p>
          <a:p>
            <a:pPr lvl="2"/>
            <a:r>
              <a:rPr lang="en-US" sz="2100" dirty="0"/>
              <a:t>Clear bowl with water</a:t>
            </a:r>
          </a:p>
          <a:p>
            <a:pPr lvl="2"/>
            <a:r>
              <a:rPr lang="en-US" sz="2100" dirty="0"/>
              <a:t>Green plant with leaves</a:t>
            </a:r>
          </a:p>
          <a:p>
            <a:pPr lvl="2"/>
            <a:r>
              <a:rPr lang="en-US" sz="2100" dirty="0"/>
              <a:t>Containers (jars/bottles) that workers or immigrants use for water</a:t>
            </a:r>
          </a:p>
          <a:p>
            <a:pPr lvl="2"/>
            <a:r>
              <a:rPr lang="en-US" sz="2100" dirty="0"/>
              <a:t>Soft music sounds of water flowing</a:t>
            </a:r>
          </a:p>
          <a:p>
            <a:pPr lvl="2"/>
            <a:r>
              <a:rPr lang="en-US" sz="2100" dirty="0"/>
              <a:t>Basket with Pocket Books of Four Gospels (2 for each participant)</a:t>
            </a:r>
          </a:p>
          <a:p>
            <a:pPr lvl="2"/>
            <a:r>
              <a:rPr lang="en-US" sz="2100" dirty="0"/>
              <a:t>Music and player/speakers</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b="1" dirty="0"/>
              <a:t>Session 3:  Walking Together with Jesus</a:t>
            </a:r>
          </a:p>
          <a:p>
            <a:r>
              <a:rPr lang="en-US" sz="1700" dirty="0"/>
              <a:t>Symbols and Supplies</a:t>
            </a:r>
          </a:p>
          <a:p>
            <a:pPr lvl="1"/>
            <a:r>
              <a:rPr lang="en-US" sz="1700" dirty="0"/>
              <a:t>Chairs in a circle</a:t>
            </a:r>
          </a:p>
          <a:p>
            <a:pPr lvl="1"/>
            <a:r>
              <a:rPr lang="en-US" sz="1700" dirty="0"/>
              <a:t>Image of the Path in the center</a:t>
            </a:r>
          </a:p>
          <a:p>
            <a:pPr lvl="1"/>
            <a:r>
              <a:rPr lang="en-US" sz="1700" dirty="0"/>
              <a:t>On a table</a:t>
            </a:r>
          </a:p>
          <a:p>
            <a:pPr lvl="2"/>
            <a:r>
              <a:rPr lang="en-US" sz="1700" b="1" dirty="0"/>
              <a:t>Bible</a:t>
            </a:r>
          </a:p>
          <a:p>
            <a:pPr lvl="2"/>
            <a:r>
              <a:rPr lang="en-US" sz="1700" dirty="0"/>
              <a:t>Basket with </a:t>
            </a:r>
            <a:r>
              <a:rPr lang="en-US" sz="1700" b="1" dirty="0"/>
              <a:t>V Encuentro Wristbands</a:t>
            </a:r>
            <a:r>
              <a:rPr lang="en-US" sz="1700" dirty="0"/>
              <a:t> </a:t>
            </a:r>
            <a:br>
              <a:rPr lang="en-US" sz="1700" dirty="0"/>
            </a:br>
            <a:r>
              <a:rPr lang="en-US" sz="1700" dirty="0"/>
              <a:t>(2 for each participant)</a:t>
            </a:r>
          </a:p>
          <a:p>
            <a:pPr lvl="1"/>
            <a:r>
              <a:rPr lang="en-US" sz="1700" dirty="0"/>
              <a:t>Music and player/speaker</a:t>
            </a:r>
          </a:p>
          <a:p>
            <a:pPr lvl="1"/>
            <a:r>
              <a:rPr lang="en-US" sz="1700" dirty="0"/>
              <a:t>Prayer (Celebrate)</a:t>
            </a:r>
          </a:p>
          <a:p>
            <a:pPr lvl="2"/>
            <a:r>
              <a:rPr lang="en-US" sz="1700" dirty="0"/>
              <a:t>Lit </a:t>
            </a:r>
            <a:r>
              <a:rPr lang="en-US" sz="1700" dirty="0">
                <a:solidFill>
                  <a:srgbClr val="FF0000"/>
                </a:solidFill>
              </a:rPr>
              <a:t>candles</a:t>
            </a:r>
          </a:p>
          <a:p>
            <a:pPr lvl="2"/>
            <a:r>
              <a:rPr lang="en-US" sz="1700" dirty="0">
                <a:solidFill>
                  <a:srgbClr val="FF0000"/>
                </a:solidFill>
              </a:rPr>
              <a:t>Flowers</a:t>
            </a:r>
          </a:p>
          <a:p>
            <a:pPr lvl="2"/>
            <a:r>
              <a:rPr lang="en-US" sz="1700" dirty="0">
                <a:solidFill>
                  <a:srgbClr val="FF0000"/>
                </a:solidFill>
              </a:rPr>
              <a:t>Incense</a:t>
            </a:r>
          </a:p>
          <a:p>
            <a:pPr lvl="2"/>
            <a:r>
              <a:rPr lang="en-US" sz="1700" dirty="0">
                <a:solidFill>
                  <a:srgbClr val="FF0000"/>
                </a:solidFill>
              </a:rPr>
              <a:t>Table</a:t>
            </a:r>
            <a:r>
              <a:rPr lang="en-US" sz="1700" dirty="0"/>
              <a:t> with </a:t>
            </a:r>
            <a:r>
              <a:rPr lang="en-US" sz="1700" dirty="0">
                <a:solidFill>
                  <a:srgbClr val="FF0000"/>
                </a:solidFill>
              </a:rPr>
              <a:t>Bible</a:t>
            </a:r>
            <a:r>
              <a:rPr lang="en-US" sz="1700" dirty="0"/>
              <a:t> and </a:t>
            </a:r>
            <a:r>
              <a:rPr lang="en-US" sz="1700" dirty="0">
                <a:solidFill>
                  <a:srgbClr val="FF0000"/>
                </a:solidFill>
              </a:rPr>
              <a:t>wristbands</a:t>
            </a:r>
          </a:p>
          <a:p>
            <a:pPr lvl="2"/>
            <a:r>
              <a:rPr lang="en-US" sz="1700" dirty="0">
                <a:solidFill>
                  <a:srgbClr val="FF0000"/>
                </a:solidFill>
              </a:rPr>
              <a:t>Music</a:t>
            </a:r>
            <a:r>
              <a:rPr lang="en-US" sz="1700" dirty="0"/>
              <a:t> and player/speaker</a:t>
            </a:r>
          </a:p>
          <a:p>
            <a:endParaRPr lang="en-US" dirty="0"/>
          </a:p>
        </p:txBody>
      </p:sp>
      <p:sp>
        <p:nvSpPr>
          <p:cNvPr id="4" name="Slide Number Placeholder 3"/>
          <p:cNvSpPr>
            <a:spLocks noGrp="1"/>
          </p:cNvSpPr>
          <p:nvPr>
            <p:ph type="sldNum" sz="quarter" idx="10"/>
          </p:nvPr>
        </p:nvSpPr>
        <p:spPr/>
        <p:txBody>
          <a:bodyPr/>
          <a:lstStyle/>
          <a:p>
            <a:fld id="{39A59265-2A82-4608-BAC4-1A8190AD1057}" type="slidenum">
              <a:rPr lang="en-US" smtClean="0"/>
              <a:pPr/>
              <a:t>9</a:t>
            </a:fld>
            <a:endParaRPr lang="en-US"/>
          </a:p>
        </p:txBody>
      </p:sp>
    </p:spTree>
    <p:extLst>
      <p:ext uri="{BB962C8B-B14F-4D97-AF65-F5344CB8AC3E}">
        <p14:creationId xmlns:p14="http://schemas.microsoft.com/office/powerpoint/2010/main" val="1643327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1BF085C-A472-4484-B223-75F291F71D9A}" type="datetimeFigureOut">
              <a:rPr lang="en-US" smtClean="0"/>
              <a:pPr/>
              <a:t>1/25/2017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518F8E1-BB65-4D9F-987E-89A8A4F54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BF085C-A472-4484-B223-75F291F71D9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BF085C-A472-4484-B223-75F291F71D9A}" type="datetimeFigureOut">
              <a:rPr lang="en-US" smtClean="0"/>
              <a:pPr/>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1BF085C-A472-4484-B223-75F291F71D9A}" type="datetimeFigureOut">
              <a:rPr lang="en-US" smtClean="0"/>
              <a:pPr/>
              <a:t>1/25/2017</a:t>
            </a:fld>
            <a:endParaRPr lang="en-US"/>
          </a:p>
        </p:txBody>
      </p:sp>
      <p:sp>
        <p:nvSpPr>
          <p:cNvPr id="27" name="Slide Number Placeholder 26"/>
          <p:cNvSpPr>
            <a:spLocks noGrp="1"/>
          </p:cNvSpPr>
          <p:nvPr>
            <p:ph type="sldNum" sz="quarter" idx="11"/>
          </p:nvPr>
        </p:nvSpPr>
        <p:spPr/>
        <p:txBody>
          <a:bodyPr rtlCol="0"/>
          <a:lstStyle/>
          <a:p>
            <a:fld id="{C518F8E1-BB65-4D9F-987E-89A8A4F54EEF}"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1BF085C-A472-4484-B223-75F291F71D9A}" type="datetimeFigureOut">
              <a:rPr lang="en-US" smtClean="0"/>
              <a:pPr/>
              <a:t>1/25/2017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518F8E1-BB65-4D9F-987E-89A8A4F54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F085C-A472-4484-B223-75F291F71D9A}" type="datetimeFigureOut">
              <a:rPr lang="en-US" smtClean="0"/>
              <a:pPr/>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1BF085C-A472-4484-B223-75F291F71D9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1BF085C-A472-4484-B223-75F291F71D9A}" type="datetimeFigureOut">
              <a:rPr lang="en-US" smtClean="0"/>
              <a:pPr/>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8F8E1-BB65-4D9F-987E-89A8A4F54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1BF085C-A472-4484-B223-75F291F71D9A}" type="datetimeFigureOut">
              <a:rPr lang="en-US" smtClean="0"/>
              <a:pPr/>
              <a:t>1/25/2017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518F8E1-BB65-4D9F-987E-89A8A4F54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encuentro.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vencuentro.org/v-encuentro-documents/musi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458200" cy="1470025"/>
          </a:xfrm>
        </p:spPr>
        <p:txBody>
          <a:bodyPr>
            <a:noAutofit/>
          </a:bodyPr>
          <a:lstStyle/>
          <a:p>
            <a:pPr algn="ctr"/>
            <a:r>
              <a:rPr lang="en-US" sz="5000" b="1" dirty="0" smtClean="0"/>
              <a:t>Facilitating</a:t>
            </a:r>
            <a:br>
              <a:rPr lang="en-US" sz="5000" b="1" dirty="0" smtClean="0"/>
            </a:br>
            <a:r>
              <a:rPr lang="en-US" sz="5000" b="1" dirty="0" smtClean="0"/>
              <a:t>Small Groups/Communities</a:t>
            </a:r>
            <a:endParaRPr lang="en-US" sz="5000" b="1" dirty="0"/>
          </a:p>
        </p:txBody>
      </p:sp>
      <p:sp>
        <p:nvSpPr>
          <p:cNvPr id="3" name="Subtitle 2"/>
          <p:cNvSpPr>
            <a:spLocks noGrp="1"/>
          </p:cNvSpPr>
          <p:nvPr>
            <p:ph type="subTitle" idx="1"/>
          </p:nvPr>
        </p:nvSpPr>
        <p:spPr/>
        <p:txBody>
          <a:bodyPr/>
          <a:lstStyle/>
          <a:p>
            <a:r>
              <a:rPr lang="en-US" dirty="0" smtClean="0"/>
              <a:t>Forming Missionary Disciples!</a:t>
            </a:r>
            <a:endParaRPr lang="en-US" dirty="0"/>
          </a:p>
        </p:txBody>
      </p:sp>
      <p:sp>
        <p:nvSpPr>
          <p:cNvPr id="28674" name="AutoShape 2"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http://vencuentro.org/wp-content/uploads/2016/08/V-EncuentoLogo-bilingual-Horizont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V-EncuentoLogo-bilingual-Horizontal.jpg"/>
          <p:cNvPicPr>
            <a:picLocks noChangeAspect="1"/>
          </p:cNvPicPr>
          <p:nvPr/>
        </p:nvPicPr>
        <p:blipFill>
          <a:blip r:embed="rId3" cstate="print"/>
          <a:stretch>
            <a:fillRect/>
          </a:stretch>
        </p:blipFill>
        <p:spPr>
          <a:xfrm>
            <a:off x="990600" y="4586455"/>
            <a:ext cx="7162800" cy="2114111"/>
          </a:xfrm>
          <a:prstGeom prst="rect">
            <a:avLst/>
          </a:prstGeom>
        </p:spPr>
      </p:pic>
    </p:spTree>
    <p:extLst>
      <p:ext uri="{BB962C8B-B14F-4D97-AF65-F5344CB8AC3E}">
        <p14:creationId xmlns:p14="http://schemas.microsoft.com/office/powerpoint/2010/main" val="4236713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066800"/>
          </a:xfrm>
        </p:spPr>
        <p:txBody>
          <a:bodyPr>
            <a:normAutofit/>
          </a:bodyPr>
          <a:lstStyle/>
          <a:p>
            <a:r>
              <a:rPr lang="en-US" sz="3200" b="1" dirty="0" smtClean="0"/>
              <a:t>Session 4:  Bearing Fruits of New Life</a:t>
            </a:r>
            <a:endParaRPr lang="en-US" sz="3200" b="1" dirty="0"/>
          </a:p>
        </p:txBody>
      </p:sp>
      <p:sp>
        <p:nvSpPr>
          <p:cNvPr id="3" name="Content Placeholder 2"/>
          <p:cNvSpPr>
            <a:spLocks noGrp="1"/>
          </p:cNvSpPr>
          <p:nvPr>
            <p:ph idx="1"/>
          </p:nvPr>
        </p:nvSpPr>
        <p:spPr>
          <a:xfrm>
            <a:off x="457200" y="1600200"/>
            <a:ext cx="8229600" cy="4974336"/>
          </a:xfrm>
        </p:spPr>
        <p:txBody>
          <a:bodyPr/>
          <a:lstStyle/>
          <a:p>
            <a:r>
              <a:rPr lang="en-US" dirty="0" smtClean="0"/>
              <a:t>Symbols and Supplies</a:t>
            </a:r>
          </a:p>
          <a:p>
            <a:pPr lvl="1"/>
            <a:r>
              <a:rPr lang="en-US" dirty="0" smtClean="0"/>
              <a:t>Chairs in a circle</a:t>
            </a:r>
          </a:p>
          <a:p>
            <a:pPr lvl="1"/>
            <a:r>
              <a:rPr lang="en-US" dirty="0" smtClean="0"/>
              <a:t>Image of a path in the center</a:t>
            </a:r>
          </a:p>
          <a:p>
            <a:pPr lvl="1"/>
            <a:r>
              <a:rPr lang="en-US" b="1" dirty="0" smtClean="0"/>
              <a:t>Candle</a:t>
            </a:r>
          </a:p>
          <a:p>
            <a:pPr lvl="1"/>
            <a:r>
              <a:rPr lang="en-US" dirty="0" smtClean="0"/>
              <a:t>Basket with </a:t>
            </a:r>
            <a:r>
              <a:rPr lang="en-US" b="1" dirty="0" smtClean="0"/>
              <a:t>bread</a:t>
            </a:r>
          </a:p>
          <a:p>
            <a:pPr lvl="1"/>
            <a:r>
              <a:rPr lang="en-US" dirty="0" smtClean="0"/>
              <a:t>Music and player/speakers</a:t>
            </a:r>
          </a:p>
          <a:p>
            <a:pPr lvl="1"/>
            <a:r>
              <a:rPr lang="en-US" dirty="0" smtClean="0"/>
              <a:t>Prayer (Celebrate)</a:t>
            </a:r>
          </a:p>
          <a:p>
            <a:pPr lvl="2"/>
            <a:r>
              <a:rPr lang="en-US" dirty="0" smtClean="0"/>
              <a:t>A </a:t>
            </a:r>
            <a:r>
              <a:rPr lang="en-US" dirty="0" smtClean="0">
                <a:solidFill>
                  <a:srgbClr val="FF0000"/>
                </a:solidFill>
              </a:rPr>
              <a:t>candle</a:t>
            </a:r>
            <a:r>
              <a:rPr lang="en-US" dirty="0" smtClean="0"/>
              <a:t> placed high</a:t>
            </a:r>
          </a:p>
          <a:p>
            <a:pPr lvl="2"/>
            <a:r>
              <a:rPr lang="en-US" dirty="0" smtClean="0"/>
              <a:t>Basket with enough </a:t>
            </a:r>
            <a:r>
              <a:rPr lang="en-US" dirty="0" smtClean="0">
                <a:solidFill>
                  <a:srgbClr val="FF0000"/>
                </a:solidFill>
              </a:rPr>
              <a:t>bread</a:t>
            </a:r>
            <a:r>
              <a:rPr lang="en-US" dirty="0" smtClean="0"/>
              <a:t> for all participants</a:t>
            </a:r>
          </a:p>
          <a:p>
            <a:pPr lvl="2"/>
            <a:r>
              <a:rPr lang="en-US" dirty="0" smtClean="0">
                <a:solidFill>
                  <a:srgbClr val="FF0000"/>
                </a:solidFill>
              </a:rPr>
              <a:t>Tea light candles </a:t>
            </a:r>
            <a:r>
              <a:rPr lang="en-US" dirty="0" smtClean="0"/>
              <a:t>for all participants</a:t>
            </a:r>
          </a:p>
          <a:p>
            <a:pPr lvl="2"/>
            <a:r>
              <a:rPr lang="en-US" dirty="0" smtClean="0">
                <a:solidFill>
                  <a:srgbClr val="FF0000"/>
                </a:solidFill>
              </a:rPr>
              <a:t>Music</a:t>
            </a:r>
            <a:r>
              <a:rPr lang="en-US" dirty="0" smtClean="0"/>
              <a:t> and player/speakers</a:t>
            </a:r>
            <a:endParaRPr lang="en-US" dirty="0"/>
          </a:p>
        </p:txBody>
      </p:sp>
      <p:sp>
        <p:nvSpPr>
          <p:cNvPr id="29698" name="AutoShape 2" descr="Image result for cand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0" name="Picture 4" descr="Bread Basket Clipart Images   Pictures   Becuo"/>
          <p:cNvPicPr>
            <a:picLocks noChangeAspect="1" noChangeArrowheads="1"/>
          </p:cNvPicPr>
          <p:nvPr/>
        </p:nvPicPr>
        <p:blipFill>
          <a:blip r:embed="rId3" cstate="print"/>
          <a:srcRect b="6475"/>
          <a:stretch>
            <a:fillRect/>
          </a:stretch>
        </p:blipFill>
        <p:spPr bwMode="auto">
          <a:xfrm>
            <a:off x="6553200" y="3200400"/>
            <a:ext cx="1524000" cy="1524000"/>
          </a:xfrm>
          <a:prstGeom prst="rect">
            <a:avLst/>
          </a:prstGeom>
          <a:noFill/>
        </p:spPr>
      </p:pic>
      <p:pic>
        <p:nvPicPr>
          <p:cNvPr id="29702" name="Picture 6" descr="Image result for candle"/>
          <p:cNvPicPr>
            <a:picLocks noChangeAspect="1" noChangeArrowheads="1"/>
          </p:cNvPicPr>
          <p:nvPr/>
        </p:nvPicPr>
        <p:blipFill>
          <a:blip r:embed="rId4" cstate="print"/>
          <a:srcRect/>
          <a:stretch>
            <a:fillRect/>
          </a:stretch>
        </p:blipFill>
        <p:spPr bwMode="auto">
          <a:xfrm>
            <a:off x="6172201" y="1447801"/>
            <a:ext cx="1752600" cy="1314450"/>
          </a:xfrm>
          <a:prstGeom prst="rect">
            <a:avLst/>
          </a:prstGeom>
          <a:noFill/>
        </p:spPr>
      </p:pic>
      <p:pic>
        <p:nvPicPr>
          <p:cNvPr id="7" name="Picture 10" descr="https://st.hzcdn.com/fimgs/e061022c06e1a01b_5684-w144-h144-b1-p10--traditional-candles.jpg"/>
          <p:cNvPicPr>
            <a:picLocks noChangeAspect="1" noChangeArrowheads="1"/>
          </p:cNvPicPr>
          <p:nvPr/>
        </p:nvPicPr>
        <p:blipFill>
          <a:blip r:embed="rId5" cstate="print"/>
          <a:srcRect/>
          <a:stretch>
            <a:fillRect/>
          </a:stretch>
        </p:blipFill>
        <p:spPr bwMode="auto">
          <a:xfrm>
            <a:off x="7467600" y="5181600"/>
            <a:ext cx="1371600" cy="13716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686800" cy="1066800"/>
          </a:xfrm>
        </p:spPr>
        <p:txBody>
          <a:bodyPr>
            <a:normAutofit/>
          </a:bodyPr>
          <a:lstStyle/>
          <a:p>
            <a:r>
              <a:rPr lang="en-US" sz="3200" b="1" dirty="0" smtClean="0"/>
              <a:t>Session 5:  Celebrating the Joy of Being Missionary Disciples</a:t>
            </a:r>
            <a:endParaRPr lang="en-US" sz="3200" b="1" dirty="0"/>
          </a:p>
        </p:txBody>
      </p:sp>
      <p:sp>
        <p:nvSpPr>
          <p:cNvPr id="3" name="Content Placeholder 2"/>
          <p:cNvSpPr>
            <a:spLocks noGrp="1"/>
          </p:cNvSpPr>
          <p:nvPr>
            <p:ph idx="1"/>
          </p:nvPr>
        </p:nvSpPr>
        <p:spPr>
          <a:xfrm>
            <a:off x="457200" y="2057400"/>
            <a:ext cx="8229600" cy="4517136"/>
          </a:xfrm>
        </p:spPr>
        <p:txBody>
          <a:bodyPr>
            <a:normAutofit/>
          </a:bodyPr>
          <a:lstStyle/>
          <a:p>
            <a:r>
              <a:rPr lang="en-US" dirty="0" smtClean="0"/>
              <a:t>Symbols and Supplies</a:t>
            </a:r>
          </a:p>
          <a:p>
            <a:pPr lvl="1"/>
            <a:r>
              <a:rPr lang="en-US" dirty="0" smtClean="0"/>
              <a:t>Chairs in a circle</a:t>
            </a:r>
          </a:p>
          <a:p>
            <a:pPr lvl="1"/>
            <a:r>
              <a:rPr lang="en-US" dirty="0" smtClean="0"/>
              <a:t>Image of the Path in the center</a:t>
            </a:r>
          </a:p>
          <a:p>
            <a:pPr lvl="1"/>
            <a:r>
              <a:rPr lang="en-US" dirty="0" smtClean="0"/>
              <a:t>Basket with the </a:t>
            </a:r>
            <a:r>
              <a:rPr lang="en-US" b="1" dirty="0" smtClean="0"/>
              <a:t>V </a:t>
            </a:r>
            <a:r>
              <a:rPr lang="en-US" b="1" dirty="0" err="1" smtClean="0"/>
              <a:t>Encuentro</a:t>
            </a:r>
            <a:r>
              <a:rPr lang="en-US" b="1" dirty="0" smtClean="0"/>
              <a:t> Crosses</a:t>
            </a:r>
          </a:p>
          <a:p>
            <a:pPr lvl="1"/>
            <a:r>
              <a:rPr lang="en-US" dirty="0" smtClean="0"/>
              <a:t>Candle and Open Bible</a:t>
            </a:r>
          </a:p>
          <a:p>
            <a:pPr lvl="1"/>
            <a:r>
              <a:rPr lang="en-US" dirty="0" smtClean="0"/>
              <a:t>Prayer</a:t>
            </a:r>
          </a:p>
          <a:p>
            <a:pPr lvl="2"/>
            <a:r>
              <a:rPr lang="en-US" dirty="0" smtClean="0">
                <a:solidFill>
                  <a:srgbClr val="FF0000"/>
                </a:solidFill>
              </a:rPr>
              <a:t>Large Cross</a:t>
            </a:r>
          </a:p>
          <a:p>
            <a:pPr lvl="2"/>
            <a:r>
              <a:rPr lang="en-US" dirty="0" smtClean="0">
                <a:solidFill>
                  <a:srgbClr val="FF0000"/>
                </a:solidFill>
              </a:rPr>
              <a:t>Side table </a:t>
            </a:r>
            <a:r>
              <a:rPr lang="en-US" dirty="0" smtClean="0"/>
              <a:t>with </a:t>
            </a:r>
            <a:r>
              <a:rPr lang="en-US" dirty="0" smtClean="0">
                <a:solidFill>
                  <a:srgbClr val="FF0000"/>
                </a:solidFill>
              </a:rPr>
              <a:t>wreath of flowers </a:t>
            </a:r>
            <a:r>
              <a:rPr lang="en-US" dirty="0" smtClean="0"/>
              <a:t>and </a:t>
            </a:r>
            <a:r>
              <a:rPr lang="en-US" dirty="0" smtClean="0">
                <a:solidFill>
                  <a:srgbClr val="FF0000"/>
                </a:solidFill>
              </a:rPr>
              <a:t>white cloth</a:t>
            </a:r>
          </a:p>
          <a:p>
            <a:pPr lvl="2"/>
            <a:r>
              <a:rPr lang="en-US" dirty="0" smtClean="0">
                <a:solidFill>
                  <a:srgbClr val="FF0000"/>
                </a:solidFill>
              </a:rPr>
              <a:t>White paper cross </a:t>
            </a:r>
            <a:r>
              <a:rPr lang="en-US" dirty="0" smtClean="0">
                <a:solidFill>
                  <a:schemeClr val="accent6">
                    <a:lumMod val="75000"/>
                  </a:schemeClr>
                </a:solidFill>
              </a:rPr>
              <a:t>and </a:t>
            </a:r>
            <a:r>
              <a:rPr lang="en-US" dirty="0" smtClean="0">
                <a:solidFill>
                  <a:srgbClr val="FF0000"/>
                </a:solidFill>
              </a:rPr>
              <a:t>pens</a:t>
            </a:r>
          </a:p>
          <a:p>
            <a:pPr lvl="2"/>
            <a:r>
              <a:rPr lang="en-US" dirty="0" smtClean="0">
                <a:solidFill>
                  <a:srgbClr val="FF0000"/>
                </a:solidFill>
              </a:rPr>
              <a:t>Tape</a:t>
            </a:r>
            <a:endParaRPr lang="en-US" dirty="0">
              <a:solidFill>
                <a:srgbClr val="FF0000"/>
              </a:solidFill>
            </a:endParaRPr>
          </a:p>
        </p:txBody>
      </p:sp>
      <p:pic>
        <p:nvPicPr>
          <p:cNvPr id="28674" name="Picture 2" descr="Image result for wreath of flowers"/>
          <p:cNvPicPr>
            <a:picLocks noChangeAspect="1" noChangeArrowheads="1"/>
          </p:cNvPicPr>
          <p:nvPr/>
        </p:nvPicPr>
        <p:blipFill>
          <a:blip r:embed="rId3" cstate="print"/>
          <a:srcRect/>
          <a:stretch>
            <a:fillRect/>
          </a:stretch>
        </p:blipFill>
        <p:spPr bwMode="auto">
          <a:xfrm>
            <a:off x="7086600" y="3124200"/>
            <a:ext cx="1842025" cy="1371600"/>
          </a:xfrm>
          <a:prstGeom prst="rect">
            <a:avLst/>
          </a:prstGeom>
          <a:noFill/>
        </p:spPr>
      </p:pic>
      <p:sp>
        <p:nvSpPr>
          <p:cNvPr id="28676" name="AutoShape 4" descr="Image result for large cro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78" name="Picture 6" descr="Image result for large cross"/>
          <p:cNvPicPr>
            <a:picLocks noChangeAspect="1" noChangeArrowheads="1"/>
          </p:cNvPicPr>
          <p:nvPr/>
        </p:nvPicPr>
        <p:blipFill>
          <a:blip r:embed="rId4" cstate="print"/>
          <a:srcRect/>
          <a:stretch>
            <a:fillRect/>
          </a:stretch>
        </p:blipFill>
        <p:spPr bwMode="auto">
          <a:xfrm>
            <a:off x="8153400" y="5029200"/>
            <a:ext cx="772160" cy="1447800"/>
          </a:xfrm>
          <a:prstGeom prst="rect">
            <a:avLst/>
          </a:prstGeom>
          <a:noFill/>
        </p:spPr>
      </p:pic>
      <p:sp>
        <p:nvSpPr>
          <p:cNvPr id="28680" name="AutoShape 8" descr="Image result for prayer ta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4" name="Picture 12" descr="Image result for white cloth"/>
          <p:cNvPicPr>
            <a:picLocks noChangeAspect="1" noChangeArrowheads="1"/>
          </p:cNvPicPr>
          <p:nvPr/>
        </p:nvPicPr>
        <p:blipFill>
          <a:blip r:embed="rId5" cstate="print"/>
          <a:srcRect/>
          <a:stretch>
            <a:fillRect/>
          </a:stretch>
        </p:blipFill>
        <p:spPr bwMode="auto">
          <a:xfrm>
            <a:off x="6248400" y="1447801"/>
            <a:ext cx="2219722" cy="12505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smtClean="0"/>
              <a:t>Leading a Group in Contemplative and Reflective Prayer</a:t>
            </a:r>
            <a:endParaRPr lang="en-US" b="1" dirty="0"/>
          </a:p>
        </p:txBody>
      </p:sp>
      <p:sp>
        <p:nvSpPr>
          <p:cNvPr id="3" name="Content Placeholder 2"/>
          <p:cNvSpPr>
            <a:spLocks noGrp="1"/>
          </p:cNvSpPr>
          <p:nvPr>
            <p:ph idx="1"/>
          </p:nvPr>
        </p:nvSpPr>
        <p:spPr>
          <a:xfrm>
            <a:off x="457200" y="2112264"/>
            <a:ext cx="8229600" cy="4669536"/>
          </a:xfrm>
        </p:spPr>
        <p:txBody>
          <a:bodyPr/>
          <a:lstStyle/>
          <a:p>
            <a:r>
              <a:rPr lang="en-US" b="1" dirty="0" smtClean="0"/>
              <a:t>Reflection </a:t>
            </a:r>
          </a:p>
          <a:p>
            <a:pPr lvl="1"/>
            <a:r>
              <a:rPr lang="en-US" dirty="0" smtClean="0"/>
              <a:t>The</a:t>
            </a:r>
            <a:r>
              <a:rPr lang="en-US" b="1" dirty="0" smtClean="0"/>
              <a:t> opportunity to pause, quiet ourselves </a:t>
            </a:r>
            <a:r>
              <a:rPr lang="en-US" dirty="0" smtClean="0"/>
              <a:t>and</a:t>
            </a:r>
            <a:r>
              <a:rPr lang="en-US" b="1" dirty="0" smtClean="0"/>
              <a:t> review what is before us </a:t>
            </a:r>
            <a:r>
              <a:rPr lang="en-US" dirty="0" smtClean="0"/>
              <a:t>and </a:t>
            </a:r>
            <a:r>
              <a:rPr lang="en-US" b="1" dirty="0" smtClean="0"/>
              <a:t>what is inside us</a:t>
            </a:r>
          </a:p>
          <a:p>
            <a:pPr lvl="1"/>
            <a:r>
              <a:rPr lang="en-US" b="1" dirty="0" smtClean="0"/>
              <a:t>Non-judgmental way of perceiving </a:t>
            </a:r>
            <a:r>
              <a:rPr lang="en-US" dirty="0" smtClean="0"/>
              <a:t>in which we </a:t>
            </a:r>
            <a:r>
              <a:rPr lang="en-US" b="1" dirty="0" smtClean="0"/>
              <a:t>become more present to our Encuentro experience</a:t>
            </a:r>
            <a:r>
              <a:rPr lang="en-US" dirty="0" smtClean="0"/>
              <a:t>.</a:t>
            </a:r>
          </a:p>
          <a:p>
            <a:pPr lvl="1"/>
            <a:r>
              <a:rPr lang="en-US" dirty="0" smtClean="0"/>
              <a:t>We </a:t>
            </a:r>
            <a:r>
              <a:rPr lang="en-US" b="1" dirty="0" smtClean="0"/>
              <a:t>listen to our experience</a:t>
            </a:r>
            <a:r>
              <a:rPr lang="en-US" dirty="0" smtClean="0"/>
              <a:t>, paying attention to </a:t>
            </a:r>
            <a:r>
              <a:rPr lang="en-US" b="1" dirty="0" smtClean="0"/>
              <a:t>how it is speaking to us</a:t>
            </a:r>
            <a:r>
              <a:rPr lang="en-US" dirty="0" smtClean="0"/>
              <a:t> and to </a:t>
            </a:r>
            <a:r>
              <a:rPr lang="en-US" b="1" dirty="0" smtClean="0"/>
              <a:t>what is occurring within us </a:t>
            </a:r>
            <a:r>
              <a:rPr lang="en-US" dirty="0" smtClean="0"/>
              <a:t>and</a:t>
            </a:r>
            <a:r>
              <a:rPr lang="en-US" b="1" dirty="0" smtClean="0"/>
              <a:t> the group.</a:t>
            </a:r>
            <a:endParaRPr lang="en-US" b="1" dirty="0"/>
          </a:p>
        </p:txBody>
      </p:sp>
      <p:pic>
        <p:nvPicPr>
          <p:cNvPr id="4098" name="Picture 2" descr="C:\Users\dmk\AppData\Local\Microsoft\Windows\Temporary Internet Files\Content.IE5\CZWLFAEA\OddReflection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295400"/>
            <a:ext cx="1814513"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15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88464"/>
            <a:ext cx="8229600" cy="4669536"/>
          </a:xfrm>
        </p:spPr>
        <p:txBody>
          <a:bodyPr/>
          <a:lstStyle/>
          <a:p>
            <a:r>
              <a:rPr lang="en-US" b="1" dirty="0" smtClean="0"/>
              <a:t>Prayer</a:t>
            </a:r>
          </a:p>
          <a:p>
            <a:pPr lvl="1"/>
            <a:r>
              <a:rPr lang="en-US" b="1" dirty="0" smtClean="0"/>
              <a:t>A turning toward God through the words we are sharing with an open heart.</a:t>
            </a:r>
          </a:p>
          <a:p>
            <a:pPr lvl="1"/>
            <a:r>
              <a:rPr lang="en-US" dirty="0" smtClean="0"/>
              <a:t>In prayer, we </a:t>
            </a:r>
            <a:r>
              <a:rPr lang="en-US" b="1" dirty="0" smtClean="0"/>
              <a:t>become more aware of God’s presence in the Encuentro </a:t>
            </a:r>
            <a:r>
              <a:rPr lang="en-US" dirty="0" smtClean="0"/>
              <a:t>and we </a:t>
            </a:r>
            <a:r>
              <a:rPr lang="en-US" b="1" dirty="0" smtClean="0"/>
              <a:t>seek a deeper understanding</a:t>
            </a:r>
            <a:r>
              <a:rPr lang="en-US" dirty="0" smtClean="0"/>
              <a:t>.</a:t>
            </a:r>
          </a:p>
          <a:p>
            <a:pPr lvl="1"/>
            <a:r>
              <a:rPr lang="en-US" b="1" dirty="0" smtClean="0"/>
              <a:t>Praying as a group </a:t>
            </a:r>
            <a:r>
              <a:rPr lang="en-US" dirty="0" smtClean="0"/>
              <a:t>also </a:t>
            </a:r>
            <a:r>
              <a:rPr lang="en-US" b="1" dirty="0" smtClean="0"/>
              <a:t>opens us to a great appreciation of God’s presence in our ministry</a:t>
            </a:r>
            <a:r>
              <a:rPr lang="en-US" dirty="0" smtClean="0"/>
              <a:t>, and </a:t>
            </a:r>
            <a:r>
              <a:rPr lang="en-US" b="1" dirty="0" smtClean="0"/>
              <a:t>inspires us to act as a community</a:t>
            </a:r>
            <a:r>
              <a:rPr lang="en-US" dirty="0" smtClean="0"/>
              <a:t>.</a:t>
            </a:r>
            <a:endParaRPr lang="en-US" dirty="0"/>
          </a:p>
        </p:txBody>
      </p:sp>
      <p:sp>
        <p:nvSpPr>
          <p:cNvPr id="4" name="Title 1"/>
          <p:cNvSpPr txBox="1">
            <a:spLocks/>
          </p:cNvSpPr>
          <p:nvPr/>
        </p:nvSpPr>
        <p:spPr>
          <a:xfrm>
            <a:off x="457200" y="457200"/>
            <a:ext cx="8229600" cy="1219200"/>
          </a:xfrm>
          <a:prstGeom prst="rect">
            <a:avLst/>
          </a:prstGeom>
        </p:spPr>
        <p:txBody>
          <a:bodyPr vert="horz" anchor="ctr">
            <a:normAutofit fontScale="9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20000"/>
              </a:lnSpc>
            </a:pPr>
            <a:r>
              <a:rPr lang="en-US" b="1" dirty="0" smtClean="0"/>
              <a:t>Leading a Group in Contemplative and Reflective Prayer</a:t>
            </a:r>
            <a:endParaRPr lang="en-US" b="1" dirty="0"/>
          </a:p>
        </p:txBody>
      </p:sp>
      <p:pic>
        <p:nvPicPr>
          <p:cNvPr id="5" name="Picture 3" descr="C:\Users\dmk\AppData\Local\Microsoft\Windows\Temporary Internet Files\Content.IE5\SFZGH3Q0\2741759137_5660c35764_z[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05"/>
          <a:stretch/>
        </p:blipFill>
        <p:spPr bwMode="auto">
          <a:xfrm>
            <a:off x="6324600" y="1219200"/>
            <a:ext cx="1828800" cy="126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17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51651"/>
            <a:ext cx="8229600" cy="3272949"/>
          </a:xfrm>
        </p:spPr>
        <p:txBody>
          <a:bodyPr/>
          <a:lstStyle/>
          <a:p>
            <a:r>
              <a:rPr lang="en-US" b="1" dirty="0" smtClean="0"/>
              <a:t>Contemplation</a:t>
            </a:r>
          </a:p>
          <a:p>
            <a:pPr lvl="1"/>
            <a:r>
              <a:rPr lang="en-US" b="1" dirty="0" smtClean="0"/>
              <a:t>Clearing the mind of outside concerns </a:t>
            </a:r>
            <a:br>
              <a:rPr lang="en-US" b="1" dirty="0" smtClean="0"/>
            </a:br>
            <a:r>
              <a:rPr lang="en-US" dirty="0" smtClean="0"/>
              <a:t>so that </a:t>
            </a:r>
            <a:r>
              <a:rPr lang="en-US" b="1" dirty="0" smtClean="0"/>
              <a:t>God’s voice may more easily be heard </a:t>
            </a:r>
            <a:r>
              <a:rPr lang="en-US" dirty="0" smtClean="0"/>
              <a:t>and</a:t>
            </a:r>
            <a:r>
              <a:rPr lang="en-US" b="1" dirty="0" smtClean="0"/>
              <a:t> be united with </a:t>
            </a:r>
            <a:r>
              <a:rPr lang="en-US" dirty="0" smtClean="0"/>
              <a:t>the</a:t>
            </a:r>
            <a:r>
              <a:rPr lang="en-US" b="1" dirty="0" smtClean="0"/>
              <a:t> movement of the Spirit within oneself </a:t>
            </a:r>
            <a:r>
              <a:rPr lang="en-US" dirty="0" smtClean="0"/>
              <a:t>and </a:t>
            </a:r>
            <a:r>
              <a:rPr lang="en-US" b="1" dirty="0" smtClean="0"/>
              <a:t>the group.</a:t>
            </a:r>
          </a:p>
          <a:p>
            <a:pPr lvl="1"/>
            <a:r>
              <a:rPr lang="en-US" dirty="0" smtClean="0"/>
              <a:t>The</a:t>
            </a:r>
            <a:r>
              <a:rPr lang="en-US" b="1" dirty="0" smtClean="0"/>
              <a:t> necessary silence, waiting to </a:t>
            </a:r>
            <a:r>
              <a:rPr lang="en-US" dirty="0" smtClean="0"/>
              <a:t>and </a:t>
            </a:r>
            <a:r>
              <a:rPr lang="en-US" b="1" dirty="0" smtClean="0"/>
              <a:t>listening to hear from God.</a:t>
            </a:r>
            <a:endParaRPr lang="en-US" b="1" dirty="0"/>
          </a:p>
        </p:txBody>
      </p:sp>
      <p:sp>
        <p:nvSpPr>
          <p:cNvPr id="4" name="Title 1"/>
          <p:cNvSpPr txBox="1">
            <a:spLocks/>
          </p:cNvSpPr>
          <p:nvPr/>
        </p:nvSpPr>
        <p:spPr>
          <a:xfrm>
            <a:off x="457200" y="457200"/>
            <a:ext cx="8229600" cy="12192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b="1" dirty="0" smtClean="0"/>
              <a:t>Leading a Group in Contemplative and Reflective Prayer</a:t>
            </a:r>
            <a:endParaRPr lang="en-US" b="1" dirty="0"/>
          </a:p>
        </p:txBody>
      </p:sp>
      <p:pic>
        <p:nvPicPr>
          <p:cNvPr id="6146" name="Picture 2" descr="C:\Users\dmk\AppData\Local\Microsoft\Windows\Temporary Internet Files\Content.IE5\5100WZZ3\contemplation[1].jpg"/>
          <p:cNvPicPr>
            <a:picLocks noChangeAspect="1" noChangeArrowheads="1"/>
          </p:cNvPicPr>
          <p:nvPr/>
        </p:nvPicPr>
        <p:blipFill rotWithShape="1">
          <a:blip r:embed="rId3">
            <a:extLst>
              <a:ext uri="{28A0092B-C50C-407E-A947-70E740481C1C}">
                <a14:useLocalDpi xmlns:a14="http://schemas.microsoft.com/office/drawing/2010/main" val="0"/>
              </a:ext>
            </a:extLst>
          </a:blip>
          <a:srcRect b="8859"/>
          <a:stretch/>
        </p:blipFill>
        <p:spPr bwMode="auto">
          <a:xfrm>
            <a:off x="5582433" y="1447800"/>
            <a:ext cx="2470680" cy="1723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86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915400" cy="4593336"/>
          </a:xfrm>
        </p:spPr>
        <p:txBody>
          <a:bodyPr>
            <a:normAutofit/>
          </a:bodyPr>
          <a:lstStyle/>
          <a:p>
            <a:r>
              <a:rPr lang="en-US" b="1" dirty="0" smtClean="0"/>
              <a:t>Role of the Spiritual Leader</a:t>
            </a:r>
          </a:p>
          <a:p>
            <a:pPr lvl="1"/>
            <a:r>
              <a:rPr lang="en-US" dirty="0" smtClean="0"/>
              <a:t>Leading Group</a:t>
            </a:r>
            <a:r>
              <a:rPr lang="en-US" b="1" dirty="0" smtClean="0"/>
              <a:t> Contemplative/Reflective Prayer</a:t>
            </a:r>
          </a:p>
          <a:p>
            <a:pPr lvl="2"/>
            <a:r>
              <a:rPr lang="en-US" dirty="0" smtClean="0"/>
              <a:t>Prepare with </a:t>
            </a:r>
            <a:r>
              <a:rPr lang="en-US" b="1" dirty="0" smtClean="0"/>
              <a:t>personal prayer</a:t>
            </a:r>
            <a:r>
              <a:rPr lang="en-US" dirty="0" smtClean="0"/>
              <a:t>.</a:t>
            </a:r>
          </a:p>
          <a:p>
            <a:pPr lvl="2">
              <a:buFont typeface="Arial" pitchFamily="34" charset="0"/>
              <a:buChar char="•"/>
            </a:pPr>
            <a:r>
              <a:rPr lang="en-US" b="1" dirty="0" smtClean="0"/>
              <a:t>Begin and conclude the gathering with prayer </a:t>
            </a:r>
            <a:r>
              <a:rPr lang="en-US" dirty="0" smtClean="0"/>
              <a:t>as indicated.</a:t>
            </a:r>
          </a:p>
          <a:p>
            <a:pPr lvl="2">
              <a:buFont typeface="Arial" pitchFamily="34" charset="0"/>
              <a:buChar char="•"/>
            </a:pPr>
            <a:r>
              <a:rPr lang="en-US" dirty="0" smtClean="0"/>
              <a:t>The </a:t>
            </a:r>
            <a:r>
              <a:rPr lang="en-US" b="1" dirty="0" smtClean="0"/>
              <a:t>first step is slowing down </a:t>
            </a:r>
            <a:br>
              <a:rPr lang="en-US" b="1" dirty="0" smtClean="0"/>
            </a:br>
            <a:r>
              <a:rPr lang="en-US" dirty="0" smtClean="0"/>
              <a:t>and</a:t>
            </a:r>
            <a:r>
              <a:rPr lang="en-US" b="1" dirty="0" smtClean="0"/>
              <a:t> refocusing attention</a:t>
            </a:r>
            <a:r>
              <a:rPr lang="en-US" dirty="0" smtClean="0"/>
              <a:t>.  </a:t>
            </a:r>
          </a:p>
          <a:p>
            <a:pPr lvl="2">
              <a:buFont typeface="Arial" pitchFamily="34" charset="0"/>
              <a:buChar char="•"/>
            </a:pPr>
            <a:r>
              <a:rPr lang="en-US" b="1" dirty="0" smtClean="0"/>
              <a:t>Speak slowly </a:t>
            </a:r>
            <a:r>
              <a:rPr lang="en-US" dirty="0" smtClean="0"/>
              <a:t>and </a:t>
            </a:r>
            <a:r>
              <a:rPr lang="en-US" b="1" dirty="0" smtClean="0"/>
              <a:t>meaningfully</a:t>
            </a:r>
            <a:r>
              <a:rPr lang="en-US" dirty="0" smtClean="0"/>
              <a:t>.</a:t>
            </a:r>
          </a:p>
          <a:p>
            <a:pPr lvl="2">
              <a:buFont typeface="Arial" pitchFamily="34" charset="0"/>
              <a:buChar char="•"/>
            </a:pPr>
            <a:r>
              <a:rPr lang="en-US" b="1" dirty="0" smtClean="0"/>
              <a:t>Be open to being guided </a:t>
            </a:r>
            <a:r>
              <a:rPr lang="en-US" dirty="0" smtClean="0"/>
              <a:t>into this </a:t>
            </a:r>
            <a:br>
              <a:rPr lang="en-US" dirty="0" smtClean="0"/>
            </a:br>
            <a:r>
              <a:rPr lang="en-US" dirty="0" smtClean="0"/>
              <a:t>by the Spirit.  </a:t>
            </a:r>
          </a:p>
          <a:p>
            <a:pPr lvl="1"/>
            <a:endParaRPr lang="en-US" dirty="0" smtClean="0"/>
          </a:p>
        </p:txBody>
      </p:sp>
      <p:sp>
        <p:nvSpPr>
          <p:cNvPr id="4" name="Title 1"/>
          <p:cNvSpPr txBox="1">
            <a:spLocks/>
          </p:cNvSpPr>
          <p:nvPr/>
        </p:nvSpPr>
        <p:spPr>
          <a:xfrm>
            <a:off x="457200" y="457200"/>
            <a:ext cx="8229600" cy="12192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b="1" dirty="0" smtClean="0"/>
              <a:t>Leading a Group in Contemplative and Reflective Prayer</a:t>
            </a:r>
            <a:endParaRPr lang="en-US" b="1" dirty="0"/>
          </a:p>
        </p:txBody>
      </p:sp>
      <p:pic>
        <p:nvPicPr>
          <p:cNvPr id="7170" name="Picture 2" descr="C:\Users\dmk\AppData\Local\Microsoft\Windows\Temporary Internet Files\Content.IE5\EV3VO3AG\PRAY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447" y="3978058"/>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6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534400" cy="4953000"/>
          </a:xfrm>
        </p:spPr>
        <p:txBody>
          <a:bodyPr>
            <a:normAutofit lnSpcReduction="10000"/>
          </a:bodyPr>
          <a:lstStyle/>
          <a:p>
            <a:r>
              <a:rPr lang="en-US" b="1" dirty="0" smtClean="0"/>
              <a:t>Role of the Spiritual Leader</a:t>
            </a:r>
          </a:p>
          <a:p>
            <a:pPr lvl="1"/>
            <a:r>
              <a:rPr lang="en-US" dirty="0" smtClean="0"/>
              <a:t>Leading a Group in </a:t>
            </a:r>
            <a:r>
              <a:rPr lang="en-US" b="1" dirty="0" smtClean="0"/>
              <a:t>Faith Sharing</a:t>
            </a:r>
          </a:p>
          <a:p>
            <a:pPr lvl="2">
              <a:buFont typeface="Arial" pitchFamily="34" charset="0"/>
              <a:buChar char="•"/>
            </a:pPr>
            <a:r>
              <a:rPr lang="en-US" dirty="0" smtClean="0"/>
              <a:t>The role of the facilitator is one of </a:t>
            </a:r>
            <a:r>
              <a:rPr lang="en-US" b="1" dirty="0" smtClean="0"/>
              <a:t>listening and encouraging</a:t>
            </a:r>
            <a:r>
              <a:rPr lang="en-US" dirty="0" smtClean="0"/>
              <a:t> by inviting group members to participate.</a:t>
            </a:r>
          </a:p>
          <a:p>
            <a:pPr lvl="2">
              <a:buFont typeface="Arial" pitchFamily="34" charset="0"/>
              <a:buChar char="•"/>
            </a:pPr>
            <a:r>
              <a:rPr lang="en-US" dirty="0" smtClean="0"/>
              <a:t>The facilitator </a:t>
            </a:r>
            <a:r>
              <a:rPr lang="en-US" b="1" dirty="0" smtClean="0"/>
              <a:t>does not provide answers to personal faith questions</a:t>
            </a:r>
            <a:r>
              <a:rPr lang="en-US" dirty="0" smtClean="0"/>
              <a:t> participants might have.</a:t>
            </a:r>
          </a:p>
          <a:p>
            <a:pPr lvl="2">
              <a:buFont typeface="Arial" pitchFamily="34" charset="0"/>
              <a:buChar char="•"/>
            </a:pPr>
            <a:r>
              <a:rPr lang="en-US" dirty="0" smtClean="0"/>
              <a:t>The facilitator is </a:t>
            </a:r>
            <a:r>
              <a:rPr lang="en-US" b="1" dirty="0" smtClean="0"/>
              <a:t>not a teacher </a:t>
            </a:r>
            <a:r>
              <a:rPr lang="en-US" dirty="0" smtClean="0"/>
              <a:t>who instructs, </a:t>
            </a:r>
            <a:br>
              <a:rPr lang="en-US" dirty="0" smtClean="0"/>
            </a:br>
            <a:r>
              <a:rPr lang="en-US" b="1" dirty="0" smtClean="0"/>
              <a:t>nor a judge</a:t>
            </a:r>
            <a:r>
              <a:rPr lang="en-US" dirty="0" smtClean="0"/>
              <a:t> who renders verdicts, </a:t>
            </a:r>
            <a:r>
              <a:rPr lang="en-US" b="1" dirty="0" smtClean="0"/>
              <a:t>or a counselor </a:t>
            </a:r>
            <a:r>
              <a:rPr lang="en-US" dirty="0" smtClean="0"/>
              <a:t>who provides spiritual or moral guidance.</a:t>
            </a:r>
          </a:p>
          <a:p>
            <a:pPr lvl="2">
              <a:buFont typeface="Arial" pitchFamily="34" charset="0"/>
              <a:buChar char="•"/>
            </a:pPr>
            <a:r>
              <a:rPr lang="en-US" dirty="0" smtClean="0"/>
              <a:t>Remind all of the importance of maintaining </a:t>
            </a:r>
            <a:r>
              <a:rPr lang="en-US" b="1" dirty="0" smtClean="0"/>
              <a:t>confidentiality </a:t>
            </a:r>
            <a:r>
              <a:rPr lang="en-US" dirty="0" smtClean="0"/>
              <a:t>so that a trust level grows </a:t>
            </a:r>
            <a:br>
              <a:rPr lang="en-US" dirty="0" smtClean="0"/>
            </a:br>
            <a:r>
              <a:rPr lang="en-US" dirty="0" smtClean="0"/>
              <a:t>in the group and all are honored.</a:t>
            </a:r>
          </a:p>
          <a:p>
            <a:endParaRPr lang="en-US" dirty="0"/>
          </a:p>
        </p:txBody>
      </p:sp>
      <p:sp>
        <p:nvSpPr>
          <p:cNvPr id="4" name="Title 1"/>
          <p:cNvSpPr txBox="1">
            <a:spLocks/>
          </p:cNvSpPr>
          <p:nvPr/>
        </p:nvSpPr>
        <p:spPr>
          <a:xfrm>
            <a:off x="457200" y="457200"/>
            <a:ext cx="8229600" cy="1219200"/>
          </a:xfrm>
          <a:prstGeom prst="rect">
            <a:avLst/>
          </a:prstGeom>
        </p:spPr>
        <p:txBody>
          <a:bodyPr vert="horz" anchor="ctr">
            <a:normAutofit fontScale="90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nSpc>
                <a:spcPct val="110000"/>
              </a:lnSpc>
            </a:pPr>
            <a:r>
              <a:rPr lang="en-US" b="1" dirty="0" smtClean="0"/>
              <a:t>Leading a Group in Contemplative and Reflective Prayer</a:t>
            </a:r>
            <a:endParaRPr lang="en-US" b="1" dirty="0"/>
          </a:p>
        </p:txBody>
      </p:sp>
      <p:pic>
        <p:nvPicPr>
          <p:cNvPr id="6" name="Picture 4" descr="j0158471[1]"/>
          <p:cNvPicPr>
            <a:picLocks noChangeAspect="1" noChangeArrowheads="1"/>
          </p:cNvPicPr>
          <p:nvPr/>
        </p:nvPicPr>
        <p:blipFill>
          <a:blip r:embed="rId3" cstate="print"/>
          <a:srcRect/>
          <a:stretch>
            <a:fillRect/>
          </a:stretch>
        </p:blipFill>
        <p:spPr bwMode="auto">
          <a:xfrm>
            <a:off x="7086599" y="1146172"/>
            <a:ext cx="1475333" cy="1444628"/>
          </a:xfrm>
          <a:prstGeom prst="rect">
            <a:avLst/>
          </a:prstGeom>
          <a:noFill/>
          <a:ln w="9525">
            <a:noFill/>
            <a:miter lim="800000"/>
            <a:headEnd/>
            <a:tailEnd/>
          </a:ln>
        </p:spPr>
      </p:pic>
    </p:spTree>
    <p:extLst>
      <p:ext uri="{BB962C8B-B14F-4D97-AF65-F5344CB8AC3E}">
        <p14:creationId xmlns:p14="http://schemas.microsoft.com/office/powerpoint/2010/main" val="206392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dmk\AppData\Local\Microsoft\Windows\Temporary Internet Files\Content.IE5\SGOVGAUU\768px-Best_practices_barn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260" y="6858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066800"/>
          </a:xfrm>
        </p:spPr>
        <p:txBody>
          <a:bodyPr>
            <a:normAutofit/>
          </a:bodyPr>
          <a:lstStyle/>
          <a:p>
            <a:r>
              <a:rPr lang="en-US" b="1" dirty="0" smtClean="0"/>
              <a:t>Facilitator Best Practices</a:t>
            </a:r>
            <a:endParaRPr lang="en-US" b="1" dirty="0"/>
          </a:p>
        </p:txBody>
      </p:sp>
      <p:sp>
        <p:nvSpPr>
          <p:cNvPr id="3" name="Content Placeholder 2"/>
          <p:cNvSpPr>
            <a:spLocks noGrp="1"/>
          </p:cNvSpPr>
          <p:nvPr>
            <p:ph idx="1"/>
          </p:nvPr>
        </p:nvSpPr>
        <p:spPr>
          <a:xfrm>
            <a:off x="228600" y="1600200"/>
            <a:ext cx="8686800" cy="4953000"/>
          </a:xfrm>
        </p:spPr>
        <p:txBody>
          <a:bodyPr>
            <a:normAutofit/>
          </a:bodyPr>
          <a:lstStyle/>
          <a:p>
            <a:r>
              <a:rPr lang="en-US" sz="2700" dirty="0" smtClean="0"/>
              <a:t>Spend time in </a:t>
            </a:r>
            <a:r>
              <a:rPr lang="en-US" sz="2700" dirty="0" smtClean="0">
                <a:solidFill>
                  <a:srgbClr val="FF0000"/>
                </a:solidFill>
              </a:rPr>
              <a:t>prayer</a:t>
            </a:r>
            <a:r>
              <a:rPr lang="en-US" sz="2700" dirty="0" smtClean="0"/>
              <a:t> before each session.</a:t>
            </a:r>
          </a:p>
          <a:p>
            <a:r>
              <a:rPr lang="en-US" sz="2700" dirty="0" smtClean="0">
                <a:solidFill>
                  <a:srgbClr val="FF0000"/>
                </a:solidFill>
              </a:rPr>
              <a:t>Read the entire content of each session </a:t>
            </a:r>
            <a:r>
              <a:rPr lang="en-US" sz="2700" dirty="0" smtClean="0"/>
              <a:t>before meeting with the small group.  Answer questions for yourself and jot down ideas before meeting.  Dream.</a:t>
            </a:r>
          </a:p>
          <a:p>
            <a:r>
              <a:rPr lang="en-US" sz="2700" dirty="0" smtClean="0"/>
              <a:t>Assign adequate </a:t>
            </a:r>
            <a:r>
              <a:rPr lang="en-US" sz="2700" dirty="0" smtClean="0">
                <a:solidFill>
                  <a:srgbClr val="FF0000"/>
                </a:solidFill>
              </a:rPr>
              <a:t>time for the completion of each of the five moments of the session</a:t>
            </a:r>
            <a:r>
              <a:rPr lang="en-US" sz="2700" dirty="0" smtClean="0"/>
              <a:t>.</a:t>
            </a:r>
          </a:p>
          <a:p>
            <a:r>
              <a:rPr lang="en-US" sz="2700" dirty="0" smtClean="0"/>
              <a:t>Develop a strategy to </a:t>
            </a:r>
            <a:r>
              <a:rPr lang="en-US" sz="2700" dirty="0" smtClean="0">
                <a:solidFill>
                  <a:srgbClr val="FF0000"/>
                </a:solidFill>
              </a:rPr>
              <a:t>facilitate the conversation</a:t>
            </a:r>
            <a:r>
              <a:rPr lang="en-US" sz="2700" dirty="0" smtClean="0"/>
              <a:t>.</a:t>
            </a:r>
          </a:p>
          <a:p>
            <a:r>
              <a:rPr lang="en-US" sz="2700" dirty="0" smtClean="0"/>
              <a:t>Confirm that the </a:t>
            </a:r>
            <a:r>
              <a:rPr lang="en-US" sz="2700" dirty="0" smtClean="0">
                <a:solidFill>
                  <a:srgbClr val="FF0000"/>
                </a:solidFill>
              </a:rPr>
              <a:t>number of symbols </a:t>
            </a:r>
            <a:r>
              <a:rPr lang="en-US" sz="2700" dirty="0" smtClean="0"/>
              <a:t>to be handed out at each session matches that of the participants in your small group.</a:t>
            </a:r>
          </a:p>
          <a:p>
            <a:r>
              <a:rPr lang="en-US" sz="2700" dirty="0">
                <a:solidFill>
                  <a:srgbClr val="FF0000"/>
                </a:solidFill>
              </a:rPr>
              <a:t>Test </a:t>
            </a:r>
            <a:r>
              <a:rPr lang="en-US" sz="2700" dirty="0" smtClean="0">
                <a:solidFill>
                  <a:srgbClr val="FF0000"/>
                </a:solidFill>
              </a:rPr>
              <a:t>media </a:t>
            </a:r>
            <a:r>
              <a:rPr lang="en-US" sz="2700" dirty="0"/>
              <a:t>equipment </a:t>
            </a:r>
            <a:r>
              <a:rPr lang="en-US" sz="2700" dirty="0" smtClean="0"/>
              <a:t>before </a:t>
            </a:r>
            <a:r>
              <a:rPr lang="en-US" sz="2700" dirty="0"/>
              <a:t>the session.  </a:t>
            </a:r>
          </a:p>
          <a:p>
            <a:endParaRPr lang="en-US" dirty="0"/>
          </a:p>
        </p:txBody>
      </p:sp>
    </p:spTree>
    <p:extLst>
      <p:ext uri="{BB962C8B-B14F-4D97-AF65-F5344CB8AC3E}">
        <p14:creationId xmlns:p14="http://schemas.microsoft.com/office/powerpoint/2010/main" val="2007631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mk\AppData\Local\Microsoft\Windows\Temporary Internet Files\Content.IE5\SGOVGAUU\768px-Best_practices_barn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676400"/>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066800"/>
          </a:xfrm>
        </p:spPr>
        <p:txBody>
          <a:bodyPr/>
          <a:lstStyle/>
          <a:p>
            <a:r>
              <a:rPr lang="en-US" b="1" dirty="0" smtClean="0"/>
              <a:t>Facilitator Best Practices </a:t>
            </a:r>
            <a:r>
              <a:rPr lang="en-US" sz="3600" b="1" dirty="0" smtClean="0"/>
              <a:t>cont.</a:t>
            </a:r>
            <a:endParaRPr lang="en-US" sz="3600" b="1" dirty="0"/>
          </a:p>
        </p:txBody>
      </p:sp>
      <p:sp>
        <p:nvSpPr>
          <p:cNvPr id="3" name="Content Placeholder 2"/>
          <p:cNvSpPr>
            <a:spLocks noGrp="1"/>
          </p:cNvSpPr>
          <p:nvPr>
            <p:ph idx="1"/>
          </p:nvPr>
        </p:nvSpPr>
        <p:spPr>
          <a:xfrm>
            <a:off x="152400" y="1295400"/>
            <a:ext cx="8839200" cy="5562600"/>
          </a:xfrm>
        </p:spPr>
        <p:txBody>
          <a:bodyPr>
            <a:noAutofit/>
          </a:bodyPr>
          <a:lstStyle/>
          <a:p>
            <a:r>
              <a:rPr lang="en-US" sz="2700" dirty="0">
                <a:solidFill>
                  <a:srgbClr val="FF0000"/>
                </a:solidFill>
              </a:rPr>
              <a:t>Arrive at least 15 minutes before </a:t>
            </a:r>
            <a:r>
              <a:rPr lang="en-US" sz="2700" dirty="0"/>
              <a:t>your small group meets to prepare the sacred space.</a:t>
            </a:r>
          </a:p>
          <a:p>
            <a:r>
              <a:rPr lang="en-US" sz="2700" dirty="0" smtClean="0"/>
              <a:t>Make sure that the </a:t>
            </a:r>
            <a:r>
              <a:rPr lang="en-US" sz="2700" dirty="0" smtClean="0">
                <a:solidFill>
                  <a:srgbClr val="FF0000"/>
                </a:solidFill>
              </a:rPr>
              <a:t>meeting space is free of interruptions and noises </a:t>
            </a:r>
            <a:r>
              <a:rPr lang="en-US" sz="2700" dirty="0" smtClean="0"/>
              <a:t>that will distract.</a:t>
            </a:r>
          </a:p>
          <a:p>
            <a:r>
              <a:rPr lang="en-US" sz="2700" dirty="0" smtClean="0">
                <a:solidFill>
                  <a:srgbClr val="FF0000"/>
                </a:solidFill>
              </a:rPr>
              <a:t>Offer a warm welcome </a:t>
            </a:r>
            <a:r>
              <a:rPr lang="en-US" sz="2700" dirty="0" smtClean="0"/>
              <a:t>to every participant in your small group.  </a:t>
            </a:r>
            <a:r>
              <a:rPr lang="en-US" sz="2700" dirty="0" smtClean="0">
                <a:solidFill>
                  <a:srgbClr val="FF0000"/>
                </a:solidFill>
              </a:rPr>
              <a:t>Nametags</a:t>
            </a:r>
            <a:r>
              <a:rPr lang="en-US" sz="2700" dirty="0" smtClean="0"/>
              <a:t> if needed.</a:t>
            </a:r>
          </a:p>
          <a:p>
            <a:r>
              <a:rPr lang="en-US" sz="2700" dirty="0" smtClean="0"/>
              <a:t>Make sure that the </a:t>
            </a:r>
            <a:r>
              <a:rPr lang="en-US" sz="2700" dirty="0" smtClean="0">
                <a:solidFill>
                  <a:srgbClr val="FF0000"/>
                </a:solidFill>
              </a:rPr>
              <a:t>interaction among the group is always inviting, welcoming, respectful and affirming</a:t>
            </a:r>
            <a:r>
              <a:rPr lang="en-US" sz="2700" dirty="0" smtClean="0"/>
              <a:t>.</a:t>
            </a:r>
          </a:p>
          <a:p>
            <a:r>
              <a:rPr lang="en-US" sz="2700" dirty="0"/>
              <a:t>At the first session, </a:t>
            </a:r>
            <a:r>
              <a:rPr lang="en-US" sz="2700" dirty="0">
                <a:solidFill>
                  <a:srgbClr val="FF0000"/>
                </a:solidFill>
              </a:rPr>
              <a:t>ask all participants for their preferred contact </a:t>
            </a:r>
            <a:r>
              <a:rPr lang="en-US" sz="2700" dirty="0" smtClean="0">
                <a:solidFill>
                  <a:srgbClr val="FF0000"/>
                </a:solidFill>
              </a:rPr>
              <a:t>method</a:t>
            </a:r>
            <a:r>
              <a:rPr lang="en-US" sz="2700" dirty="0" smtClean="0"/>
              <a:t> (email, text, etc.).</a:t>
            </a:r>
            <a:endParaRPr lang="en-US" sz="2700" dirty="0"/>
          </a:p>
          <a:p>
            <a:r>
              <a:rPr lang="en-US" sz="2700" dirty="0" smtClean="0"/>
              <a:t>At the end of each session, </a:t>
            </a:r>
            <a:r>
              <a:rPr lang="en-US" sz="2700" dirty="0" smtClean="0">
                <a:solidFill>
                  <a:srgbClr val="FF0000"/>
                </a:solidFill>
              </a:rPr>
              <a:t>thank all participants</a:t>
            </a:r>
            <a:r>
              <a:rPr lang="en-US" sz="2700" dirty="0" smtClean="0"/>
              <a:t>, and </a:t>
            </a:r>
            <a:r>
              <a:rPr lang="en-US" sz="2700" dirty="0" smtClean="0">
                <a:solidFill>
                  <a:srgbClr val="FF0000"/>
                </a:solidFill>
              </a:rPr>
              <a:t>remind them of the day and time of the next meeting</a:t>
            </a:r>
            <a:r>
              <a:rPr lang="en-US" sz="2700" dirty="0" smtClean="0"/>
              <a:t>.</a:t>
            </a:r>
            <a:endParaRPr lang="en-US" sz="2700" dirty="0"/>
          </a:p>
        </p:txBody>
      </p:sp>
    </p:spTree>
    <p:extLst>
      <p:ext uri="{BB962C8B-B14F-4D97-AF65-F5344CB8AC3E}">
        <p14:creationId xmlns:p14="http://schemas.microsoft.com/office/powerpoint/2010/main" val="2531977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smtClean="0"/>
              <a:t>Missionary Activity</a:t>
            </a:r>
            <a:endParaRPr lang="en-US" b="1" dirty="0"/>
          </a:p>
        </p:txBody>
      </p:sp>
      <p:sp>
        <p:nvSpPr>
          <p:cNvPr id="3" name="Content Placeholder 2"/>
          <p:cNvSpPr>
            <a:spLocks noGrp="1"/>
          </p:cNvSpPr>
          <p:nvPr>
            <p:ph idx="1"/>
          </p:nvPr>
        </p:nvSpPr>
        <p:spPr>
          <a:xfrm>
            <a:off x="152400" y="1295400"/>
            <a:ext cx="8610600" cy="5562600"/>
          </a:xfrm>
        </p:spPr>
        <p:txBody>
          <a:bodyPr>
            <a:normAutofit/>
          </a:bodyPr>
          <a:lstStyle/>
          <a:p>
            <a:r>
              <a:rPr lang="en-US" dirty="0" smtClean="0"/>
              <a:t>The </a:t>
            </a:r>
            <a:r>
              <a:rPr lang="en-US" b="1" dirty="0" smtClean="0"/>
              <a:t>V Encuentro </a:t>
            </a:r>
            <a:r>
              <a:rPr lang="en-US" dirty="0" smtClean="0"/>
              <a:t>embraces a spirit of the New Evangelization and the vision of </a:t>
            </a:r>
            <a:r>
              <a:rPr lang="en-US" dirty="0" smtClean="0">
                <a:solidFill>
                  <a:srgbClr val="FF0000"/>
                </a:solidFill>
              </a:rPr>
              <a:t>a Church </a:t>
            </a:r>
            <a:br>
              <a:rPr lang="en-US" dirty="0" smtClean="0">
                <a:solidFill>
                  <a:srgbClr val="FF0000"/>
                </a:solidFill>
              </a:rPr>
            </a:br>
            <a:r>
              <a:rPr lang="en-US" dirty="0" smtClean="0">
                <a:solidFill>
                  <a:srgbClr val="FF0000"/>
                </a:solidFill>
              </a:rPr>
              <a:t>that goes forth and reaches out</a:t>
            </a:r>
            <a:r>
              <a:rPr lang="en-US" dirty="0" smtClean="0"/>
              <a:t>. </a:t>
            </a:r>
          </a:p>
          <a:p>
            <a:r>
              <a:rPr lang="en-US" dirty="0" smtClean="0"/>
              <a:t>At the </a:t>
            </a:r>
            <a:r>
              <a:rPr lang="en-US" b="1" dirty="0" smtClean="0"/>
              <a:t>end of each session</a:t>
            </a:r>
            <a:r>
              <a:rPr lang="en-US" dirty="0" smtClean="0"/>
              <a:t>, </a:t>
            </a:r>
            <a:br>
              <a:rPr lang="en-US" dirty="0" smtClean="0"/>
            </a:br>
            <a:r>
              <a:rPr lang="en-US" dirty="0" smtClean="0"/>
              <a:t>all participants are invited to </a:t>
            </a:r>
            <a:br>
              <a:rPr lang="en-US" dirty="0" smtClean="0"/>
            </a:br>
            <a:r>
              <a:rPr lang="en-US" dirty="0" smtClean="0"/>
              <a:t>take part in a simple </a:t>
            </a:r>
            <a:br>
              <a:rPr lang="en-US" dirty="0" smtClean="0"/>
            </a:br>
            <a:r>
              <a:rPr lang="en-US" b="1" dirty="0" smtClean="0">
                <a:solidFill>
                  <a:srgbClr val="FF0000"/>
                </a:solidFill>
              </a:rPr>
              <a:t>missionary action</a:t>
            </a:r>
            <a:r>
              <a:rPr lang="en-US" b="1" dirty="0" smtClean="0"/>
              <a:t>. </a:t>
            </a:r>
          </a:p>
          <a:p>
            <a:r>
              <a:rPr lang="en-US" dirty="0" smtClean="0"/>
              <a:t>This action is an opportunity to </a:t>
            </a:r>
            <a:r>
              <a:rPr lang="en-US" dirty="0" smtClean="0">
                <a:solidFill>
                  <a:srgbClr val="FF0000"/>
                </a:solidFill>
              </a:rPr>
              <a:t/>
            </a:r>
            <a:br>
              <a:rPr lang="en-US" dirty="0" smtClean="0">
                <a:solidFill>
                  <a:srgbClr val="FF0000"/>
                </a:solidFill>
              </a:rPr>
            </a:br>
            <a:r>
              <a:rPr lang="en-US" dirty="0" smtClean="0">
                <a:solidFill>
                  <a:srgbClr val="FF0000"/>
                </a:solidFill>
              </a:rPr>
              <a:t>witness one’s identity as a </a:t>
            </a:r>
            <a:br>
              <a:rPr lang="en-US" dirty="0" smtClean="0">
                <a:solidFill>
                  <a:srgbClr val="FF0000"/>
                </a:solidFill>
              </a:rPr>
            </a:br>
            <a:r>
              <a:rPr lang="en-US" b="1" dirty="0" smtClean="0">
                <a:solidFill>
                  <a:srgbClr val="FF0000"/>
                </a:solidFill>
              </a:rPr>
              <a:t>missionary disciple </a:t>
            </a:r>
            <a:r>
              <a:rPr lang="en-US" dirty="0" smtClean="0">
                <a:solidFill>
                  <a:srgbClr val="FF0000"/>
                </a:solidFill>
              </a:rPr>
              <a:t>of Jesus Christ</a:t>
            </a:r>
            <a:r>
              <a:rPr lang="en-US" dirty="0" smtClean="0"/>
              <a:t>. </a:t>
            </a:r>
          </a:p>
          <a:p>
            <a:r>
              <a:rPr lang="en-US" dirty="0" smtClean="0"/>
              <a:t>Also, it is an </a:t>
            </a:r>
            <a:r>
              <a:rPr lang="en-US" dirty="0" smtClean="0">
                <a:solidFill>
                  <a:srgbClr val="FF0000"/>
                </a:solidFill>
              </a:rPr>
              <a:t>invitation to go into </a:t>
            </a:r>
            <a:br>
              <a:rPr lang="en-US" dirty="0" smtClean="0">
                <a:solidFill>
                  <a:srgbClr val="FF0000"/>
                </a:solidFill>
              </a:rPr>
            </a:br>
            <a:r>
              <a:rPr lang="en-US" dirty="0" smtClean="0">
                <a:solidFill>
                  <a:srgbClr val="FF0000"/>
                </a:solidFill>
              </a:rPr>
              <a:t>the </a:t>
            </a:r>
            <a:r>
              <a:rPr lang="en-US" b="1" dirty="0" smtClean="0">
                <a:solidFill>
                  <a:srgbClr val="FF0000"/>
                </a:solidFill>
              </a:rPr>
              <a:t>peripheries</a:t>
            </a:r>
            <a:r>
              <a:rPr lang="en-US" b="1" dirty="0" smtClean="0"/>
              <a:t> </a:t>
            </a:r>
            <a:r>
              <a:rPr lang="en-US" dirty="0" smtClean="0"/>
              <a:t>of our Church and our society.</a:t>
            </a:r>
            <a:endParaRPr lang="en-US" dirty="0"/>
          </a:p>
        </p:txBody>
      </p:sp>
      <p:pic>
        <p:nvPicPr>
          <p:cNvPr id="10247" name="Picture 7" descr="C:\Users\dmk\AppData\Local\Microsoft\Windows\Temporary Internet Files\Content.IE5\EDT2AVER\I'm_a_Witness_(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320" y="2514600"/>
            <a:ext cx="2680264"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r>
              <a:rPr lang="en-US" sz="3200" b="1" dirty="0" smtClean="0">
                <a:solidFill>
                  <a:srgbClr val="FF0000"/>
                </a:solidFill>
              </a:rPr>
              <a:t>Logistics of Small Groups for V </a:t>
            </a:r>
            <a:r>
              <a:rPr lang="en-US" sz="3200" b="1" dirty="0" err="1" smtClean="0">
                <a:solidFill>
                  <a:srgbClr val="FF0000"/>
                </a:solidFill>
              </a:rPr>
              <a:t>Encuentro</a:t>
            </a:r>
            <a:endParaRPr lang="en-US" sz="3200" b="1" dirty="0">
              <a:solidFill>
                <a:srgbClr val="FF0000"/>
              </a:solidFill>
            </a:endParaRPr>
          </a:p>
        </p:txBody>
      </p:sp>
      <p:sp>
        <p:nvSpPr>
          <p:cNvPr id="3" name="Content Placeholder 2"/>
          <p:cNvSpPr>
            <a:spLocks noGrp="1"/>
          </p:cNvSpPr>
          <p:nvPr>
            <p:ph idx="1"/>
          </p:nvPr>
        </p:nvSpPr>
        <p:spPr>
          <a:xfrm>
            <a:off x="304800" y="1143000"/>
            <a:ext cx="8839200" cy="5791200"/>
          </a:xfrm>
        </p:spPr>
        <p:txBody>
          <a:bodyPr>
            <a:normAutofit fontScale="85000" lnSpcReduction="20000"/>
          </a:bodyPr>
          <a:lstStyle/>
          <a:p>
            <a:pPr>
              <a:lnSpc>
                <a:spcPct val="110000"/>
              </a:lnSpc>
            </a:pPr>
            <a:r>
              <a:rPr lang="en-US" b="1" dirty="0">
                <a:solidFill>
                  <a:schemeClr val="accent2"/>
                </a:solidFill>
              </a:rPr>
              <a:t>Parish Encuentro Team </a:t>
            </a:r>
            <a:r>
              <a:rPr lang="en-US" dirty="0"/>
              <a:t>oversees the groups/Facilitators</a:t>
            </a:r>
          </a:p>
          <a:p>
            <a:pPr>
              <a:lnSpc>
                <a:spcPct val="110000"/>
              </a:lnSpc>
            </a:pPr>
            <a:r>
              <a:rPr lang="en-US" dirty="0" smtClean="0"/>
              <a:t>Form groups now.  What groups already exist?  How will you invite?  Sign ups?  Locations?</a:t>
            </a:r>
          </a:p>
          <a:p>
            <a:pPr>
              <a:lnSpc>
                <a:spcPct val="110000"/>
              </a:lnSpc>
            </a:pPr>
            <a:r>
              <a:rPr lang="en-US" b="1" dirty="0">
                <a:solidFill>
                  <a:schemeClr val="accent2"/>
                </a:solidFill>
              </a:rPr>
              <a:t>All Catholics </a:t>
            </a:r>
            <a:r>
              <a:rPr lang="en-US" dirty="0"/>
              <a:t>of all backgrounds are encouraged and welcomed to be part of the V Encuentro process…parishes, movements, SCCs, schools, campus ministry, organizations…</a:t>
            </a:r>
          </a:p>
          <a:p>
            <a:pPr>
              <a:lnSpc>
                <a:spcPct val="110000"/>
              </a:lnSpc>
            </a:pPr>
            <a:r>
              <a:rPr lang="en-US" b="1" dirty="0">
                <a:solidFill>
                  <a:schemeClr val="accent2"/>
                </a:solidFill>
              </a:rPr>
              <a:t>Children</a:t>
            </a:r>
            <a:r>
              <a:rPr lang="en-US" dirty="0"/>
              <a:t> in groups if they can follow the conversation and participate – </a:t>
            </a:r>
            <a:r>
              <a:rPr lang="en-US" b="1" dirty="0">
                <a:solidFill>
                  <a:schemeClr val="accent2"/>
                </a:solidFill>
              </a:rPr>
              <a:t>Adaptations?  Please share…</a:t>
            </a:r>
          </a:p>
          <a:p>
            <a:pPr>
              <a:lnSpc>
                <a:spcPct val="110000"/>
              </a:lnSpc>
            </a:pPr>
            <a:r>
              <a:rPr lang="en-US" b="1" dirty="0" smtClean="0">
                <a:solidFill>
                  <a:schemeClr val="accent2"/>
                </a:solidFill>
              </a:rPr>
              <a:t>5 Sessions </a:t>
            </a:r>
            <a:r>
              <a:rPr lang="en-US" dirty="0" smtClean="0"/>
              <a:t>– weekly, biweekly, other</a:t>
            </a:r>
          </a:p>
          <a:p>
            <a:pPr>
              <a:lnSpc>
                <a:spcPct val="110000"/>
              </a:lnSpc>
            </a:pPr>
            <a:r>
              <a:rPr lang="en-US" dirty="0" smtClean="0"/>
              <a:t>Lent?  Easter?  </a:t>
            </a:r>
            <a:r>
              <a:rPr lang="en-US" b="1" dirty="0" smtClean="0">
                <a:solidFill>
                  <a:schemeClr val="accent2"/>
                </a:solidFill>
              </a:rPr>
              <a:t>Complete first half of 2017</a:t>
            </a:r>
          </a:p>
          <a:p>
            <a:pPr>
              <a:lnSpc>
                <a:spcPct val="110000"/>
              </a:lnSpc>
            </a:pPr>
            <a:r>
              <a:rPr lang="en-US" b="1" dirty="0" smtClean="0">
                <a:solidFill>
                  <a:schemeClr val="accent2"/>
                </a:solidFill>
              </a:rPr>
              <a:t>7-12 members per group is ideal</a:t>
            </a:r>
          </a:p>
          <a:p>
            <a:pPr>
              <a:lnSpc>
                <a:spcPct val="110000"/>
              </a:lnSpc>
            </a:pPr>
            <a:r>
              <a:rPr lang="en-US" dirty="0" smtClean="0"/>
              <a:t>Meet in homes, parish grounds, schools, prisons, offices, funeral homes, parks, community rooms, hospitals…</a:t>
            </a:r>
          </a:p>
          <a:p>
            <a:pPr>
              <a:lnSpc>
                <a:spcPct val="110000"/>
              </a:lnSpc>
            </a:pPr>
            <a:r>
              <a:rPr lang="en-US" b="1" dirty="0" smtClean="0">
                <a:solidFill>
                  <a:schemeClr val="accent2"/>
                </a:solidFill>
              </a:rPr>
              <a:t>90 minutes per session  </a:t>
            </a:r>
          </a:p>
          <a:p>
            <a:pPr>
              <a:lnSpc>
                <a:spcPct val="110000"/>
              </a:lnSpc>
            </a:pPr>
            <a:r>
              <a:rPr lang="en-US" b="1" dirty="0" smtClean="0">
                <a:solidFill>
                  <a:schemeClr val="accent2"/>
                </a:solidFill>
              </a:rPr>
              <a:t>Music</a:t>
            </a:r>
            <a:r>
              <a:rPr lang="en-US" dirty="0" smtClean="0"/>
              <a:t> found at </a:t>
            </a:r>
            <a:r>
              <a:rPr lang="en-US" b="1" dirty="0" smtClean="0">
                <a:hlinkClick r:id="rId3"/>
              </a:rPr>
              <a:t>www.vencuentro.org</a:t>
            </a:r>
            <a:endParaRPr lang="en-US" b="1" dirty="0" smtClean="0"/>
          </a:p>
        </p:txBody>
      </p:sp>
      <p:pic>
        <p:nvPicPr>
          <p:cNvPr id="4" name="Picture 3" descr="V-EncuentoLogo-bilingual-Horizontal.jpg"/>
          <p:cNvPicPr>
            <a:picLocks noChangeAspect="1"/>
          </p:cNvPicPr>
          <p:nvPr/>
        </p:nvPicPr>
        <p:blipFill>
          <a:blip r:embed="rId4" cstate="print"/>
          <a:stretch>
            <a:fillRect/>
          </a:stretch>
        </p:blipFill>
        <p:spPr>
          <a:xfrm>
            <a:off x="6553200" y="5943600"/>
            <a:ext cx="2133600" cy="62973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lstStyle/>
          <a:p>
            <a:r>
              <a:rPr lang="en-US" b="1" dirty="0" smtClean="0"/>
              <a:t>The Periphery?</a:t>
            </a:r>
            <a:endParaRPr lang="en-US" b="1" dirty="0"/>
          </a:p>
        </p:txBody>
      </p:sp>
      <p:sp>
        <p:nvSpPr>
          <p:cNvPr id="3" name="Content Placeholder 2"/>
          <p:cNvSpPr>
            <a:spLocks noGrp="1"/>
          </p:cNvSpPr>
          <p:nvPr>
            <p:ph idx="1"/>
          </p:nvPr>
        </p:nvSpPr>
        <p:spPr>
          <a:xfrm>
            <a:off x="0" y="1447800"/>
            <a:ext cx="9144000" cy="5410200"/>
          </a:xfrm>
        </p:spPr>
        <p:txBody>
          <a:bodyPr>
            <a:noAutofit/>
          </a:bodyPr>
          <a:lstStyle/>
          <a:p>
            <a:r>
              <a:rPr lang="en-US" sz="2600" dirty="0" smtClean="0">
                <a:solidFill>
                  <a:srgbClr val="FF0000"/>
                </a:solidFill>
              </a:rPr>
              <a:t>Places </a:t>
            </a:r>
            <a:r>
              <a:rPr lang="en-US" sz="2600" dirty="0">
                <a:solidFill>
                  <a:srgbClr val="FF0000"/>
                </a:solidFill>
              </a:rPr>
              <a:t>where our sisters and brothers are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vulnerable</a:t>
            </a:r>
            <a:r>
              <a:rPr lang="en-US" sz="2600" dirty="0">
                <a:solidFill>
                  <a:srgbClr val="FF0000"/>
                </a:solidFill>
              </a:rPr>
              <a:t>, excluded, treated as outsiders, </a:t>
            </a:r>
            <a:r>
              <a:rPr lang="en-US" sz="2600" dirty="0" smtClean="0">
                <a:solidFill>
                  <a:srgbClr val="FF0000"/>
                </a:solidFill>
              </a:rPr>
              <a:t/>
            </a:r>
            <a:br>
              <a:rPr lang="en-US" sz="2600" dirty="0" smtClean="0">
                <a:solidFill>
                  <a:srgbClr val="FF0000"/>
                </a:solidFill>
              </a:rPr>
            </a:br>
            <a:r>
              <a:rPr lang="en-US" sz="2600" dirty="0" smtClean="0">
                <a:solidFill>
                  <a:srgbClr val="FF0000"/>
                </a:solidFill>
              </a:rPr>
              <a:t>living </a:t>
            </a:r>
            <a:r>
              <a:rPr lang="en-US" sz="2600" dirty="0">
                <a:solidFill>
                  <a:srgbClr val="FF0000"/>
                </a:solidFill>
              </a:rPr>
              <a:t>in fear, isolated, </a:t>
            </a:r>
            <a:r>
              <a:rPr lang="en-US" sz="2600" dirty="0" smtClean="0">
                <a:solidFill>
                  <a:srgbClr val="FF0000"/>
                </a:solidFill>
              </a:rPr>
              <a:t>ignored</a:t>
            </a:r>
            <a:r>
              <a:rPr lang="en-US" sz="2600" dirty="0">
                <a:solidFill>
                  <a:srgbClr val="FF0000"/>
                </a:solidFill>
              </a:rPr>
              <a:t>, invisible.</a:t>
            </a:r>
            <a:r>
              <a:rPr lang="en-US" sz="2600" dirty="0"/>
              <a:t> </a:t>
            </a:r>
            <a:endParaRPr lang="en-US" sz="2600" dirty="0" smtClean="0"/>
          </a:p>
          <a:p>
            <a:r>
              <a:rPr lang="en-US" sz="2400" dirty="0" smtClean="0"/>
              <a:t>Pope Francis reminds us that as baptized Christians, </a:t>
            </a:r>
            <a:br>
              <a:rPr lang="en-US" sz="2400" dirty="0" smtClean="0"/>
            </a:br>
            <a:r>
              <a:rPr lang="en-US" sz="2400" dirty="0" smtClean="0">
                <a:solidFill>
                  <a:srgbClr val="FF0000"/>
                </a:solidFill>
              </a:rPr>
              <a:t>Catholics must embrace the call from Jesus Christ </a:t>
            </a:r>
            <a:br>
              <a:rPr lang="en-US" sz="2400" dirty="0" smtClean="0">
                <a:solidFill>
                  <a:srgbClr val="FF0000"/>
                </a:solidFill>
              </a:rPr>
            </a:br>
            <a:r>
              <a:rPr lang="en-US" sz="2400" dirty="0" smtClean="0"/>
              <a:t>“to go forth from our own comfort zone in order to reach </a:t>
            </a:r>
            <a:br>
              <a:rPr lang="en-US" sz="2400" dirty="0" smtClean="0"/>
            </a:br>
            <a:r>
              <a:rPr lang="en-US" sz="2400" dirty="0" smtClean="0"/>
              <a:t>all the ‘</a:t>
            </a:r>
            <a:r>
              <a:rPr lang="en-US" sz="2400" i="1" dirty="0" smtClean="0">
                <a:solidFill>
                  <a:srgbClr val="FF0000"/>
                </a:solidFill>
              </a:rPr>
              <a:t>peripheries</a:t>
            </a:r>
            <a:r>
              <a:rPr lang="en-US" sz="2400" dirty="0" smtClean="0"/>
              <a:t>’ in need of the light of the Gospel.” </a:t>
            </a:r>
          </a:p>
          <a:p>
            <a:r>
              <a:rPr lang="en-US" sz="2400" dirty="0" smtClean="0"/>
              <a:t>Each community, each family, each person must </a:t>
            </a:r>
            <a:r>
              <a:rPr lang="en-US" sz="2400" b="1" dirty="0" smtClean="0">
                <a:solidFill>
                  <a:srgbClr val="FF0000"/>
                </a:solidFill>
              </a:rPr>
              <a:t>identify </a:t>
            </a:r>
            <a:r>
              <a:rPr lang="en-US" sz="2400" dirty="0" smtClean="0">
                <a:solidFill>
                  <a:srgbClr val="FF0000"/>
                </a:solidFill>
              </a:rPr>
              <a:t>the immediate</a:t>
            </a:r>
            <a:r>
              <a:rPr lang="en-US" sz="2400" b="1" dirty="0" smtClean="0">
                <a:solidFill>
                  <a:srgbClr val="FF0000"/>
                </a:solidFill>
              </a:rPr>
              <a:t> peripheries</a:t>
            </a:r>
            <a:r>
              <a:rPr lang="en-US" sz="2400" dirty="0" smtClean="0">
                <a:solidFill>
                  <a:srgbClr val="FF0000"/>
                </a:solidFill>
              </a:rPr>
              <a:t> and then </a:t>
            </a:r>
            <a:r>
              <a:rPr lang="en-US" sz="2400" b="1" dirty="0" smtClean="0">
                <a:solidFill>
                  <a:srgbClr val="FF0000"/>
                </a:solidFill>
              </a:rPr>
              <a:t>go </a:t>
            </a:r>
            <a:r>
              <a:rPr lang="en-US" sz="2400" dirty="0" smtClean="0">
                <a:solidFill>
                  <a:srgbClr val="FF0000"/>
                </a:solidFill>
              </a:rPr>
              <a:t>and </a:t>
            </a:r>
            <a:r>
              <a:rPr lang="en-US" sz="2400" b="1" dirty="0" smtClean="0">
                <a:solidFill>
                  <a:srgbClr val="FF0000"/>
                </a:solidFill>
              </a:rPr>
              <a:t>meet people there</a:t>
            </a:r>
            <a:r>
              <a:rPr lang="en-US" sz="2400" b="1" dirty="0" smtClean="0"/>
              <a:t> </a:t>
            </a:r>
            <a:r>
              <a:rPr lang="en-US" sz="2400" dirty="0" smtClean="0"/>
              <a:t>with a </a:t>
            </a:r>
            <a:r>
              <a:rPr lang="en-US" sz="2400" dirty="0" smtClean="0">
                <a:solidFill>
                  <a:srgbClr val="FF0000"/>
                </a:solidFill>
              </a:rPr>
              <a:t>message of love and hope </a:t>
            </a:r>
            <a:r>
              <a:rPr lang="en-US" sz="2400" dirty="0" smtClean="0"/>
              <a:t>in a </a:t>
            </a:r>
            <a:r>
              <a:rPr lang="en-US" sz="2400" dirty="0" smtClean="0">
                <a:solidFill>
                  <a:srgbClr val="FF0000"/>
                </a:solidFill>
              </a:rPr>
              <a:t>spirit of accompaniment</a:t>
            </a:r>
            <a:r>
              <a:rPr lang="en-US" sz="2400" dirty="0" smtClean="0"/>
              <a:t>. </a:t>
            </a:r>
          </a:p>
          <a:p>
            <a:r>
              <a:rPr lang="en-US" sz="2400" dirty="0" smtClean="0">
                <a:solidFill>
                  <a:srgbClr val="FF0000"/>
                </a:solidFill>
              </a:rPr>
              <a:t>Many Hispanic Catholics—</a:t>
            </a:r>
            <a:r>
              <a:rPr lang="en-US" sz="2400" dirty="0" smtClean="0"/>
              <a:t>as well as other Catholics</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live in the </a:t>
            </a:r>
            <a:r>
              <a:rPr lang="en-US" sz="2400" dirty="0" smtClean="0"/>
              <a:t>peripheries</a:t>
            </a:r>
            <a:r>
              <a:rPr lang="en-US" sz="2400" dirty="0" smtClean="0">
                <a:solidFill>
                  <a:srgbClr val="FF0000"/>
                </a:solidFill>
              </a:rPr>
              <a:t> of our Church and society</a:t>
            </a:r>
            <a:r>
              <a:rPr lang="en-US" sz="2400" dirty="0" smtClean="0"/>
              <a:t>. </a:t>
            </a:r>
          </a:p>
          <a:p>
            <a:r>
              <a:rPr lang="en-US" sz="2400" dirty="0" smtClean="0"/>
              <a:t>We are called to </a:t>
            </a:r>
            <a:r>
              <a:rPr lang="en-US" sz="2400" dirty="0" smtClean="0">
                <a:solidFill>
                  <a:srgbClr val="FF0000"/>
                </a:solidFill>
              </a:rPr>
              <a:t>bring the light of the Gospel </a:t>
            </a:r>
            <a:r>
              <a:rPr lang="en-US" sz="2400" dirty="0" smtClean="0"/>
              <a:t>to all these groups. </a:t>
            </a:r>
            <a:endParaRPr lang="en-US" sz="2400" dirty="0"/>
          </a:p>
        </p:txBody>
      </p:sp>
      <p:pic>
        <p:nvPicPr>
          <p:cNvPr id="11274" name="Picture 10" descr="C:\Users\dmk\AppData\Local\Microsoft\Windows\Temporary Internet Files\Content.IE5\T9UJY8WB\gfmh[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37514"/>
            <a:ext cx="1752600" cy="165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98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b="1" dirty="0" smtClean="0"/>
              <a:t>10 Tips for Missionary Activities</a:t>
            </a:r>
            <a:endParaRPr lang="en-US" dirty="0"/>
          </a:p>
        </p:txBody>
      </p:sp>
      <p:sp>
        <p:nvSpPr>
          <p:cNvPr id="3" name="Content Placeholder 2"/>
          <p:cNvSpPr>
            <a:spLocks noGrp="1"/>
          </p:cNvSpPr>
          <p:nvPr>
            <p:ph idx="1"/>
          </p:nvPr>
        </p:nvSpPr>
        <p:spPr>
          <a:xfrm>
            <a:off x="228600" y="1371600"/>
            <a:ext cx="8763000" cy="5638800"/>
          </a:xfrm>
        </p:spPr>
        <p:txBody>
          <a:bodyPr>
            <a:noAutofit/>
          </a:bodyPr>
          <a:lstStyle/>
          <a:p>
            <a:pPr marL="514350" indent="-514350">
              <a:spcBef>
                <a:spcPts val="0"/>
              </a:spcBef>
              <a:buFont typeface="+mj-lt"/>
              <a:buAutoNum type="arabicPeriod"/>
            </a:pPr>
            <a:r>
              <a:rPr lang="en-US" dirty="0" smtClean="0"/>
              <a:t>Choose your </a:t>
            </a:r>
            <a:r>
              <a:rPr lang="en-US" dirty="0" smtClean="0">
                <a:solidFill>
                  <a:srgbClr val="FF0000"/>
                </a:solidFill>
              </a:rPr>
              <a:t>missionary partner</a:t>
            </a:r>
            <a:r>
              <a:rPr lang="en-US" dirty="0" smtClean="0"/>
              <a:t>.  </a:t>
            </a:r>
            <a:br>
              <a:rPr lang="en-US" dirty="0" smtClean="0"/>
            </a:br>
            <a:r>
              <a:rPr lang="en-US" dirty="0" smtClean="0"/>
              <a:t>The </a:t>
            </a:r>
            <a:r>
              <a:rPr lang="en-US" dirty="0"/>
              <a:t>Lord sent his disciples in pairs (Lk 10:1). </a:t>
            </a:r>
            <a:endParaRPr lang="en-US" dirty="0" smtClean="0"/>
          </a:p>
          <a:p>
            <a:pPr marL="514350" indent="-514350">
              <a:spcBef>
                <a:spcPts val="0"/>
              </a:spcBef>
              <a:buFont typeface="+mj-lt"/>
              <a:buAutoNum type="arabicPeriod"/>
            </a:pPr>
            <a:r>
              <a:rPr lang="en-US" dirty="0">
                <a:solidFill>
                  <a:srgbClr val="FF0000"/>
                </a:solidFill>
              </a:rPr>
              <a:t>Pray for wisdom </a:t>
            </a:r>
            <a:r>
              <a:rPr lang="en-US" dirty="0"/>
              <a:t>before going to visit someone. </a:t>
            </a:r>
            <a:br>
              <a:rPr lang="en-US" dirty="0"/>
            </a:br>
            <a:r>
              <a:rPr lang="en-US" dirty="0">
                <a:solidFill>
                  <a:srgbClr val="FF0000"/>
                </a:solidFill>
              </a:rPr>
              <a:t>Pray in thanksgiving</a:t>
            </a:r>
            <a:r>
              <a:rPr lang="en-US" dirty="0"/>
              <a:t> after returning. </a:t>
            </a:r>
          </a:p>
          <a:p>
            <a:pPr marL="514350" indent="-514350">
              <a:spcBef>
                <a:spcPts val="0"/>
              </a:spcBef>
              <a:buFont typeface="+mj-lt"/>
              <a:buAutoNum type="arabicPeriod"/>
            </a:pPr>
            <a:r>
              <a:rPr lang="en-US" dirty="0" smtClean="0"/>
              <a:t>If you are </a:t>
            </a:r>
            <a:r>
              <a:rPr lang="en-US" dirty="0" smtClean="0">
                <a:solidFill>
                  <a:srgbClr val="FF0000"/>
                </a:solidFill>
              </a:rPr>
              <a:t>reaching out to people you know</a:t>
            </a:r>
            <a:r>
              <a:rPr lang="en-US" dirty="0" smtClean="0"/>
              <a:t>,</a:t>
            </a:r>
            <a:r>
              <a:rPr lang="en-US" dirty="0" smtClean="0">
                <a:solidFill>
                  <a:srgbClr val="FF0000"/>
                </a:solidFill>
              </a:rPr>
              <a:t> </a:t>
            </a:r>
            <a:br>
              <a:rPr lang="en-US" dirty="0" smtClean="0">
                <a:solidFill>
                  <a:srgbClr val="FF0000"/>
                </a:solidFill>
              </a:rPr>
            </a:br>
            <a:r>
              <a:rPr lang="en-US" dirty="0" smtClean="0">
                <a:solidFill>
                  <a:srgbClr val="FF0000"/>
                </a:solidFill>
              </a:rPr>
              <a:t>contact </a:t>
            </a:r>
            <a:r>
              <a:rPr lang="en-US" dirty="0">
                <a:solidFill>
                  <a:srgbClr val="FF0000"/>
                </a:solidFill>
              </a:rPr>
              <a:t>them in </a:t>
            </a:r>
            <a:r>
              <a:rPr lang="en-US" dirty="0" smtClean="0">
                <a:solidFill>
                  <a:srgbClr val="FF0000"/>
                </a:solidFill>
              </a:rPr>
              <a:t>advance </a:t>
            </a:r>
            <a:r>
              <a:rPr lang="en-US" dirty="0" smtClean="0"/>
              <a:t>of the visit</a:t>
            </a:r>
            <a:r>
              <a:rPr lang="en-US" dirty="0" smtClean="0">
                <a:solidFill>
                  <a:srgbClr val="FF0000"/>
                </a:solidFill>
              </a:rPr>
              <a:t>. </a:t>
            </a:r>
          </a:p>
          <a:p>
            <a:pPr marL="514350" indent="-514350">
              <a:spcBef>
                <a:spcPts val="0"/>
              </a:spcBef>
              <a:buFont typeface="+mj-lt"/>
              <a:buAutoNum type="arabicPeriod"/>
            </a:pPr>
            <a:r>
              <a:rPr lang="en-US" dirty="0" smtClean="0"/>
              <a:t>If you are going to the </a:t>
            </a:r>
            <a:r>
              <a:rPr lang="en-US" dirty="0" smtClean="0">
                <a:solidFill>
                  <a:srgbClr val="FF0000"/>
                </a:solidFill>
              </a:rPr>
              <a:t>periphery</a:t>
            </a:r>
            <a:r>
              <a:rPr lang="en-US" dirty="0" smtClean="0"/>
              <a:t>, </a:t>
            </a:r>
            <a:r>
              <a:rPr lang="en-US" dirty="0" smtClean="0">
                <a:solidFill>
                  <a:srgbClr val="FF0000"/>
                </a:solidFill>
              </a:rPr>
              <a:t>engage </a:t>
            </a:r>
            <a:br>
              <a:rPr lang="en-US" dirty="0" smtClean="0">
                <a:solidFill>
                  <a:srgbClr val="FF0000"/>
                </a:solidFill>
              </a:rPr>
            </a:br>
            <a:r>
              <a:rPr lang="en-US" dirty="0" smtClean="0">
                <a:solidFill>
                  <a:srgbClr val="FF0000"/>
                </a:solidFill>
              </a:rPr>
              <a:t>people in a natural and polite way</a:t>
            </a:r>
            <a:r>
              <a:rPr lang="en-US" dirty="0" smtClean="0"/>
              <a:t>, </a:t>
            </a:r>
            <a:br>
              <a:rPr lang="en-US" dirty="0" smtClean="0"/>
            </a:br>
            <a:r>
              <a:rPr lang="en-US" dirty="0" smtClean="0">
                <a:solidFill>
                  <a:srgbClr val="FF0000"/>
                </a:solidFill>
              </a:rPr>
              <a:t>showing</a:t>
            </a:r>
            <a:r>
              <a:rPr lang="en-US" dirty="0" smtClean="0"/>
              <a:t> </a:t>
            </a:r>
            <a:r>
              <a:rPr lang="en-US" dirty="0" smtClean="0">
                <a:solidFill>
                  <a:srgbClr val="FF0000"/>
                </a:solidFill>
              </a:rPr>
              <a:t>authentic interest </a:t>
            </a:r>
            <a:r>
              <a:rPr lang="en-US" dirty="0" smtClean="0"/>
              <a:t>in </a:t>
            </a:r>
            <a:br>
              <a:rPr lang="en-US" dirty="0" smtClean="0"/>
            </a:br>
            <a:r>
              <a:rPr lang="en-US" dirty="0" smtClean="0"/>
              <a:t>getting to know them.</a:t>
            </a:r>
            <a:endParaRPr lang="en-US" dirty="0"/>
          </a:p>
          <a:p>
            <a:pPr marL="514350" indent="-514350">
              <a:spcBef>
                <a:spcPts val="0"/>
              </a:spcBef>
              <a:buFont typeface="+mj-lt"/>
              <a:buAutoNum type="arabicPeriod"/>
            </a:pPr>
            <a:r>
              <a:rPr lang="en-US" dirty="0" smtClean="0">
                <a:solidFill>
                  <a:srgbClr val="FF0000"/>
                </a:solidFill>
              </a:rPr>
              <a:t>Bring </a:t>
            </a:r>
            <a:r>
              <a:rPr lang="en-US" dirty="0">
                <a:solidFill>
                  <a:srgbClr val="FF0000"/>
                </a:solidFill>
              </a:rPr>
              <a:t>some information </a:t>
            </a:r>
            <a:r>
              <a:rPr lang="en-US" dirty="0"/>
              <a:t>about your </a:t>
            </a:r>
            <a:r>
              <a:rPr lang="en-US" dirty="0" smtClean="0"/>
              <a:t/>
            </a:r>
            <a:br>
              <a:rPr lang="en-US" dirty="0" smtClean="0"/>
            </a:br>
            <a:r>
              <a:rPr lang="en-US" dirty="0" smtClean="0"/>
              <a:t>parish </a:t>
            </a:r>
            <a:r>
              <a:rPr lang="en-US" dirty="0"/>
              <a:t>or </a:t>
            </a:r>
            <a:r>
              <a:rPr lang="en-US" dirty="0" smtClean="0"/>
              <a:t>faith </a:t>
            </a:r>
            <a:r>
              <a:rPr lang="en-US" dirty="0"/>
              <a:t>community to share. </a:t>
            </a:r>
            <a:endParaRPr lang="en-US" dirty="0" smtClean="0"/>
          </a:p>
          <a:p>
            <a:pPr>
              <a:spcBef>
                <a:spcPts val="0"/>
              </a:spcBef>
            </a:pPr>
            <a:endParaRPr lang="en-US" sz="2500" dirty="0"/>
          </a:p>
        </p:txBody>
      </p:sp>
      <p:pic>
        <p:nvPicPr>
          <p:cNvPr id="4" name="Picture 4" descr="C:\Users\dmk\AppData\Local\Microsoft\Windows\Temporary Internet Files\Content.IE5\EDT2AVER\bible_jacob_esau[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858" y="2743200"/>
            <a:ext cx="1155171"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www.stjohntheevangelist.org/images/Bullet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4648199"/>
            <a:ext cx="1447800" cy="189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50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038"/>
            <a:ext cx="9144000" cy="792162"/>
          </a:xfrm>
        </p:spPr>
        <p:txBody>
          <a:bodyPr>
            <a:normAutofit fontScale="90000"/>
          </a:bodyPr>
          <a:lstStyle/>
          <a:p>
            <a:pPr algn="ctr"/>
            <a:r>
              <a:rPr lang="en-US" sz="4400" b="1" dirty="0" smtClean="0"/>
              <a:t>10 </a:t>
            </a:r>
            <a:r>
              <a:rPr lang="en-US" sz="4400" b="1" dirty="0"/>
              <a:t>Tips for Missionary </a:t>
            </a:r>
            <a:r>
              <a:rPr lang="en-US" sz="4400" b="1" dirty="0" smtClean="0"/>
              <a:t>Activities </a:t>
            </a:r>
            <a:r>
              <a:rPr lang="en-US" sz="3200" b="1" dirty="0" smtClean="0"/>
              <a:t>cont.</a:t>
            </a:r>
            <a:endParaRPr lang="en-US" sz="3200" dirty="0"/>
          </a:p>
        </p:txBody>
      </p:sp>
      <p:sp>
        <p:nvSpPr>
          <p:cNvPr id="3" name="Content Placeholder 2"/>
          <p:cNvSpPr>
            <a:spLocks noGrp="1"/>
          </p:cNvSpPr>
          <p:nvPr>
            <p:ph idx="1"/>
          </p:nvPr>
        </p:nvSpPr>
        <p:spPr>
          <a:xfrm>
            <a:off x="304800" y="1295400"/>
            <a:ext cx="8686800" cy="5867400"/>
          </a:xfrm>
        </p:spPr>
        <p:txBody>
          <a:bodyPr>
            <a:normAutofit/>
          </a:bodyPr>
          <a:lstStyle/>
          <a:p>
            <a:pPr marL="514350" lvl="0" indent="-514350">
              <a:lnSpc>
                <a:spcPct val="110000"/>
              </a:lnSpc>
              <a:buFont typeface="+mj-lt"/>
              <a:buAutoNum type="arabicPeriod" startAt="6"/>
            </a:pPr>
            <a:r>
              <a:rPr lang="en-US" dirty="0" smtClean="0">
                <a:solidFill>
                  <a:srgbClr val="FF0000"/>
                </a:solidFill>
              </a:rPr>
              <a:t>Be respectful. </a:t>
            </a:r>
            <a:r>
              <a:rPr lang="en-US" dirty="0" smtClean="0">
                <a:solidFill>
                  <a:prstClr val="black"/>
                </a:solidFill>
              </a:rPr>
              <a:t>Avoid entering into controversies. </a:t>
            </a:r>
          </a:p>
          <a:p>
            <a:pPr marL="514350" lvl="0" indent="-514350">
              <a:buFont typeface="+mj-lt"/>
              <a:buAutoNum type="arabicPeriod" startAt="6"/>
            </a:pPr>
            <a:r>
              <a:rPr lang="en-US" dirty="0" smtClean="0">
                <a:solidFill>
                  <a:srgbClr val="FF0000"/>
                </a:solidFill>
              </a:rPr>
              <a:t>Use the questions in the </a:t>
            </a:r>
            <a:br>
              <a:rPr lang="en-US" dirty="0" smtClean="0">
                <a:solidFill>
                  <a:srgbClr val="FF0000"/>
                </a:solidFill>
              </a:rPr>
            </a:br>
            <a:r>
              <a:rPr lang="en-US" i="1" dirty="0" smtClean="0">
                <a:solidFill>
                  <a:srgbClr val="FF0000"/>
                </a:solidFill>
              </a:rPr>
              <a:t>Mission and Consultation Journa</a:t>
            </a:r>
            <a:r>
              <a:rPr lang="en-US" dirty="0" smtClean="0">
                <a:solidFill>
                  <a:srgbClr val="FF0000"/>
                </a:solidFill>
              </a:rPr>
              <a:t>l. </a:t>
            </a:r>
            <a:br>
              <a:rPr lang="en-US" dirty="0" smtClean="0">
                <a:solidFill>
                  <a:srgbClr val="FF0000"/>
                </a:solidFill>
              </a:rPr>
            </a:br>
            <a:r>
              <a:rPr lang="en-US" dirty="0" smtClean="0">
                <a:solidFill>
                  <a:prstClr val="black"/>
                </a:solidFill>
              </a:rPr>
              <a:t>Then, listen... listen attentively and lovingly. </a:t>
            </a:r>
          </a:p>
          <a:p>
            <a:pPr marL="514350" lvl="0" indent="-514350">
              <a:buFont typeface="+mj-lt"/>
              <a:buAutoNum type="arabicPeriod" startAt="6"/>
            </a:pPr>
            <a:r>
              <a:rPr lang="en-US" dirty="0" smtClean="0">
                <a:solidFill>
                  <a:srgbClr val="FF0000"/>
                </a:solidFill>
              </a:rPr>
              <a:t>Keep the conversation short. </a:t>
            </a:r>
          </a:p>
          <a:p>
            <a:pPr marL="514350" lvl="0" indent="-514350">
              <a:buFont typeface="+mj-lt"/>
              <a:buAutoNum type="arabicPeriod" startAt="6"/>
            </a:pPr>
            <a:r>
              <a:rPr lang="en-US" dirty="0" smtClean="0">
                <a:solidFill>
                  <a:srgbClr val="FF0000"/>
                </a:solidFill>
              </a:rPr>
              <a:t>Write a few notes</a:t>
            </a:r>
            <a:r>
              <a:rPr lang="en-US" dirty="0" smtClean="0">
                <a:solidFill>
                  <a:prstClr val="black"/>
                </a:solidFill>
              </a:rPr>
              <a:t> and respond to questions in the </a:t>
            </a:r>
            <a:r>
              <a:rPr lang="en-US" i="1" dirty="0" smtClean="0">
                <a:solidFill>
                  <a:srgbClr val="FF0000"/>
                </a:solidFill>
              </a:rPr>
              <a:t>Mission and Consultation Journal</a:t>
            </a:r>
            <a:r>
              <a:rPr lang="en-US" dirty="0" smtClean="0">
                <a:solidFill>
                  <a:srgbClr val="FF0000"/>
                </a:solidFill>
              </a:rPr>
              <a:t> </a:t>
            </a:r>
            <a:r>
              <a:rPr lang="en-US" dirty="0" smtClean="0">
                <a:solidFill>
                  <a:prstClr val="black"/>
                </a:solidFill>
              </a:rPr>
              <a:t>after your return. </a:t>
            </a:r>
          </a:p>
          <a:p>
            <a:pPr marL="514350" lvl="0" indent="-514350">
              <a:buFont typeface="+mj-lt"/>
              <a:buAutoNum type="arabicPeriod" startAt="6"/>
            </a:pPr>
            <a:r>
              <a:rPr lang="en-US" dirty="0" smtClean="0">
                <a:solidFill>
                  <a:prstClr val="black"/>
                </a:solidFill>
              </a:rPr>
              <a:t>If you have any questions, </a:t>
            </a:r>
            <a:r>
              <a:rPr lang="en-US" dirty="0" smtClean="0">
                <a:solidFill>
                  <a:srgbClr val="FF0000"/>
                </a:solidFill>
              </a:rPr>
              <a:t>consult with the leaders of the V </a:t>
            </a:r>
            <a:r>
              <a:rPr lang="en-US" dirty="0" err="1" smtClean="0">
                <a:solidFill>
                  <a:srgbClr val="FF0000"/>
                </a:solidFill>
              </a:rPr>
              <a:t>Encuentro</a:t>
            </a:r>
            <a:r>
              <a:rPr lang="en-US" dirty="0" smtClean="0">
                <a:solidFill>
                  <a:srgbClr val="FF0000"/>
                </a:solidFill>
              </a:rPr>
              <a:t> team in your parish or faith community</a:t>
            </a:r>
            <a:r>
              <a:rPr lang="en-US" sz="2500" dirty="0" smtClean="0">
                <a:solidFill>
                  <a:prstClr val="black"/>
                </a:solidFill>
              </a:rPr>
              <a:t>. </a:t>
            </a:r>
          </a:p>
          <a:p>
            <a:endParaRPr lang="en-US" dirty="0"/>
          </a:p>
        </p:txBody>
      </p:sp>
      <p:pic>
        <p:nvPicPr>
          <p:cNvPr id="12301" name="Picture 13" descr="C:\Users\dmk\AppData\Local\Microsoft\Windows\Temporary Internet Files\Content.IE5\CZWLFAEA\respect[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870" b="24840"/>
          <a:stretch/>
        </p:blipFill>
        <p:spPr bwMode="auto">
          <a:xfrm>
            <a:off x="6705600" y="1828800"/>
            <a:ext cx="223361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Users/patriciajimenez/Desktop/Current V Enc Projects/Vencuentro Logo/Logos for Web/Bilingual/V-EncuentoLogo-bilingual-Horizontal.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019800"/>
            <a:ext cx="2667000" cy="685800"/>
          </a:xfrm>
          <a:prstGeom prst="rect">
            <a:avLst/>
          </a:prstGeom>
          <a:noFill/>
          <a:ln>
            <a:noFill/>
          </a:ln>
        </p:spPr>
      </p:pic>
    </p:spTree>
    <p:extLst>
      <p:ext uri="{BB962C8B-B14F-4D97-AF65-F5344CB8AC3E}">
        <p14:creationId xmlns:p14="http://schemas.microsoft.com/office/powerpoint/2010/main" val="1002415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sz="3600" b="1" dirty="0" smtClean="0">
                <a:solidFill>
                  <a:srgbClr val="FF0000"/>
                </a:solidFill>
              </a:rPr>
              <a:t>Possible Scenarios - Visitation</a:t>
            </a:r>
            <a:endParaRPr lang="en-US" sz="3600" b="1" dirty="0">
              <a:solidFill>
                <a:srgbClr val="FF0000"/>
              </a:solidFill>
            </a:endParaRPr>
          </a:p>
        </p:txBody>
      </p:sp>
      <p:sp>
        <p:nvSpPr>
          <p:cNvPr id="3" name="Content Placeholder 2"/>
          <p:cNvSpPr>
            <a:spLocks noGrp="1"/>
          </p:cNvSpPr>
          <p:nvPr>
            <p:ph idx="1"/>
          </p:nvPr>
        </p:nvSpPr>
        <p:spPr>
          <a:xfrm>
            <a:off x="457200" y="1752600"/>
            <a:ext cx="8229600" cy="3505200"/>
          </a:xfrm>
        </p:spPr>
        <p:txBody>
          <a:bodyPr>
            <a:noAutofit/>
          </a:bodyPr>
          <a:lstStyle/>
          <a:p>
            <a:r>
              <a:rPr lang="en-US" sz="2900" dirty="0" smtClean="0"/>
              <a:t>We are a new Catholic family in the area…</a:t>
            </a:r>
          </a:p>
          <a:p>
            <a:r>
              <a:rPr lang="en-US" sz="2900" dirty="0" smtClean="0"/>
              <a:t>I am no longer a practicing Catholic…</a:t>
            </a:r>
          </a:p>
          <a:p>
            <a:r>
              <a:rPr lang="en-US" sz="2900" dirty="0" smtClean="0"/>
              <a:t>I am angry at the Church because…</a:t>
            </a:r>
          </a:p>
          <a:p>
            <a:r>
              <a:rPr lang="en-US" sz="2900" dirty="0" smtClean="0"/>
              <a:t>I am too busy at this time to talk…</a:t>
            </a:r>
          </a:p>
          <a:p>
            <a:r>
              <a:rPr lang="en-US" sz="2900" dirty="0" smtClean="0"/>
              <a:t>I am not a Catholic and I practice my faith at…</a:t>
            </a:r>
          </a:p>
          <a:p>
            <a:r>
              <a:rPr lang="en-US" sz="2900" dirty="0" smtClean="0"/>
              <a:t>I do not go to any church…</a:t>
            </a:r>
          </a:p>
          <a:p>
            <a:r>
              <a:rPr lang="en-US" sz="2900" dirty="0" smtClean="0"/>
              <a:t>Why are you visiting me?</a:t>
            </a:r>
            <a:endParaRPr lang="en-US" sz="2900" dirty="0"/>
          </a:p>
        </p:txBody>
      </p:sp>
      <p:sp>
        <p:nvSpPr>
          <p:cNvPr id="57346" name="AutoShape 2" descr="Image result for Keep calm and vis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8" name="Picture 4" descr="Image result for Keep calm and visit"/>
          <p:cNvPicPr>
            <a:picLocks noChangeAspect="1" noChangeArrowheads="1"/>
          </p:cNvPicPr>
          <p:nvPr/>
        </p:nvPicPr>
        <p:blipFill>
          <a:blip r:embed="rId3" cstate="print"/>
          <a:srcRect b="7692"/>
          <a:stretch>
            <a:fillRect/>
          </a:stretch>
        </p:blipFill>
        <p:spPr bwMode="auto">
          <a:xfrm>
            <a:off x="6096000" y="4501661"/>
            <a:ext cx="2057400" cy="189913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normAutofit/>
          </a:bodyPr>
          <a:lstStyle/>
          <a:p>
            <a:r>
              <a:rPr lang="en-US" b="1" dirty="0" smtClean="0"/>
              <a:t>Mission and Consultation Journal</a:t>
            </a:r>
            <a:endParaRPr lang="en-US" b="1" dirty="0"/>
          </a:p>
        </p:txBody>
      </p:sp>
      <p:sp>
        <p:nvSpPr>
          <p:cNvPr id="3" name="Content Placeholder 2"/>
          <p:cNvSpPr>
            <a:spLocks noGrp="1"/>
          </p:cNvSpPr>
          <p:nvPr>
            <p:ph idx="1"/>
          </p:nvPr>
        </p:nvSpPr>
        <p:spPr>
          <a:xfrm>
            <a:off x="457200" y="1371600"/>
            <a:ext cx="8458200" cy="5202936"/>
          </a:xfrm>
        </p:spPr>
        <p:txBody>
          <a:bodyPr>
            <a:normAutofit/>
          </a:bodyPr>
          <a:lstStyle/>
          <a:p>
            <a:pPr marL="0" indent="0">
              <a:buNone/>
            </a:pPr>
            <a:r>
              <a:rPr lang="en-US" sz="2400" dirty="0" smtClean="0"/>
              <a:t>During the </a:t>
            </a:r>
            <a:r>
              <a:rPr lang="en-US" sz="2400" b="1" dirty="0" smtClean="0"/>
              <a:t>first session </a:t>
            </a:r>
            <a:r>
              <a:rPr lang="en-US" sz="2400" dirty="0" smtClean="0"/>
              <a:t>all participants in the five session experience will receive a </a:t>
            </a:r>
            <a:r>
              <a:rPr lang="en-US" sz="2400" b="1" dirty="0" smtClean="0"/>
              <a:t>notebook</a:t>
            </a:r>
            <a:r>
              <a:rPr lang="en-US" sz="2400" dirty="0" smtClean="0"/>
              <a:t> called </a:t>
            </a:r>
            <a:br>
              <a:rPr lang="en-US" sz="2400" dirty="0" smtClean="0"/>
            </a:br>
            <a:r>
              <a:rPr lang="en-US" sz="2400" b="1" i="1" dirty="0" smtClean="0">
                <a:solidFill>
                  <a:srgbClr val="FF0000"/>
                </a:solidFill>
              </a:rPr>
              <a:t>The V </a:t>
            </a:r>
            <a:r>
              <a:rPr lang="en-US" sz="2400" b="1" i="1" dirty="0" err="1" smtClean="0">
                <a:solidFill>
                  <a:srgbClr val="FF0000"/>
                </a:solidFill>
              </a:rPr>
              <a:t>Encuentro</a:t>
            </a:r>
            <a:r>
              <a:rPr lang="en-US" sz="2400" b="1" i="1" dirty="0" smtClean="0">
                <a:solidFill>
                  <a:srgbClr val="FF0000"/>
                </a:solidFill>
              </a:rPr>
              <a:t> Mission and Consultation Journal</a:t>
            </a:r>
            <a:r>
              <a:rPr lang="en-US" sz="2400" b="1" dirty="0" smtClean="0">
                <a:solidFill>
                  <a:srgbClr val="FF0000"/>
                </a:solidFill>
              </a:rPr>
              <a: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t>
            </a:r>
          </a:p>
          <a:p>
            <a:pPr marL="0" indent="0">
              <a:buNone/>
            </a:pPr>
            <a:r>
              <a:rPr lang="en-US" dirty="0" smtClean="0"/>
              <a:t>This </a:t>
            </a:r>
            <a:r>
              <a:rPr lang="en-US" b="1" dirty="0"/>
              <a:t>Journal</a:t>
            </a:r>
            <a:r>
              <a:rPr lang="en-US" dirty="0"/>
              <a:t> will help you to: </a:t>
            </a:r>
          </a:p>
          <a:p>
            <a:r>
              <a:rPr lang="en-US" b="1" dirty="0">
                <a:solidFill>
                  <a:srgbClr val="FF0000"/>
                </a:solidFill>
              </a:rPr>
              <a:t>Reflect</a:t>
            </a:r>
            <a:r>
              <a:rPr lang="en-US" b="1" dirty="0"/>
              <a:t> </a:t>
            </a:r>
            <a:r>
              <a:rPr lang="en-US" dirty="0"/>
              <a:t>on your own experience of the </a:t>
            </a:r>
            <a:r>
              <a:rPr lang="en-US" dirty="0" smtClean="0"/>
              <a:t/>
            </a:r>
            <a:br>
              <a:rPr lang="en-US" dirty="0" smtClean="0"/>
            </a:br>
            <a:r>
              <a:rPr lang="en-US" dirty="0" smtClean="0"/>
              <a:t>V </a:t>
            </a:r>
            <a:r>
              <a:rPr lang="en-US" dirty="0"/>
              <a:t>Encuentro Sessions </a:t>
            </a:r>
          </a:p>
          <a:p>
            <a:r>
              <a:rPr lang="en-US" b="1" dirty="0">
                <a:solidFill>
                  <a:srgbClr val="FF0000"/>
                </a:solidFill>
              </a:rPr>
              <a:t>Engage</a:t>
            </a:r>
            <a:r>
              <a:rPr lang="en-US" b="1" dirty="0"/>
              <a:t> </a:t>
            </a:r>
            <a:r>
              <a:rPr lang="en-US" dirty="0"/>
              <a:t>people in the peripheries, build relationships, and ask questions </a:t>
            </a:r>
          </a:p>
          <a:p>
            <a:r>
              <a:rPr lang="en-US" b="1" dirty="0">
                <a:solidFill>
                  <a:srgbClr val="FF0000"/>
                </a:solidFill>
              </a:rPr>
              <a:t>Discern &amp; Write </a:t>
            </a:r>
            <a:r>
              <a:rPr lang="en-US" dirty="0"/>
              <a:t>down new insights gained from this missionary experience and fill out the </a:t>
            </a:r>
            <a:r>
              <a:rPr lang="en-US" b="1" dirty="0"/>
              <a:t>consultation </a:t>
            </a:r>
            <a:r>
              <a:rPr lang="en-US" b="1" dirty="0" smtClean="0"/>
              <a:t>form </a:t>
            </a:r>
            <a:r>
              <a:rPr lang="en-US" dirty="0" smtClean="0"/>
              <a:t>weekly</a:t>
            </a:r>
            <a:endParaRPr lang="en-US" dirty="0"/>
          </a:p>
        </p:txBody>
      </p:sp>
    </p:spTree>
    <p:extLst>
      <p:ext uri="{BB962C8B-B14F-4D97-AF65-F5344CB8AC3E}">
        <p14:creationId xmlns:p14="http://schemas.microsoft.com/office/powerpoint/2010/main" val="1015456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722313" y="1981200"/>
            <a:ext cx="7772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8800" b="1" dirty="0">
                <a:solidFill>
                  <a:srgbClr val="0070C0"/>
                </a:solidFill>
                <a:latin typeface="Rockwell" pitchFamily="18" charset="0"/>
              </a:rPr>
              <a:t>QUESTIONS?</a:t>
            </a:r>
          </a:p>
        </p:txBody>
      </p:sp>
      <p:pic>
        <p:nvPicPr>
          <p:cNvPr id="7" name="Picture 6"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343400"/>
            <a:ext cx="4724399" cy="1524000"/>
          </a:xfrm>
          <a:prstGeom prst="rect">
            <a:avLst/>
          </a:prstGeom>
          <a:noFill/>
          <a:ln>
            <a:noFill/>
          </a:ln>
        </p:spPr>
      </p:pic>
    </p:spTree>
    <p:extLst>
      <p:ext uri="{BB962C8B-B14F-4D97-AF65-F5344CB8AC3E}">
        <p14:creationId xmlns:p14="http://schemas.microsoft.com/office/powerpoint/2010/main" val="103284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838200"/>
            <a:ext cx="8839200" cy="6109365"/>
          </a:xfrm>
          <a:prstGeom prst="rect">
            <a:avLst/>
          </a:prstGeom>
        </p:spPr>
        <p:txBody>
          <a:bodyPr wrap="square">
            <a:spAutoFit/>
          </a:bodyPr>
          <a:lstStyle/>
          <a:p>
            <a:pPr algn="ctr"/>
            <a:r>
              <a:rPr lang="en-US" sz="2300" dirty="0" smtClean="0">
                <a:latin typeface="Arial" pitchFamily="34" charset="0"/>
                <a:cs typeface="Arial" pitchFamily="34" charset="0"/>
              </a:rPr>
              <a:t>God </a:t>
            </a:r>
            <a:r>
              <a:rPr lang="en-US" sz="2300" dirty="0">
                <a:latin typeface="Arial" pitchFamily="34" charset="0"/>
                <a:cs typeface="Arial" pitchFamily="34" charset="0"/>
              </a:rPr>
              <a:t>of Mercy, </a:t>
            </a:r>
          </a:p>
          <a:p>
            <a:pPr algn="ctr"/>
            <a:r>
              <a:rPr lang="en-US" sz="2300" dirty="0">
                <a:latin typeface="Arial" pitchFamily="34" charset="0"/>
                <a:cs typeface="Arial" pitchFamily="34" charset="0"/>
              </a:rPr>
              <a:t>You that went out to encounter the disciples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on </a:t>
            </a:r>
            <a:r>
              <a:rPr lang="en-US" sz="2300" dirty="0">
                <a:latin typeface="Arial" pitchFamily="34" charset="0"/>
                <a:cs typeface="Arial" pitchFamily="34" charset="0"/>
              </a:rPr>
              <a:t>the way to Emmaus, </a:t>
            </a:r>
          </a:p>
          <a:p>
            <a:pPr algn="ctr"/>
            <a:r>
              <a:rPr lang="en-US" sz="2300" dirty="0">
                <a:latin typeface="Arial" pitchFamily="34" charset="0"/>
                <a:cs typeface="Arial" pitchFamily="34" charset="0"/>
              </a:rPr>
              <a:t>grant us a missionary spirit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and send </a:t>
            </a:r>
            <a:r>
              <a:rPr lang="en-US" sz="2300" dirty="0">
                <a:latin typeface="Arial" pitchFamily="34" charset="0"/>
                <a:cs typeface="Arial" pitchFamily="34" charset="0"/>
              </a:rPr>
              <a:t>us forth to encounter our brothers and sisters, </a:t>
            </a:r>
          </a:p>
          <a:p>
            <a:pPr algn="ctr"/>
            <a:r>
              <a:rPr lang="en-US" sz="2300" dirty="0">
                <a:latin typeface="Arial" pitchFamily="34" charset="0"/>
                <a:cs typeface="Arial" pitchFamily="34" charset="0"/>
              </a:rPr>
              <a:t>to walk along beside them, </a:t>
            </a:r>
          </a:p>
          <a:p>
            <a:pPr algn="ctr"/>
            <a:r>
              <a:rPr lang="en-US" sz="2300" dirty="0">
                <a:latin typeface="Arial" pitchFamily="34" charset="0"/>
                <a:cs typeface="Arial" pitchFamily="34" charset="0"/>
              </a:rPr>
              <a:t>listen to their hopes and dreams, </a:t>
            </a:r>
          </a:p>
          <a:p>
            <a:pPr algn="ctr"/>
            <a:r>
              <a:rPr lang="en-US" sz="2300" dirty="0">
                <a:latin typeface="Arial" pitchFamily="34" charset="0"/>
                <a:cs typeface="Arial" pitchFamily="34" charset="0"/>
              </a:rPr>
              <a:t>rekindle their faith with the fire of your Word, </a:t>
            </a:r>
          </a:p>
          <a:p>
            <a:pPr algn="ctr"/>
            <a:r>
              <a:rPr lang="en-US" sz="2300" dirty="0">
                <a:latin typeface="Arial" pitchFamily="34" charset="0"/>
                <a:cs typeface="Arial" pitchFamily="34" charset="0"/>
              </a:rPr>
              <a:t>prepare them to recognize you in the Eucharist </a:t>
            </a:r>
            <a:r>
              <a:rPr lang="en-US" sz="2300" dirty="0" smtClean="0">
                <a:latin typeface="Arial" pitchFamily="34" charset="0"/>
                <a:cs typeface="Arial" pitchFamily="34" charset="0"/>
              </a:rPr>
              <a:t/>
            </a:r>
            <a:br>
              <a:rPr lang="en-US" sz="2300" dirty="0" smtClean="0">
                <a:latin typeface="Arial" pitchFamily="34" charset="0"/>
                <a:cs typeface="Arial" pitchFamily="34" charset="0"/>
              </a:rPr>
            </a:br>
            <a:r>
              <a:rPr lang="en-US" sz="2300" dirty="0" smtClean="0">
                <a:latin typeface="Arial" pitchFamily="34" charset="0"/>
                <a:cs typeface="Arial" pitchFamily="34" charset="0"/>
              </a:rPr>
              <a:t>and send </a:t>
            </a:r>
            <a:r>
              <a:rPr lang="en-US" sz="2300" dirty="0">
                <a:latin typeface="Arial" pitchFamily="34" charset="0"/>
                <a:cs typeface="Arial" pitchFamily="34" charset="0"/>
              </a:rPr>
              <a:t>them as missionary disciples </a:t>
            </a:r>
          </a:p>
          <a:p>
            <a:pPr algn="ctr"/>
            <a:r>
              <a:rPr lang="en-US" sz="2300" dirty="0">
                <a:latin typeface="Arial" pitchFamily="34" charset="0"/>
                <a:cs typeface="Arial" pitchFamily="34" charset="0"/>
              </a:rPr>
              <a:t>to share the joy of the Gospel to present and future generations </a:t>
            </a:r>
          </a:p>
          <a:p>
            <a:pPr algn="ctr"/>
            <a:r>
              <a:rPr lang="en-US" sz="2300" dirty="0">
                <a:latin typeface="Arial" pitchFamily="34" charset="0"/>
                <a:cs typeface="Arial" pitchFamily="34" charset="0"/>
              </a:rPr>
              <a:t>of every race, language and culture. </a:t>
            </a:r>
          </a:p>
          <a:p>
            <a:pPr algn="ctr"/>
            <a:r>
              <a:rPr lang="en-US" sz="2300" dirty="0">
                <a:latin typeface="Arial" pitchFamily="34" charset="0"/>
                <a:cs typeface="Arial" pitchFamily="34" charset="0"/>
              </a:rPr>
              <a:t>We ask you this from our burning hearts filled with the Holy Spirit, </a:t>
            </a:r>
          </a:p>
          <a:p>
            <a:pPr algn="ctr"/>
            <a:r>
              <a:rPr lang="en-US" sz="2300" dirty="0">
                <a:latin typeface="Arial" pitchFamily="34" charset="0"/>
                <a:cs typeface="Arial" pitchFamily="34" charset="0"/>
              </a:rPr>
              <a:t>in the Name of your beloved Son </a:t>
            </a:r>
          </a:p>
          <a:p>
            <a:pPr algn="ctr"/>
            <a:r>
              <a:rPr lang="en-US" sz="2300" dirty="0">
                <a:latin typeface="Arial" pitchFamily="34" charset="0"/>
                <a:cs typeface="Arial" pitchFamily="34" charset="0"/>
              </a:rPr>
              <a:t>and through the intercession of our Mother, Mary of Guadalupe </a:t>
            </a:r>
          </a:p>
          <a:p>
            <a:pPr algn="ctr"/>
            <a:r>
              <a:rPr lang="en-US" sz="2300" dirty="0">
                <a:latin typeface="Arial" pitchFamily="34" charset="0"/>
                <a:cs typeface="Arial" pitchFamily="34" charset="0"/>
              </a:rPr>
              <a:t>Star of the New Evangelization </a:t>
            </a:r>
          </a:p>
          <a:p>
            <a:pPr algn="ctr"/>
            <a:r>
              <a:rPr lang="en-US" sz="2300" dirty="0">
                <a:latin typeface="Arial" pitchFamily="34" charset="0"/>
                <a:cs typeface="Arial" pitchFamily="34" charset="0"/>
              </a:rPr>
              <a:t>Amen. </a:t>
            </a: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091" y="81290"/>
            <a:ext cx="3111818" cy="838200"/>
          </a:xfrm>
          <a:prstGeom prst="rect">
            <a:avLst/>
          </a:prstGeom>
          <a:noFill/>
          <a:ln>
            <a:noFill/>
          </a:ln>
        </p:spPr>
      </p:pic>
    </p:spTree>
    <p:extLst>
      <p:ext uri="{BB962C8B-B14F-4D97-AF65-F5344CB8AC3E}">
        <p14:creationId xmlns:p14="http://schemas.microsoft.com/office/powerpoint/2010/main" val="1802585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b="1" dirty="0" smtClean="0"/>
              <a:t>Responsibilities of </a:t>
            </a:r>
            <a:br>
              <a:rPr lang="en-US" sz="3600" b="1" dirty="0" smtClean="0"/>
            </a:br>
            <a:r>
              <a:rPr lang="en-US" sz="3600" b="1" dirty="0" smtClean="0"/>
              <a:t>Small Group Facilitators</a:t>
            </a:r>
            <a:endParaRPr lang="en-US" sz="3600" b="1" dirty="0"/>
          </a:p>
        </p:txBody>
      </p:sp>
      <p:sp>
        <p:nvSpPr>
          <p:cNvPr id="3" name="Content Placeholder 2"/>
          <p:cNvSpPr>
            <a:spLocks noGrp="1"/>
          </p:cNvSpPr>
          <p:nvPr>
            <p:ph idx="1"/>
          </p:nvPr>
        </p:nvSpPr>
        <p:spPr>
          <a:xfrm>
            <a:off x="228600" y="1905000"/>
            <a:ext cx="8686800" cy="4800600"/>
          </a:xfrm>
        </p:spPr>
        <p:txBody>
          <a:bodyPr>
            <a:normAutofit/>
          </a:bodyPr>
          <a:lstStyle/>
          <a:p>
            <a:pPr marL="514350" indent="-514350">
              <a:buFont typeface="+mj-lt"/>
              <a:buAutoNum type="arabicPeriod"/>
            </a:pPr>
            <a:r>
              <a:rPr lang="en-US" dirty="0" smtClean="0">
                <a:solidFill>
                  <a:srgbClr val="FF0000"/>
                </a:solidFill>
              </a:rPr>
              <a:t>Prepare the space </a:t>
            </a:r>
            <a:r>
              <a:rPr lang="en-US" dirty="0" smtClean="0"/>
              <a:t>for the group to meet.</a:t>
            </a:r>
          </a:p>
          <a:p>
            <a:pPr marL="514350" indent="-514350">
              <a:buFont typeface="+mj-lt"/>
              <a:buAutoNum type="arabicPeriod"/>
            </a:pPr>
            <a:r>
              <a:rPr lang="en-US" dirty="0" smtClean="0">
                <a:solidFill>
                  <a:srgbClr val="FF0000"/>
                </a:solidFill>
              </a:rPr>
              <a:t>Guide the conversation</a:t>
            </a:r>
            <a:r>
              <a:rPr lang="en-US" dirty="0" smtClean="0"/>
              <a:t>, ensuring that everyone is welcomed and has a chance to participate.</a:t>
            </a:r>
          </a:p>
          <a:p>
            <a:pPr marL="514350" indent="-514350">
              <a:buFont typeface="+mj-lt"/>
              <a:buAutoNum type="arabicPeriod"/>
            </a:pPr>
            <a:r>
              <a:rPr lang="en-US" dirty="0" smtClean="0">
                <a:solidFill>
                  <a:srgbClr val="FF0000"/>
                </a:solidFill>
              </a:rPr>
              <a:t>Procure and distribute the symbols </a:t>
            </a:r>
            <a:r>
              <a:rPr lang="en-US" dirty="0" smtClean="0"/>
              <a:t>and any </a:t>
            </a:r>
            <a:r>
              <a:rPr lang="en-US" dirty="0" smtClean="0">
                <a:solidFill>
                  <a:srgbClr val="FF0000"/>
                </a:solidFill>
              </a:rPr>
              <a:t>other materials</a:t>
            </a:r>
            <a:r>
              <a:rPr lang="en-US" dirty="0" smtClean="0"/>
              <a:t> to be used for each of the sessions.</a:t>
            </a:r>
          </a:p>
          <a:p>
            <a:pPr marL="514350" indent="-514350">
              <a:buFont typeface="+mj-lt"/>
              <a:buAutoNum type="arabicPeriod"/>
            </a:pPr>
            <a:r>
              <a:rPr lang="en-US" dirty="0" smtClean="0">
                <a:solidFill>
                  <a:srgbClr val="FF0000"/>
                </a:solidFill>
              </a:rPr>
              <a:t>Keep records </a:t>
            </a:r>
            <a:r>
              <a:rPr lang="en-US" dirty="0" smtClean="0"/>
              <a:t>of who participated in the sessions, respecting privacy and confidentiality. </a:t>
            </a:r>
          </a:p>
          <a:p>
            <a:pPr marL="514350" indent="-514350">
              <a:buFont typeface="+mj-lt"/>
              <a:buAutoNum type="arabicPeriod"/>
            </a:pPr>
            <a:r>
              <a:rPr lang="en-US" dirty="0" smtClean="0">
                <a:solidFill>
                  <a:srgbClr val="FF0000"/>
                </a:solidFill>
              </a:rPr>
              <a:t>Submit a report </a:t>
            </a:r>
            <a:r>
              <a:rPr lang="en-US" dirty="0" smtClean="0"/>
              <a:t>to the Parish Encuentro Team (or coordinating team) at the end of the five session experience.  </a:t>
            </a:r>
            <a:endParaRPr lang="en-US" dirty="0">
              <a:solidFill>
                <a:srgbClr val="FF0000"/>
              </a:solidFill>
            </a:endParaRPr>
          </a:p>
        </p:txBody>
      </p:sp>
      <p:pic>
        <p:nvPicPr>
          <p:cNvPr id="4" name="Picture 3" descr="/Users/patriciajimenez/Desktop/Current V Enc Projects/Vencuentro Logo/Logos for Web/Bilingual/V-EncuentoLogo-bilingual-Horizont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096000"/>
            <a:ext cx="2438400" cy="609600"/>
          </a:xfrm>
          <a:prstGeom prst="rect">
            <a:avLst/>
          </a:prstGeom>
          <a:noFill/>
          <a:ln>
            <a:noFill/>
          </a:ln>
        </p:spPr>
      </p:pic>
      <p:pic>
        <p:nvPicPr>
          <p:cNvPr id="5" name="Picture 10" descr="Image result for prayer table"/>
          <p:cNvPicPr>
            <a:picLocks noChangeAspect="1" noChangeArrowheads="1"/>
          </p:cNvPicPr>
          <p:nvPr/>
        </p:nvPicPr>
        <p:blipFill>
          <a:blip r:embed="rId4" cstate="print"/>
          <a:srcRect/>
          <a:stretch>
            <a:fillRect/>
          </a:stretch>
        </p:blipFill>
        <p:spPr bwMode="auto">
          <a:xfrm>
            <a:off x="7086600" y="762000"/>
            <a:ext cx="1636184" cy="1227138"/>
          </a:xfrm>
          <a:prstGeom prst="rect">
            <a:avLst/>
          </a:prstGeom>
          <a:noFill/>
        </p:spPr>
      </p:pic>
    </p:spTree>
    <p:extLst>
      <p:ext uri="{BB962C8B-B14F-4D97-AF65-F5344CB8AC3E}">
        <p14:creationId xmlns:p14="http://schemas.microsoft.com/office/powerpoint/2010/main" val="3207515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mk\AppData\Local\Microsoft\Windows\Temporary Internet Files\Content.IE5\T9UJY8WB\you__re_invited_by_chibitaryn-d4tnpr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429000"/>
            <a:ext cx="1866900" cy="6720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143000"/>
          </a:xfrm>
        </p:spPr>
        <p:txBody>
          <a:bodyPr>
            <a:normAutofit fontScale="90000"/>
          </a:bodyPr>
          <a:lstStyle/>
          <a:p>
            <a:r>
              <a:rPr lang="en-US" b="1" dirty="0" smtClean="0"/>
              <a:t>Facilitating a </a:t>
            </a:r>
            <a:br>
              <a:rPr lang="en-US" b="1" dirty="0" smtClean="0"/>
            </a:br>
            <a:r>
              <a:rPr lang="en-US" b="1" dirty="0" smtClean="0"/>
              <a:t>Small Group Conversation (Dialogue)</a:t>
            </a:r>
            <a:endParaRPr lang="en-US" b="1" dirty="0"/>
          </a:p>
        </p:txBody>
      </p:sp>
      <p:sp>
        <p:nvSpPr>
          <p:cNvPr id="3" name="Content Placeholder 2"/>
          <p:cNvSpPr>
            <a:spLocks noGrp="1"/>
          </p:cNvSpPr>
          <p:nvPr>
            <p:ph idx="1"/>
          </p:nvPr>
        </p:nvSpPr>
        <p:spPr>
          <a:xfrm>
            <a:off x="304800" y="1600200"/>
            <a:ext cx="8686800" cy="5257800"/>
          </a:xfrm>
        </p:spPr>
        <p:txBody>
          <a:bodyPr>
            <a:normAutofit/>
          </a:bodyPr>
          <a:lstStyle/>
          <a:p>
            <a:pPr marL="457200" indent="-347663">
              <a:buFont typeface="+mj-lt"/>
              <a:buAutoNum type="arabicPeriod"/>
            </a:pPr>
            <a:r>
              <a:rPr lang="en-US" b="1" dirty="0" smtClean="0"/>
              <a:t>Create an inclusive environment</a:t>
            </a:r>
          </a:p>
          <a:p>
            <a:pPr marL="692150" lvl="1" indent="-234950"/>
            <a:r>
              <a:rPr lang="en-US" dirty="0" smtClean="0">
                <a:solidFill>
                  <a:srgbClr val="FF0000"/>
                </a:solidFill>
              </a:rPr>
              <a:t>Invite participants to introduce </a:t>
            </a:r>
            <a:r>
              <a:rPr lang="en-US" dirty="0" smtClean="0"/>
              <a:t>themselves.</a:t>
            </a:r>
          </a:p>
          <a:p>
            <a:pPr marL="692150" lvl="1" indent="-234950"/>
            <a:r>
              <a:rPr lang="en-US" dirty="0" smtClean="0">
                <a:solidFill>
                  <a:srgbClr val="FF0000"/>
                </a:solidFill>
              </a:rPr>
              <a:t>Share expectations</a:t>
            </a:r>
            <a:r>
              <a:rPr lang="en-US" dirty="0" smtClean="0"/>
              <a:t> for effective dialogue.  </a:t>
            </a:r>
          </a:p>
          <a:p>
            <a:pPr marL="692150" lvl="1" indent="-234950"/>
            <a:r>
              <a:rPr lang="en-US" dirty="0" smtClean="0">
                <a:solidFill>
                  <a:srgbClr val="FF0000"/>
                </a:solidFill>
              </a:rPr>
              <a:t>Invite everyone to express their opinions and thoughts</a:t>
            </a:r>
            <a:r>
              <a:rPr lang="en-US" dirty="0" smtClean="0"/>
              <a:t>.</a:t>
            </a:r>
          </a:p>
          <a:p>
            <a:pPr marL="692150" lvl="1" indent="-234950"/>
            <a:r>
              <a:rPr lang="en-US" dirty="0" smtClean="0">
                <a:solidFill>
                  <a:srgbClr val="FF0000"/>
                </a:solidFill>
              </a:rPr>
              <a:t>Allow for the sharing of alternate views</a:t>
            </a:r>
            <a:r>
              <a:rPr lang="en-US" dirty="0" smtClean="0"/>
              <a:t>.</a:t>
            </a:r>
          </a:p>
          <a:p>
            <a:pPr marL="692150" lvl="1" indent="-234950"/>
            <a:r>
              <a:rPr lang="en-US" dirty="0" smtClean="0">
                <a:solidFill>
                  <a:srgbClr val="FF0000"/>
                </a:solidFill>
              </a:rPr>
              <a:t>Treat participants with respect and consideration</a:t>
            </a:r>
            <a:r>
              <a:rPr lang="en-US" dirty="0" smtClean="0"/>
              <a:t>.</a:t>
            </a:r>
          </a:p>
          <a:p>
            <a:pPr marL="692150" lvl="1" indent="-234950"/>
            <a:r>
              <a:rPr lang="en-US" dirty="0" smtClean="0">
                <a:solidFill>
                  <a:srgbClr val="FF0000"/>
                </a:solidFill>
              </a:rPr>
              <a:t>Be aware of barriers to sharing </a:t>
            </a:r>
            <a:r>
              <a:rPr lang="en-US" dirty="0" smtClean="0"/>
              <a:t>(cultural, social, experiential, etc.)</a:t>
            </a:r>
          </a:p>
          <a:p>
            <a:pPr marL="692150" lvl="1" indent="-234950"/>
            <a:r>
              <a:rPr lang="en-US" dirty="0" smtClean="0">
                <a:solidFill>
                  <a:srgbClr val="FF0000"/>
                </a:solidFill>
              </a:rPr>
              <a:t>Invite and encourage all participants to share </a:t>
            </a:r>
            <a:r>
              <a:rPr lang="en-US" dirty="0" smtClean="0"/>
              <a:t>at least once before inviting participants to share again.</a:t>
            </a:r>
          </a:p>
        </p:txBody>
      </p:sp>
    </p:spTree>
    <p:extLst>
      <p:ext uri="{BB962C8B-B14F-4D97-AF65-F5344CB8AC3E}">
        <p14:creationId xmlns:p14="http://schemas.microsoft.com/office/powerpoint/2010/main" val="2420180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610600" cy="5257800"/>
          </a:xfrm>
        </p:spPr>
        <p:txBody>
          <a:bodyPr>
            <a:normAutofit/>
          </a:bodyPr>
          <a:lstStyle/>
          <a:p>
            <a:pPr marL="457200" indent="-347663">
              <a:buFont typeface="+mj-lt"/>
              <a:buAutoNum type="arabicPeriod" startAt="2"/>
            </a:pPr>
            <a:r>
              <a:rPr lang="en-US" b="1" dirty="0" smtClean="0"/>
              <a:t>Keep discussions constructive and positive</a:t>
            </a:r>
          </a:p>
          <a:p>
            <a:pPr marL="744538" lvl="1" indent="-234950"/>
            <a:r>
              <a:rPr lang="en-US" dirty="0" smtClean="0">
                <a:solidFill>
                  <a:srgbClr val="FF0000"/>
                </a:solidFill>
              </a:rPr>
              <a:t>Stay centered on the topic</a:t>
            </a:r>
            <a:r>
              <a:rPr lang="en-US" dirty="0" smtClean="0"/>
              <a:t>.</a:t>
            </a:r>
          </a:p>
          <a:p>
            <a:pPr marL="744538" lvl="1" indent="-234950"/>
            <a:r>
              <a:rPr lang="en-US" dirty="0" smtClean="0">
                <a:solidFill>
                  <a:srgbClr val="FF0000"/>
                </a:solidFill>
              </a:rPr>
              <a:t>Follow the process </a:t>
            </a:r>
            <a:r>
              <a:rPr lang="en-US" dirty="0" smtClean="0"/>
              <a:t>indicated for each session.  </a:t>
            </a:r>
          </a:p>
          <a:p>
            <a:pPr marL="744538" lvl="1" indent="-234950"/>
            <a:r>
              <a:rPr lang="en-US" dirty="0" smtClean="0">
                <a:solidFill>
                  <a:srgbClr val="FF0000"/>
                </a:solidFill>
              </a:rPr>
              <a:t>Keep the group on task</a:t>
            </a:r>
            <a:r>
              <a:rPr lang="en-US" dirty="0" smtClean="0"/>
              <a:t>.</a:t>
            </a:r>
          </a:p>
          <a:p>
            <a:pPr marL="744538" lvl="1" indent="-234950"/>
            <a:r>
              <a:rPr lang="en-US" dirty="0" smtClean="0"/>
              <a:t>If the group starts to veer in the direction of negativity and/or pointless venting, </a:t>
            </a:r>
            <a:r>
              <a:rPr lang="en-US" dirty="0" smtClean="0">
                <a:solidFill>
                  <a:srgbClr val="FF0000"/>
                </a:solidFill>
              </a:rPr>
              <a:t>ask them how they would like to address this</a:t>
            </a:r>
            <a:r>
              <a:rPr lang="en-US" dirty="0" smtClean="0"/>
              <a:t>.  </a:t>
            </a:r>
          </a:p>
          <a:p>
            <a:pPr marL="744538" lvl="1" indent="-234950"/>
            <a:r>
              <a:rPr lang="en-US" dirty="0" smtClean="0">
                <a:solidFill>
                  <a:srgbClr val="FF0000"/>
                </a:solidFill>
              </a:rPr>
              <a:t>Request respect </a:t>
            </a:r>
            <a:r>
              <a:rPr lang="en-US" dirty="0" smtClean="0"/>
              <a:t>if participants challenge others’ ideas.</a:t>
            </a:r>
          </a:p>
          <a:p>
            <a:pPr marL="744538" lvl="1" indent="-234950"/>
            <a:r>
              <a:rPr lang="en-US" dirty="0" smtClean="0">
                <a:solidFill>
                  <a:srgbClr val="FF0000"/>
                </a:solidFill>
              </a:rPr>
              <a:t>Ask dominant participants </a:t>
            </a:r>
            <a:r>
              <a:rPr lang="en-US" dirty="0" smtClean="0"/>
              <a:t>to allow others to speak.  </a:t>
            </a:r>
            <a:br>
              <a:rPr lang="en-US" dirty="0" smtClean="0"/>
            </a:br>
            <a:r>
              <a:rPr lang="en-US" i="1" dirty="0" smtClean="0"/>
              <a:t>Did everyone get a chance to speak before I do again?</a:t>
            </a:r>
            <a:endParaRPr lang="en-US" i="1" dirty="0"/>
          </a:p>
        </p:txBody>
      </p:sp>
      <p:sp>
        <p:nvSpPr>
          <p:cNvPr id="4" name="Title 1"/>
          <p:cNvSpPr txBox="1">
            <a:spLocks/>
          </p:cNvSpPr>
          <p:nvPr/>
        </p:nvSpPr>
        <p:spPr>
          <a:xfrm>
            <a:off x="457200" y="381000"/>
            <a:ext cx="8229600" cy="1219200"/>
          </a:xfrm>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t>Facilitating a </a:t>
            </a:r>
            <a:br>
              <a:rPr lang="en-US" b="1" dirty="0" smtClean="0"/>
            </a:br>
            <a:r>
              <a:rPr lang="en-US" b="1" dirty="0" smtClean="0"/>
              <a:t>Small Group Conversation (Dialogue)</a:t>
            </a:r>
            <a:endParaRPr lang="en-US" b="1" dirty="0"/>
          </a:p>
        </p:txBody>
      </p:sp>
      <p:pic>
        <p:nvPicPr>
          <p:cNvPr id="2050" name="Picture 2" descr="C:\Users\dmk\AppData\Local\Microsoft\Windows\Temporary Internet Files\Content.IE5\EDT2AVER\KellyRBlueWatchDetail[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2438400"/>
            <a:ext cx="104756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291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mk\AppData\Local\Microsoft\Windows\Temporary Internet Files\Content.IE5\SFZGH3Q0\Fotolia_34301437_X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572000"/>
            <a:ext cx="1375443" cy="14239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676400"/>
            <a:ext cx="8458200" cy="5029200"/>
          </a:xfrm>
        </p:spPr>
        <p:txBody>
          <a:bodyPr>
            <a:normAutofit/>
          </a:bodyPr>
          <a:lstStyle/>
          <a:p>
            <a:pPr marL="457200" indent="-347663">
              <a:buFont typeface="+mj-lt"/>
              <a:buAutoNum type="arabicPeriod" startAt="3"/>
            </a:pPr>
            <a:r>
              <a:rPr lang="en-US" b="1" dirty="0" smtClean="0"/>
              <a:t>Encourage participation</a:t>
            </a:r>
          </a:p>
          <a:p>
            <a:pPr marL="744538" lvl="1" indent="-234950"/>
            <a:r>
              <a:rPr lang="en-US" dirty="0" smtClean="0">
                <a:solidFill>
                  <a:srgbClr val="FF0000"/>
                </a:solidFill>
              </a:rPr>
              <a:t>Do not be the first one to respond to a question</a:t>
            </a:r>
            <a:r>
              <a:rPr lang="en-US" dirty="0" smtClean="0"/>
              <a:t>!</a:t>
            </a:r>
          </a:p>
          <a:p>
            <a:pPr marL="744538" lvl="1" indent="-234950"/>
            <a:r>
              <a:rPr lang="en-US" dirty="0" smtClean="0">
                <a:solidFill>
                  <a:srgbClr val="FF0000"/>
                </a:solidFill>
              </a:rPr>
              <a:t>Invite the quiet participants to contribute </a:t>
            </a:r>
            <a:r>
              <a:rPr lang="en-US" dirty="0" smtClean="0"/>
              <a:t>without forcing them.</a:t>
            </a:r>
          </a:p>
          <a:p>
            <a:pPr marL="744538" lvl="1" indent="-234950"/>
            <a:r>
              <a:rPr lang="en-US" dirty="0" smtClean="0">
                <a:solidFill>
                  <a:srgbClr val="FF0000"/>
                </a:solidFill>
              </a:rPr>
              <a:t>Encourage others to add their reactions or ideas </a:t>
            </a:r>
            <a:r>
              <a:rPr lang="en-US" dirty="0" smtClean="0"/>
              <a:t>to build on previous comments.</a:t>
            </a:r>
          </a:p>
          <a:p>
            <a:pPr marL="744538" lvl="1" indent="-234950"/>
            <a:r>
              <a:rPr lang="en-US" dirty="0" smtClean="0">
                <a:solidFill>
                  <a:srgbClr val="FF0000"/>
                </a:solidFill>
              </a:rPr>
              <a:t>Revisit past contributions </a:t>
            </a:r>
            <a:r>
              <a:rPr lang="en-US" dirty="0" smtClean="0"/>
              <a:t>and </a:t>
            </a:r>
            <a:r>
              <a:rPr lang="en-US" dirty="0" smtClean="0">
                <a:solidFill>
                  <a:srgbClr val="FF0000"/>
                </a:solidFill>
              </a:rPr>
              <a:t>incorporate them </a:t>
            </a:r>
            <a:r>
              <a:rPr lang="en-US" dirty="0" smtClean="0"/>
              <a:t>into subsequent discussions.</a:t>
            </a:r>
          </a:p>
          <a:p>
            <a:pPr marL="744538" lvl="1" indent="-234950"/>
            <a:r>
              <a:rPr lang="en-US" dirty="0" smtClean="0">
                <a:solidFill>
                  <a:srgbClr val="FF0000"/>
                </a:solidFill>
              </a:rPr>
              <a:t>Do not be afraid of silence</a:t>
            </a:r>
            <a:r>
              <a:rPr lang="en-US" dirty="0" smtClean="0"/>
              <a:t>.  Allow for it.</a:t>
            </a:r>
            <a:br>
              <a:rPr lang="en-US" dirty="0" smtClean="0"/>
            </a:br>
            <a:r>
              <a:rPr lang="en-US" dirty="0" smtClean="0">
                <a:solidFill>
                  <a:srgbClr val="FF0000"/>
                </a:solidFill>
              </a:rPr>
              <a:t>Rephrase questions</a:t>
            </a:r>
            <a:r>
              <a:rPr lang="en-US" dirty="0" smtClean="0"/>
              <a:t>, </a:t>
            </a:r>
            <a:r>
              <a:rPr lang="en-US" dirty="0" smtClean="0">
                <a:solidFill>
                  <a:srgbClr val="FF0000"/>
                </a:solidFill>
              </a:rPr>
              <a:t>summarize sharing</a:t>
            </a:r>
            <a:r>
              <a:rPr lang="en-US" dirty="0" smtClean="0"/>
              <a:t>, </a:t>
            </a:r>
            <a:r>
              <a:rPr lang="en-US" dirty="0">
                <a:solidFill>
                  <a:srgbClr val="FF0000"/>
                </a:solidFill>
              </a:rPr>
              <a:t>a</a:t>
            </a:r>
            <a:r>
              <a:rPr lang="en-US" dirty="0" smtClean="0">
                <a:solidFill>
                  <a:srgbClr val="FF0000"/>
                </a:solidFill>
              </a:rPr>
              <a:t>sk:  </a:t>
            </a:r>
            <a:r>
              <a:rPr lang="en-US" dirty="0"/>
              <a:t>What are you thinking?  What are your feeling?</a:t>
            </a:r>
          </a:p>
          <a:p>
            <a:pPr marL="916686" lvl="1" indent="-514350"/>
            <a:endParaRPr lang="en-US" dirty="0" smtClean="0"/>
          </a:p>
          <a:p>
            <a:pPr marL="916686" lvl="1" indent="-514350"/>
            <a:endParaRPr lang="en-US" dirty="0" smtClean="0"/>
          </a:p>
          <a:p>
            <a:pPr marL="916686" lvl="1" indent="-514350"/>
            <a:endParaRPr lang="en-US" dirty="0"/>
          </a:p>
        </p:txBody>
      </p:sp>
      <p:sp>
        <p:nvSpPr>
          <p:cNvPr id="4" name="Title 1"/>
          <p:cNvSpPr txBox="1">
            <a:spLocks/>
          </p:cNvSpPr>
          <p:nvPr/>
        </p:nvSpPr>
        <p:spPr>
          <a:xfrm>
            <a:off x="457200" y="381000"/>
            <a:ext cx="8229600" cy="1219200"/>
          </a:xfrm>
          <a:prstGeom prst="rect">
            <a:avLst/>
          </a:prstGeom>
        </p:spPr>
        <p:txBody>
          <a:bodyPr vert="horz" anchor="ctr">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b="1" dirty="0" smtClean="0"/>
              <a:t>Facilitating a </a:t>
            </a:r>
            <a:br>
              <a:rPr lang="en-US" b="1" dirty="0" smtClean="0"/>
            </a:br>
            <a:r>
              <a:rPr lang="en-US" b="1" dirty="0" smtClean="0"/>
              <a:t>Small Group Conversation (Dialogue)</a:t>
            </a:r>
            <a:endParaRPr lang="en-US" b="1" dirty="0"/>
          </a:p>
        </p:txBody>
      </p:sp>
    </p:spTree>
    <p:extLst>
      <p:ext uri="{BB962C8B-B14F-4D97-AF65-F5344CB8AC3E}">
        <p14:creationId xmlns:p14="http://schemas.microsoft.com/office/powerpoint/2010/main" val="207690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915400" cy="1219200"/>
          </a:xfrm>
        </p:spPr>
        <p:txBody>
          <a:bodyPr>
            <a:normAutofit/>
          </a:bodyPr>
          <a:lstStyle/>
          <a:p>
            <a:r>
              <a:rPr lang="en-US" sz="3200" b="1" dirty="0" smtClean="0"/>
              <a:t>Session 1:  Called to a Loving Encounter with Jesus in the Church</a:t>
            </a:r>
            <a:endParaRPr lang="en-US" sz="3200" b="1" dirty="0"/>
          </a:p>
        </p:txBody>
      </p:sp>
      <p:sp>
        <p:nvSpPr>
          <p:cNvPr id="3" name="Content Placeholder 2"/>
          <p:cNvSpPr>
            <a:spLocks noGrp="1"/>
          </p:cNvSpPr>
          <p:nvPr>
            <p:ph idx="1"/>
          </p:nvPr>
        </p:nvSpPr>
        <p:spPr>
          <a:xfrm>
            <a:off x="307975" y="1600200"/>
            <a:ext cx="8382000" cy="5257800"/>
          </a:xfrm>
        </p:spPr>
        <p:txBody>
          <a:bodyPr>
            <a:normAutofit fontScale="92500" lnSpcReduction="10000"/>
          </a:bodyPr>
          <a:lstStyle/>
          <a:p>
            <a:r>
              <a:rPr lang="en-US" sz="2600" dirty="0" smtClean="0"/>
              <a:t>Symbols and Supplies:</a:t>
            </a:r>
          </a:p>
          <a:p>
            <a:pPr lvl="1"/>
            <a:r>
              <a:rPr lang="en-US" sz="2400" dirty="0" smtClean="0"/>
              <a:t>Nametags </a:t>
            </a:r>
          </a:p>
          <a:p>
            <a:pPr lvl="1"/>
            <a:r>
              <a:rPr lang="en-US" sz="2400" dirty="0" smtClean="0"/>
              <a:t>Chairs in a circle</a:t>
            </a:r>
          </a:p>
          <a:p>
            <a:pPr lvl="1"/>
            <a:r>
              <a:rPr lang="en-US" sz="2400" dirty="0" smtClean="0"/>
              <a:t>Image of a Path in center</a:t>
            </a:r>
          </a:p>
          <a:p>
            <a:pPr lvl="1"/>
            <a:r>
              <a:rPr lang="en-US" sz="2400" b="1" dirty="0" smtClean="0"/>
              <a:t>Blindfolds</a:t>
            </a:r>
            <a:r>
              <a:rPr lang="en-US" sz="2400" dirty="0" smtClean="0"/>
              <a:t> (one for each participant)</a:t>
            </a:r>
          </a:p>
          <a:p>
            <a:pPr lvl="1"/>
            <a:r>
              <a:rPr lang="en-US" sz="2400" dirty="0" smtClean="0"/>
              <a:t>Basket with </a:t>
            </a:r>
            <a:r>
              <a:rPr lang="en-US" sz="2400" b="1" dirty="0" smtClean="0"/>
              <a:t>Wristbands</a:t>
            </a:r>
            <a:r>
              <a:rPr lang="en-US" sz="2400" dirty="0" smtClean="0"/>
              <a:t> (two per person)</a:t>
            </a:r>
          </a:p>
          <a:p>
            <a:pPr lvl="1"/>
            <a:r>
              <a:rPr lang="en-US" sz="2400" dirty="0" smtClean="0"/>
              <a:t>Music and </a:t>
            </a:r>
            <a:r>
              <a:rPr lang="en-US" sz="2400" dirty="0"/>
              <a:t>player/speakers </a:t>
            </a:r>
            <a:r>
              <a:rPr lang="en-US" sz="2000" dirty="0" smtClean="0"/>
              <a:t>(Resources/Music)</a:t>
            </a:r>
            <a:r>
              <a:rPr lang="en-US" sz="2400" dirty="0" smtClean="0"/>
              <a:t/>
            </a:r>
            <a:br>
              <a:rPr lang="en-US" sz="2400" dirty="0" smtClean="0"/>
            </a:br>
            <a:r>
              <a:rPr lang="en-US" sz="2400" dirty="0" smtClean="0">
                <a:hlinkClick r:id="rId3"/>
              </a:rPr>
              <a:t>www.vencuentro.org/v-encuentro-documents/music/</a:t>
            </a:r>
            <a:endParaRPr lang="en-US" sz="2400" dirty="0" smtClean="0"/>
          </a:p>
          <a:p>
            <a:pPr lvl="1"/>
            <a:r>
              <a:rPr lang="en-US" sz="2400" dirty="0" smtClean="0"/>
              <a:t>Prayer (Celebrate)</a:t>
            </a:r>
          </a:p>
          <a:p>
            <a:pPr lvl="2"/>
            <a:r>
              <a:rPr lang="en-US" sz="2200" b="1" dirty="0" smtClean="0">
                <a:solidFill>
                  <a:srgbClr val="FF0000"/>
                </a:solidFill>
              </a:rPr>
              <a:t>Blindfolds</a:t>
            </a:r>
          </a:p>
          <a:p>
            <a:pPr lvl="2"/>
            <a:r>
              <a:rPr lang="en-US" sz="2200" dirty="0" smtClean="0"/>
              <a:t>Small pieces of </a:t>
            </a:r>
            <a:r>
              <a:rPr lang="en-US" sz="2200" dirty="0" smtClean="0">
                <a:solidFill>
                  <a:srgbClr val="FF0000"/>
                </a:solidFill>
              </a:rPr>
              <a:t>paper and pens</a:t>
            </a:r>
          </a:p>
          <a:p>
            <a:pPr lvl="2"/>
            <a:r>
              <a:rPr lang="en-US" sz="2200" dirty="0" smtClean="0">
                <a:solidFill>
                  <a:srgbClr val="FF0000"/>
                </a:solidFill>
              </a:rPr>
              <a:t>Prayer on page 14 </a:t>
            </a:r>
            <a:r>
              <a:rPr lang="en-US" sz="2200" dirty="0" smtClean="0"/>
              <a:t>(Saint Teresa of Avila)</a:t>
            </a:r>
          </a:p>
          <a:p>
            <a:pPr lvl="2"/>
            <a:r>
              <a:rPr lang="en-US" sz="2200" dirty="0" smtClean="0">
                <a:solidFill>
                  <a:srgbClr val="FF0000"/>
                </a:solidFill>
              </a:rPr>
              <a:t>Music</a:t>
            </a:r>
            <a:r>
              <a:rPr lang="en-US" sz="2200" dirty="0" smtClean="0"/>
              <a:t> and player/speakers</a:t>
            </a:r>
          </a:p>
          <a:p>
            <a:pPr lvl="2"/>
            <a:r>
              <a:rPr lang="en-US" sz="2200" b="1" i="1" dirty="0" smtClean="0">
                <a:solidFill>
                  <a:srgbClr val="FF0000"/>
                </a:solidFill>
              </a:rPr>
              <a:t>V </a:t>
            </a:r>
            <a:r>
              <a:rPr lang="en-US" sz="2200" b="1" i="1" dirty="0" err="1" smtClean="0">
                <a:solidFill>
                  <a:srgbClr val="FF0000"/>
                </a:solidFill>
              </a:rPr>
              <a:t>Encuentro</a:t>
            </a:r>
            <a:r>
              <a:rPr lang="en-US" sz="2200" b="1" i="1" dirty="0" smtClean="0">
                <a:solidFill>
                  <a:srgbClr val="FF0000"/>
                </a:solidFill>
              </a:rPr>
              <a:t> Mission and Consultation Journal</a:t>
            </a:r>
          </a:p>
          <a:p>
            <a:pPr lvl="2"/>
            <a:r>
              <a:rPr lang="en-US" sz="2200" b="1" dirty="0" smtClean="0">
                <a:solidFill>
                  <a:srgbClr val="FF0000"/>
                </a:solidFill>
              </a:rPr>
              <a:t>Wristbands </a:t>
            </a:r>
            <a:endParaRPr lang="en-US" sz="2200" dirty="0" smtClean="0"/>
          </a:p>
          <a:p>
            <a:pPr lvl="2"/>
            <a:endParaRPr lang="en-US" sz="2000" i="1" dirty="0" smtClean="0"/>
          </a:p>
          <a:p>
            <a:pPr lvl="2"/>
            <a:endParaRPr lang="en-US" sz="2200" dirty="0" smtClean="0"/>
          </a:p>
          <a:p>
            <a:pPr lvl="2"/>
            <a:endParaRPr lang="en-US" sz="2200" dirty="0" smtClean="0"/>
          </a:p>
          <a:p>
            <a:pPr lvl="2"/>
            <a:endParaRPr lang="en-US" sz="2200" dirty="0" smtClean="0"/>
          </a:p>
        </p:txBody>
      </p:sp>
      <p:pic>
        <p:nvPicPr>
          <p:cNvPr id="47106" name="Picture 2" descr="Image result for Path"/>
          <p:cNvPicPr>
            <a:picLocks noChangeAspect="1" noChangeArrowheads="1"/>
          </p:cNvPicPr>
          <p:nvPr/>
        </p:nvPicPr>
        <p:blipFill>
          <a:blip r:embed="rId4" cstate="print"/>
          <a:srcRect/>
          <a:stretch>
            <a:fillRect/>
          </a:stretch>
        </p:blipFill>
        <p:spPr bwMode="auto">
          <a:xfrm>
            <a:off x="6627125" y="1447800"/>
            <a:ext cx="2238081" cy="1676400"/>
          </a:xfrm>
          <a:prstGeom prst="rect">
            <a:avLst/>
          </a:prstGeom>
          <a:noFill/>
        </p:spPr>
      </p:pic>
      <p:sp>
        <p:nvSpPr>
          <p:cNvPr id="47108" name="AutoShape 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0" name="AutoShape 6"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4" name="AutoShape 10"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6" name="AutoShape 12"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8" name="AutoShape 14" descr="Image result for bandana blindfol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20" name="Picture 16" descr="Image result for bandana blindfold"/>
          <p:cNvPicPr>
            <a:picLocks noChangeAspect="1" noChangeArrowheads="1"/>
          </p:cNvPicPr>
          <p:nvPr/>
        </p:nvPicPr>
        <p:blipFill>
          <a:blip r:embed="rId5" cstate="print"/>
          <a:srcRect l="18569" t="12932"/>
          <a:stretch>
            <a:fillRect/>
          </a:stretch>
        </p:blipFill>
        <p:spPr bwMode="auto">
          <a:xfrm>
            <a:off x="7733655" y="4419600"/>
            <a:ext cx="1100607" cy="1448366"/>
          </a:xfrm>
          <a:prstGeom prst="rect">
            <a:avLst/>
          </a:prstGeom>
          <a:noFill/>
        </p:spPr>
      </p:pic>
      <p:pic>
        <p:nvPicPr>
          <p:cNvPr id="12" name="Picture 14" descr="Image result for nametags"/>
          <p:cNvPicPr>
            <a:picLocks noChangeAspect="1" noChangeArrowheads="1"/>
          </p:cNvPicPr>
          <p:nvPr/>
        </p:nvPicPr>
        <p:blipFill>
          <a:blip r:embed="rId6" cstate="print"/>
          <a:srcRect/>
          <a:stretch>
            <a:fillRect/>
          </a:stretch>
        </p:blipFill>
        <p:spPr bwMode="auto">
          <a:xfrm>
            <a:off x="4800600" y="1828799"/>
            <a:ext cx="1295400" cy="739511"/>
          </a:xfrm>
          <a:prstGeom prst="rect">
            <a:avLst/>
          </a:prstGeom>
          <a:noFill/>
        </p:spPr>
      </p:pic>
    </p:spTree>
    <p:extLst>
      <p:ext uri="{BB962C8B-B14F-4D97-AF65-F5344CB8AC3E}">
        <p14:creationId xmlns:p14="http://schemas.microsoft.com/office/powerpoint/2010/main" val="195530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457200"/>
            <a:ext cx="8839201" cy="914400"/>
          </a:xfrm>
        </p:spPr>
        <p:txBody>
          <a:bodyPr>
            <a:normAutofit/>
          </a:bodyPr>
          <a:lstStyle/>
          <a:p>
            <a:r>
              <a:rPr lang="en-US" sz="3200" b="1" dirty="0" smtClean="0"/>
              <a:t>Session 2:  With Words and Actions: Do It!</a:t>
            </a:r>
            <a:endParaRPr lang="en-US" sz="3200" b="1" dirty="0"/>
          </a:p>
        </p:txBody>
      </p:sp>
      <p:sp>
        <p:nvSpPr>
          <p:cNvPr id="3" name="Content Placeholder 2"/>
          <p:cNvSpPr>
            <a:spLocks noGrp="1"/>
          </p:cNvSpPr>
          <p:nvPr>
            <p:ph idx="1"/>
          </p:nvPr>
        </p:nvSpPr>
        <p:spPr>
          <a:xfrm>
            <a:off x="228600" y="1371600"/>
            <a:ext cx="8915400" cy="5486400"/>
          </a:xfrm>
        </p:spPr>
        <p:txBody>
          <a:bodyPr>
            <a:normAutofit/>
          </a:bodyPr>
          <a:lstStyle/>
          <a:p>
            <a:r>
              <a:rPr lang="en-US" sz="2600" dirty="0" smtClean="0"/>
              <a:t>Symbols and Supplies</a:t>
            </a:r>
          </a:p>
          <a:p>
            <a:pPr lvl="1"/>
            <a:r>
              <a:rPr lang="en-US" sz="2400" dirty="0" smtClean="0"/>
              <a:t>Nametags</a:t>
            </a:r>
          </a:p>
          <a:p>
            <a:pPr lvl="1"/>
            <a:r>
              <a:rPr lang="en-US" sz="2400" dirty="0" smtClean="0"/>
              <a:t>Chairs in a circle</a:t>
            </a:r>
          </a:p>
          <a:p>
            <a:pPr lvl="1"/>
            <a:r>
              <a:rPr lang="en-US" sz="2400" dirty="0" smtClean="0"/>
              <a:t>Image of a Path</a:t>
            </a:r>
          </a:p>
          <a:p>
            <a:pPr lvl="1"/>
            <a:r>
              <a:rPr lang="en-US" sz="2400" b="1" dirty="0" smtClean="0"/>
              <a:t>Bottle of Water </a:t>
            </a:r>
            <a:r>
              <a:rPr lang="en-US" sz="2400" dirty="0" smtClean="0"/>
              <a:t>(for each participant)</a:t>
            </a:r>
          </a:p>
          <a:p>
            <a:pPr lvl="1"/>
            <a:r>
              <a:rPr lang="en-US" sz="2400" dirty="0" smtClean="0"/>
              <a:t>Music and player/speakers</a:t>
            </a:r>
          </a:p>
          <a:p>
            <a:pPr lvl="1"/>
            <a:r>
              <a:rPr lang="en-US" sz="2400" dirty="0" smtClean="0"/>
              <a:t>Prayer (Celebrate)</a:t>
            </a:r>
          </a:p>
          <a:p>
            <a:pPr lvl="2"/>
            <a:r>
              <a:rPr lang="en-US" sz="2200" dirty="0" smtClean="0">
                <a:solidFill>
                  <a:srgbClr val="FF0000"/>
                </a:solidFill>
              </a:rPr>
              <a:t>Clear bowl with water</a:t>
            </a:r>
          </a:p>
          <a:p>
            <a:pPr lvl="2"/>
            <a:r>
              <a:rPr lang="en-US" sz="2200" dirty="0" smtClean="0">
                <a:solidFill>
                  <a:srgbClr val="FF0000"/>
                </a:solidFill>
              </a:rPr>
              <a:t>Green plant with leaves</a:t>
            </a:r>
          </a:p>
          <a:p>
            <a:pPr lvl="2"/>
            <a:r>
              <a:rPr lang="en-US" sz="2200" dirty="0" smtClean="0">
                <a:solidFill>
                  <a:srgbClr val="FF0000"/>
                </a:solidFill>
              </a:rPr>
              <a:t>Containers</a:t>
            </a:r>
            <a:r>
              <a:rPr lang="en-US" sz="2200" dirty="0" smtClean="0"/>
              <a:t> that workers or immigrants use for water</a:t>
            </a:r>
          </a:p>
          <a:p>
            <a:pPr lvl="2"/>
            <a:r>
              <a:rPr lang="en-US" sz="2200" dirty="0" smtClean="0">
                <a:solidFill>
                  <a:srgbClr val="FF0000"/>
                </a:solidFill>
              </a:rPr>
              <a:t>Soft music </a:t>
            </a:r>
            <a:r>
              <a:rPr lang="en-US" sz="2200" dirty="0" smtClean="0"/>
              <a:t>sounds of water flowing</a:t>
            </a:r>
          </a:p>
          <a:p>
            <a:pPr lvl="2"/>
            <a:r>
              <a:rPr lang="en-US" sz="2200" dirty="0" smtClean="0">
                <a:solidFill>
                  <a:srgbClr val="FF0000"/>
                </a:solidFill>
              </a:rPr>
              <a:t>Bottle of water </a:t>
            </a:r>
            <a:r>
              <a:rPr lang="en-US" sz="2200" dirty="0" smtClean="0"/>
              <a:t>for each participant</a:t>
            </a:r>
          </a:p>
          <a:p>
            <a:pPr lvl="2"/>
            <a:r>
              <a:rPr lang="en-US" sz="2200" dirty="0" smtClean="0">
                <a:solidFill>
                  <a:srgbClr val="FF0000"/>
                </a:solidFill>
              </a:rPr>
              <a:t>Music</a:t>
            </a:r>
            <a:r>
              <a:rPr lang="en-US" sz="2200" dirty="0" smtClean="0"/>
              <a:t> and player/speakers</a:t>
            </a:r>
            <a:endParaRPr lang="en-US" dirty="0"/>
          </a:p>
        </p:txBody>
      </p:sp>
      <p:sp>
        <p:nvSpPr>
          <p:cNvPr id="46082" name="AutoShape 2"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4" name="AutoShape 4" descr="https://images-na.ssl-images-amazon.com/images/I/51imiqm8ZYL._SX353_BO1,204,203,200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6088" name="AutoShape 8" descr="Image result for Bottles of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6090" name="Picture 10" descr="Image result for Bottles of Water"/>
          <p:cNvPicPr>
            <a:picLocks noChangeAspect="1" noChangeArrowheads="1"/>
          </p:cNvPicPr>
          <p:nvPr/>
        </p:nvPicPr>
        <p:blipFill>
          <a:blip r:embed="rId3" cstate="print"/>
          <a:srcRect/>
          <a:stretch>
            <a:fillRect/>
          </a:stretch>
        </p:blipFill>
        <p:spPr bwMode="auto">
          <a:xfrm>
            <a:off x="8001000" y="4800600"/>
            <a:ext cx="914400" cy="1169963"/>
          </a:xfrm>
          <a:prstGeom prst="rect">
            <a:avLst/>
          </a:prstGeom>
          <a:noFill/>
        </p:spPr>
      </p:pic>
      <p:sp>
        <p:nvSpPr>
          <p:cNvPr id="46092" name="AutoShape 12" descr="Image result for nametag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result for clear bowl with wa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2" name="Picture 4" descr="Image result for clear bowl with water"/>
          <p:cNvPicPr>
            <a:picLocks noChangeAspect="1" noChangeArrowheads="1"/>
          </p:cNvPicPr>
          <p:nvPr/>
        </p:nvPicPr>
        <p:blipFill>
          <a:blip r:embed="rId4" cstate="print"/>
          <a:srcRect b="9091"/>
          <a:stretch>
            <a:fillRect/>
          </a:stretch>
        </p:blipFill>
        <p:spPr bwMode="auto">
          <a:xfrm>
            <a:off x="4648200" y="1371600"/>
            <a:ext cx="1851882" cy="1248401"/>
          </a:xfrm>
          <a:prstGeom prst="rect">
            <a:avLst/>
          </a:prstGeom>
          <a:noFill/>
        </p:spPr>
      </p:pic>
      <p:sp>
        <p:nvSpPr>
          <p:cNvPr id="32774" name="AutoShape 6" descr="Image result for green plant with lea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6" name="Picture 8" descr="Image result for green plant with leaves"/>
          <p:cNvPicPr>
            <a:picLocks noChangeAspect="1" noChangeArrowheads="1"/>
          </p:cNvPicPr>
          <p:nvPr/>
        </p:nvPicPr>
        <p:blipFill>
          <a:blip r:embed="rId5" cstate="print"/>
          <a:srcRect/>
          <a:stretch>
            <a:fillRect/>
          </a:stretch>
        </p:blipFill>
        <p:spPr bwMode="auto">
          <a:xfrm>
            <a:off x="6553200" y="2743200"/>
            <a:ext cx="1996777" cy="129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990600"/>
          </a:xfrm>
        </p:spPr>
        <p:txBody>
          <a:bodyPr>
            <a:normAutofit/>
          </a:bodyPr>
          <a:lstStyle/>
          <a:p>
            <a:r>
              <a:rPr lang="en-US" sz="3200" b="1" dirty="0" smtClean="0"/>
              <a:t>Session 3:  Walking Together with Jesus</a:t>
            </a:r>
            <a:endParaRPr lang="en-US" sz="3200" b="1" dirty="0"/>
          </a:p>
        </p:txBody>
      </p:sp>
      <p:pic>
        <p:nvPicPr>
          <p:cNvPr id="30754" name="Picture 34" descr="Image result for bible"/>
          <p:cNvPicPr>
            <a:picLocks noChangeAspect="1" noChangeArrowheads="1"/>
          </p:cNvPicPr>
          <p:nvPr/>
        </p:nvPicPr>
        <p:blipFill>
          <a:blip r:embed="rId3" cstate="print"/>
          <a:srcRect/>
          <a:stretch>
            <a:fillRect/>
          </a:stretch>
        </p:blipFill>
        <p:spPr bwMode="auto">
          <a:xfrm>
            <a:off x="5438384" y="1114816"/>
            <a:ext cx="1419616" cy="1064712"/>
          </a:xfrm>
          <a:prstGeom prst="rect">
            <a:avLst/>
          </a:prstGeom>
          <a:noFill/>
        </p:spPr>
      </p:pic>
      <p:sp>
        <p:nvSpPr>
          <p:cNvPr id="3" name="Content Placeholder 2"/>
          <p:cNvSpPr>
            <a:spLocks noGrp="1"/>
          </p:cNvSpPr>
          <p:nvPr>
            <p:ph idx="1"/>
          </p:nvPr>
        </p:nvSpPr>
        <p:spPr>
          <a:xfrm>
            <a:off x="368517" y="1219200"/>
            <a:ext cx="8534400" cy="5562600"/>
          </a:xfrm>
        </p:spPr>
        <p:txBody>
          <a:bodyPr>
            <a:normAutofit lnSpcReduction="10000"/>
          </a:bodyPr>
          <a:lstStyle/>
          <a:p>
            <a:r>
              <a:rPr lang="en-US" dirty="0" smtClean="0"/>
              <a:t>Symbols and Supplies</a:t>
            </a:r>
          </a:p>
          <a:p>
            <a:pPr lvl="1"/>
            <a:r>
              <a:rPr lang="en-US" dirty="0" smtClean="0"/>
              <a:t>Chairs in a circle</a:t>
            </a:r>
          </a:p>
          <a:p>
            <a:pPr lvl="1"/>
            <a:r>
              <a:rPr lang="en-US" dirty="0" smtClean="0"/>
              <a:t>Image of the Path in the center</a:t>
            </a:r>
          </a:p>
          <a:p>
            <a:pPr lvl="1"/>
            <a:r>
              <a:rPr lang="en-US" dirty="0" smtClean="0"/>
              <a:t>On a table</a:t>
            </a:r>
          </a:p>
          <a:p>
            <a:pPr lvl="2"/>
            <a:r>
              <a:rPr lang="en-US" b="1" dirty="0" smtClean="0"/>
              <a:t>Bible</a:t>
            </a:r>
          </a:p>
          <a:p>
            <a:pPr lvl="2"/>
            <a:r>
              <a:rPr lang="en-US" dirty="0" smtClean="0"/>
              <a:t>Basket with </a:t>
            </a:r>
            <a:r>
              <a:rPr lang="en-US" b="1" dirty="0" smtClean="0"/>
              <a:t>V </a:t>
            </a:r>
            <a:r>
              <a:rPr lang="en-US" b="1" dirty="0" err="1" smtClean="0"/>
              <a:t>Encuentro</a:t>
            </a:r>
            <a:r>
              <a:rPr lang="en-US" b="1" dirty="0" smtClean="0"/>
              <a:t> Wristbands</a:t>
            </a:r>
            <a:r>
              <a:rPr lang="en-US" dirty="0" smtClean="0"/>
              <a:t> </a:t>
            </a:r>
            <a:br>
              <a:rPr lang="en-US" dirty="0" smtClean="0"/>
            </a:br>
            <a:r>
              <a:rPr lang="en-US" dirty="0" smtClean="0"/>
              <a:t>(2 for each participant)</a:t>
            </a:r>
          </a:p>
          <a:p>
            <a:pPr lvl="1"/>
            <a:r>
              <a:rPr lang="en-US" dirty="0" smtClean="0"/>
              <a:t>Music and player/speaker</a:t>
            </a:r>
          </a:p>
          <a:p>
            <a:pPr lvl="1"/>
            <a:r>
              <a:rPr lang="en-US" dirty="0" smtClean="0"/>
              <a:t>Prayer (Celebrate)</a:t>
            </a:r>
          </a:p>
          <a:p>
            <a:pPr lvl="2"/>
            <a:r>
              <a:rPr lang="en-US" dirty="0" smtClean="0"/>
              <a:t>Lit </a:t>
            </a:r>
            <a:r>
              <a:rPr lang="en-US" dirty="0" smtClean="0">
                <a:solidFill>
                  <a:srgbClr val="FF0000"/>
                </a:solidFill>
              </a:rPr>
              <a:t>candles</a:t>
            </a:r>
          </a:p>
          <a:p>
            <a:pPr lvl="2"/>
            <a:r>
              <a:rPr lang="en-US" dirty="0" smtClean="0">
                <a:solidFill>
                  <a:srgbClr val="FF0000"/>
                </a:solidFill>
              </a:rPr>
              <a:t>Flowers</a:t>
            </a:r>
          </a:p>
          <a:p>
            <a:pPr lvl="2"/>
            <a:r>
              <a:rPr lang="en-US" dirty="0" smtClean="0">
                <a:solidFill>
                  <a:srgbClr val="FF0000"/>
                </a:solidFill>
              </a:rPr>
              <a:t>Incense</a:t>
            </a:r>
          </a:p>
          <a:p>
            <a:pPr lvl="2"/>
            <a:r>
              <a:rPr lang="en-US" dirty="0" smtClean="0">
                <a:solidFill>
                  <a:srgbClr val="FF0000"/>
                </a:solidFill>
              </a:rPr>
              <a:t>Table</a:t>
            </a:r>
            <a:r>
              <a:rPr lang="en-US" dirty="0" smtClean="0"/>
              <a:t> with </a:t>
            </a:r>
            <a:r>
              <a:rPr lang="en-US" dirty="0" smtClean="0">
                <a:solidFill>
                  <a:srgbClr val="FF0000"/>
                </a:solidFill>
              </a:rPr>
              <a:t>Bible</a:t>
            </a:r>
            <a:r>
              <a:rPr lang="en-US" dirty="0" smtClean="0"/>
              <a:t> and </a:t>
            </a:r>
            <a:r>
              <a:rPr lang="en-US" b="1" dirty="0" smtClean="0">
                <a:solidFill>
                  <a:srgbClr val="FF0000"/>
                </a:solidFill>
              </a:rPr>
              <a:t>wristbands</a:t>
            </a:r>
          </a:p>
          <a:p>
            <a:pPr lvl="2"/>
            <a:r>
              <a:rPr lang="en-US" dirty="0" smtClean="0">
                <a:solidFill>
                  <a:srgbClr val="FF0000"/>
                </a:solidFill>
              </a:rPr>
              <a:t>Music</a:t>
            </a:r>
            <a:r>
              <a:rPr lang="en-US" dirty="0" smtClean="0"/>
              <a:t> and player/speaker</a:t>
            </a:r>
          </a:p>
          <a:p>
            <a:pPr lvl="2"/>
            <a:endParaRPr lang="en-US" dirty="0" smtClean="0"/>
          </a:p>
          <a:p>
            <a:pPr lvl="1"/>
            <a:endParaRPr lang="en-US" dirty="0" smtClean="0"/>
          </a:p>
          <a:p>
            <a:pPr>
              <a:buNone/>
            </a:pPr>
            <a:endParaRPr lang="en-US" dirty="0"/>
          </a:p>
        </p:txBody>
      </p:sp>
      <p:sp>
        <p:nvSpPr>
          <p:cNvPr id="30722" name="AutoShape 2" descr="Image result for V Encuentro Wristba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Everlast Flameless Tealights (Set of 1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2" name="AutoShape 12"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4" name="AutoShape 14"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36" name="AutoShape 16" descr="Image result for incen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38" name="Picture 18" descr="Image result for incense"/>
          <p:cNvPicPr>
            <a:picLocks noChangeAspect="1" noChangeArrowheads="1"/>
          </p:cNvPicPr>
          <p:nvPr/>
        </p:nvPicPr>
        <p:blipFill>
          <a:blip r:embed="rId4" cstate="print"/>
          <a:srcRect/>
          <a:stretch>
            <a:fillRect/>
          </a:stretch>
        </p:blipFill>
        <p:spPr bwMode="auto">
          <a:xfrm>
            <a:off x="6858000" y="5257800"/>
            <a:ext cx="1844868" cy="1369279"/>
          </a:xfrm>
          <a:prstGeom prst="rect">
            <a:avLst/>
          </a:prstGeom>
          <a:noFill/>
        </p:spPr>
      </p:pic>
      <p:sp>
        <p:nvSpPr>
          <p:cNvPr id="30740" name="AutoShape 2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2" name="AutoShape 2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4" name="AutoShape 24"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6" name="AutoShape 26"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48" name="AutoShape 28"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0" name="AutoShape 30"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2" name="AutoShape 32" descr="Image result f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56" name="AutoShape 36" descr="Silicone Wristba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58" name="Picture 38" descr="Silicone Wristbands"/>
          <p:cNvPicPr>
            <a:picLocks noChangeAspect="1" noChangeArrowheads="1"/>
          </p:cNvPicPr>
          <p:nvPr/>
        </p:nvPicPr>
        <p:blipFill>
          <a:blip r:embed="rId5" cstate="print"/>
          <a:srcRect/>
          <a:stretch>
            <a:fillRect/>
          </a:stretch>
        </p:blipFill>
        <p:spPr bwMode="auto">
          <a:xfrm>
            <a:off x="6110613" y="3962400"/>
            <a:ext cx="1333500" cy="1000125"/>
          </a:xfrm>
          <a:prstGeom prst="rect">
            <a:avLst/>
          </a:prstGeom>
          <a:noFill/>
        </p:spPr>
      </p:pic>
      <p:sp>
        <p:nvSpPr>
          <p:cNvPr id="30760" name="AutoShape 40"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2" name="AutoShape 42"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4" name="AutoShape 44" descr="Image result for flow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66" name="Picture 46" descr="Image result for flowers"/>
          <p:cNvPicPr>
            <a:picLocks noChangeAspect="1" noChangeArrowheads="1"/>
          </p:cNvPicPr>
          <p:nvPr/>
        </p:nvPicPr>
        <p:blipFill>
          <a:blip r:embed="rId6" cstate="print"/>
          <a:srcRect/>
          <a:stretch>
            <a:fillRect/>
          </a:stretch>
        </p:blipFill>
        <p:spPr bwMode="auto">
          <a:xfrm>
            <a:off x="7102668" y="2179528"/>
            <a:ext cx="1531308" cy="10208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1814</TotalTime>
  <Words>3456</Words>
  <Application>Microsoft Office PowerPoint</Application>
  <PresentationFormat>On-screen Show (4:3)</PresentationFormat>
  <Paragraphs>454</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Facilitating Small Groups/Communities</vt:lpstr>
      <vt:lpstr>Logistics of Small Groups for V Encuentro</vt:lpstr>
      <vt:lpstr>Responsibilities of  Small Group Facilitators</vt:lpstr>
      <vt:lpstr>Facilitating a  Small Group Conversation (Dialogue)</vt:lpstr>
      <vt:lpstr>PowerPoint Presentation</vt:lpstr>
      <vt:lpstr>PowerPoint Presentation</vt:lpstr>
      <vt:lpstr>Session 1:  Called to a Loving Encounter with Jesus in the Church</vt:lpstr>
      <vt:lpstr>Session 2:  With Words and Actions: Do It!</vt:lpstr>
      <vt:lpstr>Session 3:  Walking Together with Jesus</vt:lpstr>
      <vt:lpstr>Session 4:  Bearing Fruits of New Life</vt:lpstr>
      <vt:lpstr>Session 5:  Celebrating the Joy of Being Missionary Disciples</vt:lpstr>
      <vt:lpstr>Leading a Group in Contemplative and Reflective Prayer</vt:lpstr>
      <vt:lpstr>PowerPoint Presentation</vt:lpstr>
      <vt:lpstr>PowerPoint Presentation</vt:lpstr>
      <vt:lpstr>PowerPoint Presentation</vt:lpstr>
      <vt:lpstr>PowerPoint Presentation</vt:lpstr>
      <vt:lpstr>Facilitator Best Practices</vt:lpstr>
      <vt:lpstr>Facilitator Best Practices cont.</vt:lpstr>
      <vt:lpstr>Missionary Activity</vt:lpstr>
      <vt:lpstr>The Periphery?</vt:lpstr>
      <vt:lpstr>10 Tips for Missionary Activities</vt:lpstr>
      <vt:lpstr>10 Tips for Missionary Activities cont.</vt:lpstr>
      <vt:lpstr>Possible Scenarios - Visitation</vt:lpstr>
      <vt:lpstr>Mission and Consultation Journal</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Kledzik</dc:creator>
  <cp:lastModifiedBy>Vivi Iglesias</cp:lastModifiedBy>
  <cp:revision>163</cp:revision>
  <cp:lastPrinted>2017-01-06T21:30:40Z</cp:lastPrinted>
  <dcterms:created xsi:type="dcterms:W3CDTF">2016-12-13T15:01:56Z</dcterms:created>
  <dcterms:modified xsi:type="dcterms:W3CDTF">2017-01-25T20:37:30Z</dcterms:modified>
</cp:coreProperties>
</file>