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4" r:id="rId1"/>
  </p:sldMasterIdLst>
  <p:notesMasterIdLst>
    <p:notesMasterId r:id="rId35"/>
  </p:notesMasterIdLst>
  <p:sldIdLst>
    <p:sldId id="277" r:id="rId2"/>
    <p:sldId id="315" r:id="rId3"/>
    <p:sldId id="320" r:id="rId4"/>
    <p:sldId id="328" r:id="rId5"/>
    <p:sldId id="321" r:id="rId6"/>
    <p:sldId id="324" r:id="rId7"/>
    <p:sldId id="325" r:id="rId8"/>
    <p:sldId id="353" r:id="rId9"/>
    <p:sldId id="323" r:id="rId10"/>
    <p:sldId id="354" r:id="rId11"/>
    <p:sldId id="355" r:id="rId12"/>
    <p:sldId id="356" r:id="rId13"/>
    <p:sldId id="377" r:id="rId14"/>
    <p:sldId id="378" r:id="rId15"/>
    <p:sldId id="374" r:id="rId16"/>
    <p:sldId id="375" r:id="rId17"/>
    <p:sldId id="376" r:id="rId18"/>
    <p:sldId id="322" r:id="rId19"/>
    <p:sldId id="357" r:id="rId20"/>
    <p:sldId id="358" r:id="rId21"/>
    <p:sldId id="359" r:id="rId22"/>
    <p:sldId id="360" r:id="rId23"/>
    <p:sldId id="367" r:id="rId24"/>
    <p:sldId id="368" r:id="rId25"/>
    <p:sldId id="369" r:id="rId26"/>
    <p:sldId id="370" r:id="rId27"/>
    <p:sldId id="373" r:id="rId28"/>
    <p:sldId id="366" r:id="rId29"/>
    <p:sldId id="361" r:id="rId30"/>
    <p:sldId id="362" r:id="rId31"/>
    <p:sldId id="363" r:id="rId32"/>
    <p:sldId id="364" r:id="rId33"/>
    <p:sldId id="365"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3399"/>
    <a:srgbClr val="F8B323"/>
    <a:srgbClr val="CC9900"/>
    <a:srgbClr val="B2FF3C"/>
    <a:srgbClr val="FFA0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714"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75F3B-2B22-479A-97EB-B25A0C83772D}" type="doc">
      <dgm:prSet loTypeId="urn:microsoft.com/office/officeart/2005/8/layout/cycle6" loCatId="cycle" qsTypeId="urn:microsoft.com/office/officeart/2005/8/quickstyle/3d2" qsCatId="3D" csTypeId="urn:microsoft.com/office/officeart/2005/8/colors/colorful1" csCatId="colorful" phldr="1"/>
      <dgm:spPr/>
      <dgm:t>
        <a:bodyPr/>
        <a:lstStyle/>
        <a:p>
          <a:endParaRPr lang="en-US"/>
        </a:p>
      </dgm:t>
    </dgm:pt>
    <dgm:pt modelId="{D157DEC7-7EF0-4F0D-B8BC-3AE2DA8673EE}">
      <dgm:prSet phldrT="[Text]" custT="1"/>
      <dgm:spPr/>
      <dgm:t>
        <a:bodyPr/>
        <a:lstStyle/>
        <a:p>
          <a:r>
            <a:rPr lang="en-US" sz="1200" b="1" baseline="0" dirty="0" smtClean="0">
              <a:latin typeface="Helvetica Neue Light"/>
              <a:cs typeface="Gill Sans"/>
            </a:rPr>
            <a:t>Process/Program</a:t>
          </a:r>
          <a:endParaRPr lang="en-US" sz="1200" b="1" baseline="0" dirty="0">
            <a:latin typeface="Helvetica Neue Light"/>
            <a:cs typeface="Gill Sans"/>
          </a:endParaRPr>
        </a:p>
      </dgm:t>
    </dgm:pt>
    <dgm:pt modelId="{0456C7D1-E4F1-4832-B14E-222941E1BAD5}" type="parTrans" cxnId="{A8021CCF-4909-4CD2-84A7-0D6DB08B7F15}">
      <dgm:prSet/>
      <dgm:spPr/>
      <dgm:t>
        <a:bodyPr/>
        <a:lstStyle/>
        <a:p>
          <a:endParaRPr lang="en-US">
            <a:latin typeface="Gill Sans"/>
            <a:cs typeface="Gill Sans"/>
          </a:endParaRPr>
        </a:p>
      </dgm:t>
    </dgm:pt>
    <dgm:pt modelId="{5B2ABDCC-5B06-4933-AC75-5E6AA7DEC90C}" type="sibTrans" cxnId="{A8021CCF-4909-4CD2-84A7-0D6DB08B7F15}">
      <dgm:prSet/>
      <dgm:spPr/>
      <dgm:t>
        <a:bodyPr/>
        <a:lstStyle/>
        <a:p>
          <a:endParaRPr lang="en-US">
            <a:latin typeface="Helvetica Neue Light"/>
            <a:cs typeface="Gill Sans"/>
          </a:endParaRPr>
        </a:p>
      </dgm:t>
    </dgm:pt>
    <dgm:pt modelId="{1890F577-BEE1-4C41-92D1-0C3212A4354E}">
      <dgm:prSet phldrT="[Text]" custT="1"/>
      <dgm:spPr/>
      <dgm:t>
        <a:bodyPr/>
        <a:lstStyle/>
        <a:p>
          <a:r>
            <a:rPr lang="en-US" sz="1400" b="1" dirty="0" smtClean="0">
              <a:latin typeface="Helvetica Neue Light"/>
              <a:cs typeface="Gill Sans"/>
            </a:rPr>
            <a:t>Secretary</a:t>
          </a:r>
          <a:endParaRPr lang="en-US" sz="1400" b="1" dirty="0">
            <a:latin typeface="Helvetica Neue Light"/>
            <a:cs typeface="Gill Sans"/>
          </a:endParaRPr>
        </a:p>
      </dgm:t>
    </dgm:pt>
    <dgm:pt modelId="{10D43E5A-6AE9-4D53-BBA3-48253E57D14F}" type="parTrans" cxnId="{DE0D56C6-8480-411A-999B-537981EC8251}">
      <dgm:prSet/>
      <dgm:spPr/>
      <dgm:t>
        <a:bodyPr/>
        <a:lstStyle/>
        <a:p>
          <a:endParaRPr lang="en-US">
            <a:latin typeface="Gill Sans"/>
            <a:cs typeface="Gill Sans"/>
          </a:endParaRPr>
        </a:p>
      </dgm:t>
    </dgm:pt>
    <dgm:pt modelId="{D27C0337-FAFF-4930-B9D6-CBF7F71D2DB1}" type="sibTrans" cxnId="{DE0D56C6-8480-411A-999B-537981EC8251}">
      <dgm:prSet/>
      <dgm:spPr/>
      <dgm:t>
        <a:bodyPr/>
        <a:lstStyle/>
        <a:p>
          <a:endParaRPr lang="en-US">
            <a:latin typeface="Helvetica Neue Light"/>
            <a:cs typeface="Gill Sans"/>
          </a:endParaRPr>
        </a:p>
      </dgm:t>
    </dgm:pt>
    <dgm:pt modelId="{0C175E04-F834-4CBD-99B9-0EBF83E758F0}">
      <dgm:prSet phldrT="[Text]" custT="1"/>
      <dgm:spPr/>
      <dgm:t>
        <a:bodyPr/>
        <a:lstStyle/>
        <a:p>
          <a:r>
            <a:rPr lang="en-US" sz="1400" b="1" dirty="0" smtClean="0">
              <a:latin typeface="Helvetica Neue Light"/>
              <a:cs typeface="Gill Sans"/>
            </a:rPr>
            <a:t>Liturgy</a:t>
          </a:r>
          <a:endParaRPr lang="en-US" sz="1600" b="1" dirty="0">
            <a:latin typeface="Helvetica Neue Light"/>
            <a:cs typeface="Gill Sans"/>
          </a:endParaRPr>
        </a:p>
      </dgm:t>
    </dgm:pt>
    <dgm:pt modelId="{3A2ACEA7-2CCF-4498-8F69-08807C1F81BD}" type="parTrans" cxnId="{C5105406-A037-482B-9E2B-532CBA622251}">
      <dgm:prSet/>
      <dgm:spPr/>
      <dgm:t>
        <a:bodyPr/>
        <a:lstStyle/>
        <a:p>
          <a:endParaRPr lang="en-US">
            <a:latin typeface="Gill Sans"/>
            <a:cs typeface="Gill Sans"/>
          </a:endParaRPr>
        </a:p>
      </dgm:t>
    </dgm:pt>
    <dgm:pt modelId="{ECA684AA-777E-4754-9FE9-13AF9A812983}" type="sibTrans" cxnId="{C5105406-A037-482B-9E2B-532CBA622251}">
      <dgm:prSet/>
      <dgm:spPr/>
      <dgm:t>
        <a:bodyPr/>
        <a:lstStyle/>
        <a:p>
          <a:endParaRPr lang="en-US">
            <a:latin typeface="Helvetica Neue Light"/>
            <a:cs typeface="Gill Sans"/>
          </a:endParaRPr>
        </a:p>
      </dgm:t>
    </dgm:pt>
    <dgm:pt modelId="{536ED700-297F-4338-8D6C-59CD43D01FCD}">
      <dgm:prSet phldrT="[Text]" custT="1"/>
      <dgm:spPr/>
      <dgm:t>
        <a:bodyPr/>
        <a:lstStyle/>
        <a:p>
          <a:r>
            <a:rPr lang="en-US" sz="1400" b="1" dirty="0" smtClean="0">
              <a:latin typeface="Helvetica Neue Light"/>
              <a:cs typeface="Gill Sans"/>
            </a:rPr>
            <a:t>Development</a:t>
          </a:r>
          <a:endParaRPr lang="en-US" sz="1600" b="1" dirty="0">
            <a:latin typeface="Helvetica Neue Light"/>
            <a:cs typeface="Gill Sans"/>
          </a:endParaRPr>
        </a:p>
      </dgm:t>
    </dgm:pt>
    <dgm:pt modelId="{55C18B1E-3454-4ABB-8918-FA76A930EE4D}" type="parTrans" cxnId="{F48542E6-AB43-46DF-89F9-46BCF969B1D3}">
      <dgm:prSet/>
      <dgm:spPr/>
      <dgm:t>
        <a:bodyPr/>
        <a:lstStyle/>
        <a:p>
          <a:endParaRPr lang="en-US">
            <a:latin typeface="Gill Sans"/>
            <a:cs typeface="Gill Sans"/>
          </a:endParaRPr>
        </a:p>
      </dgm:t>
    </dgm:pt>
    <dgm:pt modelId="{D3685DD1-21E5-40E8-8D15-40C42D71C73E}" type="sibTrans" cxnId="{F48542E6-AB43-46DF-89F9-46BCF969B1D3}">
      <dgm:prSet/>
      <dgm:spPr/>
      <dgm:t>
        <a:bodyPr/>
        <a:lstStyle/>
        <a:p>
          <a:endParaRPr lang="en-US">
            <a:latin typeface="Helvetica Neue Light"/>
            <a:cs typeface="Gill Sans"/>
          </a:endParaRPr>
        </a:p>
      </dgm:t>
    </dgm:pt>
    <dgm:pt modelId="{BCBDBF71-D799-4271-8C33-40AF87023E46}">
      <dgm:prSet phldrT="[Text]" custT="1"/>
      <dgm:spPr/>
      <dgm:t>
        <a:bodyPr/>
        <a:lstStyle/>
        <a:p>
          <a:r>
            <a:rPr lang="en-US" sz="1400" b="1" baseline="0" dirty="0" err="1" smtClean="0">
              <a:latin typeface="Helvetica Neue Light"/>
              <a:cs typeface="Gill Sans"/>
            </a:rPr>
            <a:t>Comunications</a:t>
          </a:r>
          <a:endParaRPr lang="en-US" sz="1600" b="1" baseline="0" dirty="0">
            <a:latin typeface="Helvetica Neue Light"/>
            <a:cs typeface="Gill Sans"/>
          </a:endParaRPr>
        </a:p>
      </dgm:t>
    </dgm:pt>
    <dgm:pt modelId="{A656FD95-8683-48BD-9B6D-BB5C2B8AB60D}" type="parTrans" cxnId="{1D44C563-1193-4629-8E7D-A0131337DF15}">
      <dgm:prSet/>
      <dgm:spPr/>
      <dgm:t>
        <a:bodyPr/>
        <a:lstStyle/>
        <a:p>
          <a:endParaRPr lang="en-US">
            <a:latin typeface="Gill Sans"/>
            <a:cs typeface="Gill Sans"/>
          </a:endParaRPr>
        </a:p>
      </dgm:t>
    </dgm:pt>
    <dgm:pt modelId="{8280BA67-7E7A-40CD-8F08-F236E3E0A7A6}" type="sibTrans" cxnId="{1D44C563-1193-4629-8E7D-A0131337DF15}">
      <dgm:prSet/>
      <dgm:spPr/>
      <dgm:t>
        <a:bodyPr/>
        <a:lstStyle/>
        <a:p>
          <a:endParaRPr lang="en-US">
            <a:latin typeface="Helvetica Neue Light"/>
            <a:cs typeface="Gill Sans"/>
          </a:endParaRPr>
        </a:p>
      </dgm:t>
    </dgm:pt>
    <dgm:pt modelId="{107137FF-6CA4-4823-9A0F-4B3ECEF4B035}">
      <dgm:prSet phldrT="[Text]" custT="1"/>
      <dgm:spPr/>
      <dgm:t>
        <a:bodyPr/>
        <a:lstStyle/>
        <a:p>
          <a:r>
            <a:rPr lang="en-US" sz="1400" b="1" baseline="0" dirty="0" err="1" smtClean="0">
              <a:latin typeface="Helvetica Neue Light"/>
              <a:cs typeface="Gill Sans"/>
            </a:rPr>
            <a:t>Logístics</a:t>
          </a:r>
          <a:endParaRPr lang="en-US" sz="1600" b="1" baseline="0" dirty="0">
            <a:latin typeface="Helvetica Neue Light"/>
            <a:cs typeface="Gill Sans"/>
          </a:endParaRPr>
        </a:p>
      </dgm:t>
    </dgm:pt>
    <dgm:pt modelId="{97CAFE05-EB29-425E-9027-7011A9D03F4A}" type="parTrans" cxnId="{586BA999-7D4E-4BA0-A2A2-35AE42067BF3}">
      <dgm:prSet/>
      <dgm:spPr/>
      <dgm:t>
        <a:bodyPr/>
        <a:lstStyle/>
        <a:p>
          <a:endParaRPr lang="en-US">
            <a:latin typeface="Gill Sans"/>
            <a:cs typeface="Gill Sans"/>
          </a:endParaRPr>
        </a:p>
      </dgm:t>
    </dgm:pt>
    <dgm:pt modelId="{BA05818E-2B1C-4743-B0B5-000EDBEB61D5}" type="sibTrans" cxnId="{586BA999-7D4E-4BA0-A2A2-35AE42067BF3}">
      <dgm:prSet/>
      <dgm:spPr/>
      <dgm:t>
        <a:bodyPr/>
        <a:lstStyle/>
        <a:p>
          <a:endParaRPr lang="en-US">
            <a:latin typeface="Helvetica Neue Light"/>
            <a:cs typeface="Gill Sans"/>
          </a:endParaRPr>
        </a:p>
      </dgm:t>
    </dgm:pt>
    <dgm:pt modelId="{6B46B4CB-F240-471F-84FF-2935D06586D9}" type="pres">
      <dgm:prSet presAssocID="{4E075F3B-2B22-479A-97EB-B25A0C83772D}" presName="cycle" presStyleCnt="0">
        <dgm:presLayoutVars>
          <dgm:dir/>
          <dgm:resizeHandles val="exact"/>
        </dgm:presLayoutVars>
      </dgm:prSet>
      <dgm:spPr/>
      <dgm:t>
        <a:bodyPr/>
        <a:lstStyle/>
        <a:p>
          <a:endParaRPr lang="en-US"/>
        </a:p>
      </dgm:t>
    </dgm:pt>
    <dgm:pt modelId="{29B2CA2D-5507-4445-9CF4-505E6C10129D}" type="pres">
      <dgm:prSet presAssocID="{D157DEC7-7EF0-4F0D-B8BC-3AE2DA8673EE}" presName="node" presStyleLbl="node1" presStyleIdx="0" presStyleCnt="6" custScaleX="164941" custScaleY="70488" custRadScaleRad="111188" custRadScaleInc="9461">
        <dgm:presLayoutVars>
          <dgm:bulletEnabled val="1"/>
        </dgm:presLayoutVars>
      </dgm:prSet>
      <dgm:spPr/>
      <dgm:t>
        <a:bodyPr/>
        <a:lstStyle/>
        <a:p>
          <a:endParaRPr lang="en-US"/>
        </a:p>
      </dgm:t>
    </dgm:pt>
    <dgm:pt modelId="{D25144B7-1A31-454C-9C2D-3FFB41A84BBA}" type="pres">
      <dgm:prSet presAssocID="{D157DEC7-7EF0-4F0D-B8BC-3AE2DA8673EE}" presName="spNode" presStyleCnt="0"/>
      <dgm:spPr/>
      <dgm:t>
        <a:bodyPr/>
        <a:lstStyle/>
        <a:p>
          <a:endParaRPr lang="en-US"/>
        </a:p>
      </dgm:t>
    </dgm:pt>
    <dgm:pt modelId="{3BFF38D8-D9B3-472E-B69C-4D0E81061DF2}" type="pres">
      <dgm:prSet presAssocID="{5B2ABDCC-5B06-4933-AC75-5E6AA7DEC90C}" presName="sibTrans" presStyleLbl="sibTrans1D1" presStyleIdx="0" presStyleCnt="6"/>
      <dgm:spPr/>
      <dgm:t>
        <a:bodyPr/>
        <a:lstStyle/>
        <a:p>
          <a:endParaRPr lang="en-US"/>
        </a:p>
      </dgm:t>
    </dgm:pt>
    <dgm:pt modelId="{B64C40D0-1065-4D01-B3EB-6D03DCFA7D45}" type="pres">
      <dgm:prSet presAssocID="{1890F577-BEE1-4C41-92D1-0C3212A4354E}" presName="node" presStyleLbl="node1" presStyleIdx="1" presStyleCnt="6" custScaleX="164941" custScaleY="70488" custRadScaleRad="108865" custRadScaleInc="74914">
        <dgm:presLayoutVars>
          <dgm:bulletEnabled val="1"/>
        </dgm:presLayoutVars>
      </dgm:prSet>
      <dgm:spPr/>
      <dgm:t>
        <a:bodyPr/>
        <a:lstStyle/>
        <a:p>
          <a:endParaRPr lang="en-US"/>
        </a:p>
      </dgm:t>
    </dgm:pt>
    <dgm:pt modelId="{E7C5FD8F-927D-48FA-A6A8-3CEE9C515414}" type="pres">
      <dgm:prSet presAssocID="{1890F577-BEE1-4C41-92D1-0C3212A4354E}" presName="spNode" presStyleCnt="0"/>
      <dgm:spPr/>
      <dgm:t>
        <a:bodyPr/>
        <a:lstStyle/>
        <a:p>
          <a:endParaRPr lang="en-US"/>
        </a:p>
      </dgm:t>
    </dgm:pt>
    <dgm:pt modelId="{4B6B5BB6-13C5-4FA5-B2BB-79AD9DB23BDE}" type="pres">
      <dgm:prSet presAssocID="{D27C0337-FAFF-4930-B9D6-CBF7F71D2DB1}" presName="sibTrans" presStyleLbl="sibTrans1D1" presStyleIdx="1" presStyleCnt="6"/>
      <dgm:spPr/>
      <dgm:t>
        <a:bodyPr/>
        <a:lstStyle/>
        <a:p>
          <a:endParaRPr lang="en-US"/>
        </a:p>
      </dgm:t>
    </dgm:pt>
    <dgm:pt modelId="{59EAF5C5-615E-418B-B531-8AB6147028B1}" type="pres">
      <dgm:prSet presAssocID="{0C175E04-F834-4CBD-99B9-0EBF83E758F0}" presName="node" presStyleLbl="node1" presStyleIdx="2" presStyleCnt="6" custScaleX="164941" custScaleY="70488" custRadScaleRad="101562" custRadScaleInc="-8455">
        <dgm:presLayoutVars>
          <dgm:bulletEnabled val="1"/>
        </dgm:presLayoutVars>
      </dgm:prSet>
      <dgm:spPr/>
      <dgm:t>
        <a:bodyPr/>
        <a:lstStyle/>
        <a:p>
          <a:endParaRPr lang="en-US"/>
        </a:p>
      </dgm:t>
    </dgm:pt>
    <dgm:pt modelId="{8DCC9220-4555-4FF2-ABF7-92DB6C1B4B40}" type="pres">
      <dgm:prSet presAssocID="{0C175E04-F834-4CBD-99B9-0EBF83E758F0}" presName="spNode" presStyleCnt="0"/>
      <dgm:spPr/>
      <dgm:t>
        <a:bodyPr/>
        <a:lstStyle/>
        <a:p>
          <a:endParaRPr lang="en-US"/>
        </a:p>
      </dgm:t>
    </dgm:pt>
    <dgm:pt modelId="{BC924890-599C-4387-9C2F-D560E25C3E72}" type="pres">
      <dgm:prSet presAssocID="{ECA684AA-777E-4754-9FE9-13AF9A812983}" presName="sibTrans" presStyleLbl="sibTrans1D1" presStyleIdx="2" presStyleCnt="6"/>
      <dgm:spPr/>
      <dgm:t>
        <a:bodyPr/>
        <a:lstStyle/>
        <a:p>
          <a:endParaRPr lang="en-US"/>
        </a:p>
      </dgm:t>
    </dgm:pt>
    <dgm:pt modelId="{CEFE8CA3-B7B9-4DB1-B7C0-5EC2FA6C308C}" type="pres">
      <dgm:prSet presAssocID="{536ED700-297F-4338-8D6C-59CD43D01FCD}" presName="node" presStyleLbl="node1" presStyleIdx="3" presStyleCnt="6" custScaleX="198434" custScaleY="70488" custRadScaleRad="97481" custRadScaleInc="16270">
        <dgm:presLayoutVars>
          <dgm:bulletEnabled val="1"/>
        </dgm:presLayoutVars>
      </dgm:prSet>
      <dgm:spPr/>
      <dgm:t>
        <a:bodyPr/>
        <a:lstStyle/>
        <a:p>
          <a:endParaRPr lang="en-US"/>
        </a:p>
      </dgm:t>
    </dgm:pt>
    <dgm:pt modelId="{1964977E-078C-47D3-978D-DA78F29D4168}" type="pres">
      <dgm:prSet presAssocID="{536ED700-297F-4338-8D6C-59CD43D01FCD}" presName="spNode" presStyleCnt="0"/>
      <dgm:spPr/>
      <dgm:t>
        <a:bodyPr/>
        <a:lstStyle/>
        <a:p>
          <a:endParaRPr lang="en-US"/>
        </a:p>
      </dgm:t>
    </dgm:pt>
    <dgm:pt modelId="{32E0001F-6815-4F42-93E3-1A62C4330828}" type="pres">
      <dgm:prSet presAssocID="{D3685DD1-21E5-40E8-8D15-40C42D71C73E}" presName="sibTrans" presStyleLbl="sibTrans1D1" presStyleIdx="3" presStyleCnt="6"/>
      <dgm:spPr/>
      <dgm:t>
        <a:bodyPr/>
        <a:lstStyle/>
        <a:p>
          <a:endParaRPr lang="en-US"/>
        </a:p>
      </dgm:t>
    </dgm:pt>
    <dgm:pt modelId="{A20EDED8-26C3-4D3F-AEEC-F156806D2395}" type="pres">
      <dgm:prSet presAssocID="{BCBDBF71-D799-4271-8C33-40AF87023E46}" presName="node" presStyleLbl="node1" presStyleIdx="4" presStyleCnt="6" custScaleX="204132" custScaleY="70488" custRadScaleRad="98637" custRadScaleInc="-4256">
        <dgm:presLayoutVars>
          <dgm:bulletEnabled val="1"/>
        </dgm:presLayoutVars>
      </dgm:prSet>
      <dgm:spPr/>
      <dgm:t>
        <a:bodyPr/>
        <a:lstStyle/>
        <a:p>
          <a:endParaRPr lang="en-US"/>
        </a:p>
      </dgm:t>
    </dgm:pt>
    <dgm:pt modelId="{45D5DB28-8281-4BC6-8E82-E00748AE24EC}" type="pres">
      <dgm:prSet presAssocID="{BCBDBF71-D799-4271-8C33-40AF87023E46}" presName="spNode" presStyleCnt="0"/>
      <dgm:spPr/>
      <dgm:t>
        <a:bodyPr/>
        <a:lstStyle/>
        <a:p>
          <a:endParaRPr lang="en-US"/>
        </a:p>
      </dgm:t>
    </dgm:pt>
    <dgm:pt modelId="{C902560E-1C8E-4517-BB32-DB46AB91A088}" type="pres">
      <dgm:prSet presAssocID="{8280BA67-7E7A-40CD-8F08-F236E3E0A7A6}" presName="sibTrans" presStyleLbl="sibTrans1D1" presStyleIdx="4" presStyleCnt="6"/>
      <dgm:spPr/>
      <dgm:t>
        <a:bodyPr/>
        <a:lstStyle/>
        <a:p>
          <a:endParaRPr lang="en-US"/>
        </a:p>
      </dgm:t>
    </dgm:pt>
    <dgm:pt modelId="{D9F81B8E-8425-4A3D-A639-0D7EEAEFF1AA}" type="pres">
      <dgm:prSet presAssocID="{107137FF-6CA4-4823-9A0F-4B3ECEF4B035}" presName="node" presStyleLbl="node1" presStyleIdx="5" presStyleCnt="6" custScaleX="164941" custScaleY="70488" custRadScaleRad="113976" custRadScaleInc="-78355">
        <dgm:presLayoutVars>
          <dgm:bulletEnabled val="1"/>
        </dgm:presLayoutVars>
      </dgm:prSet>
      <dgm:spPr/>
      <dgm:t>
        <a:bodyPr/>
        <a:lstStyle/>
        <a:p>
          <a:endParaRPr lang="en-US"/>
        </a:p>
      </dgm:t>
    </dgm:pt>
    <dgm:pt modelId="{EE6D13DC-F5A8-419B-8EC3-61128A397970}" type="pres">
      <dgm:prSet presAssocID="{107137FF-6CA4-4823-9A0F-4B3ECEF4B035}" presName="spNode" presStyleCnt="0"/>
      <dgm:spPr/>
      <dgm:t>
        <a:bodyPr/>
        <a:lstStyle/>
        <a:p>
          <a:endParaRPr lang="en-US"/>
        </a:p>
      </dgm:t>
    </dgm:pt>
    <dgm:pt modelId="{B04FB0FA-C1D0-4664-A0DA-931F2DF48DD4}" type="pres">
      <dgm:prSet presAssocID="{BA05818E-2B1C-4743-B0B5-000EDBEB61D5}" presName="sibTrans" presStyleLbl="sibTrans1D1" presStyleIdx="5" presStyleCnt="6"/>
      <dgm:spPr/>
      <dgm:t>
        <a:bodyPr/>
        <a:lstStyle/>
        <a:p>
          <a:endParaRPr lang="en-US"/>
        </a:p>
      </dgm:t>
    </dgm:pt>
  </dgm:ptLst>
  <dgm:cxnLst>
    <dgm:cxn modelId="{374526F1-D3BF-4C82-BCE8-238058650C8C}" type="presOf" srcId="{BA05818E-2B1C-4743-B0B5-000EDBEB61D5}" destId="{B04FB0FA-C1D0-4664-A0DA-931F2DF48DD4}" srcOrd="0" destOrd="0" presId="urn:microsoft.com/office/officeart/2005/8/layout/cycle6"/>
    <dgm:cxn modelId="{1D44C563-1193-4629-8E7D-A0131337DF15}" srcId="{4E075F3B-2B22-479A-97EB-B25A0C83772D}" destId="{BCBDBF71-D799-4271-8C33-40AF87023E46}" srcOrd="4" destOrd="0" parTransId="{A656FD95-8683-48BD-9B6D-BB5C2B8AB60D}" sibTransId="{8280BA67-7E7A-40CD-8F08-F236E3E0A7A6}"/>
    <dgm:cxn modelId="{C5105406-A037-482B-9E2B-532CBA622251}" srcId="{4E075F3B-2B22-479A-97EB-B25A0C83772D}" destId="{0C175E04-F834-4CBD-99B9-0EBF83E758F0}" srcOrd="2" destOrd="0" parTransId="{3A2ACEA7-2CCF-4498-8F69-08807C1F81BD}" sibTransId="{ECA684AA-777E-4754-9FE9-13AF9A812983}"/>
    <dgm:cxn modelId="{404042B4-56F0-46C3-AC8B-ED723449B81E}" type="presOf" srcId="{107137FF-6CA4-4823-9A0F-4B3ECEF4B035}" destId="{D9F81B8E-8425-4A3D-A639-0D7EEAEFF1AA}" srcOrd="0" destOrd="0" presId="urn:microsoft.com/office/officeart/2005/8/layout/cycle6"/>
    <dgm:cxn modelId="{2091CA2D-3C42-4F19-8DD8-403B82D78DF5}" type="presOf" srcId="{8280BA67-7E7A-40CD-8F08-F236E3E0A7A6}" destId="{C902560E-1C8E-4517-BB32-DB46AB91A088}" srcOrd="0" destOrd="0" presId="urn:microsoft.com/office/officeart/2005/8/layout/cycle6"/>
    <dgm:cxn modelId="{F48542E6-AB43-46DF-89F9-46BCF969B1D3}" srcId="{4E075F3B-2B22-479A-97EB-B25A0C83772D}" destId="{536ED700-297F-4338-8D6C-59CD43D01FCD}" srcOrd="3" destOrd="0" parTransId="{55C18B1E-3454-4ABB-8918-FA76A930EE4D}" sibTransId="{D3685DD1-21E5-40E8-8D15-40C42D71C73E}"/>
    <dgm:cxn modelId="{586BA999-7D4E-4BA0-A2A2-35AE42067BF3}" srcId="{4E075F3B-2B22-479A-97EB-B25A0C83772D}" destId="{107137FF-6CA4-4823-9A0F-4B3ECEF4B035}" srcOrd="5" destOrd="0" parTransId="{97CAFE05-EB29-425E-9027-7011A9D03F4A}" sibTransId="{BA05818E-2B1C-4743-B0B5-000EDBEB61D5}"/>
    <dgm:cxn modelId="{16FAC02D-3518-4427-B89A-74A760CA04C1}" type="presOf" srcId="{5B2ABDCC-5B06-4933-AC75-5E6AA7DEC90C}" destId="{3BFF38D8-D9B3-472E-B69C-4D0E81061DF2}" srcOrd="0" destOrd="0" presId="urn:microsoft.com/office/officeart/2005/8/layout/cycle6"/>
    <dgm:cxn modelId="{1185C438-0C4A-4187-BDEF-ADA789CB4BFF}" type="presOf" srcId="{D157DEC7-7EF0-4F0D-B8BC-3AE2DA8673EE}" destId="{29B2CA2D-5507-4445-9CF4-505E6C10129D}" srcOrd="0" destOrd="0" presId="urn:microsoft.com/office/officeart/2005/8/layout/cycle6"/>
    <dgm:cxn modelId="{8D025567-E824-486B-AA78-3926C88B1867}" type="presOf" srcId="{536ED700-297F-4338-8D6C-59CD43D01FCD}" destId="{CEFE8CA3-B7B9-4DB1-B7C0-5EC2FA6C308C}" srcOrd="0" destOrd="0" presId="urn:microsoft.com/office/officeart/2005/8/layout/cycle6"/>
    <dgm:cxn modelId="{3E0197FD-AD47-46E9-B57A-3B6788F3C5A6}" type="presOf" srcId="{ECA684AA-777E-4754-9FE9-13AF9A812983}" destId="{BC924890-599C-4387-9C2F-D560E25C3E72}" srcOrd="0" destOrd="0" presId="urn:microsoft.com/office/officeart/2005/8/layout/cycle6"/>
    <dgm:cxn modelId="{A8021CCF-4909-4CD2-84A7-0D6DB08B7F15}" srcId="{4E075F3B-2B22-479A-97EB-B25A0C83772D}" destId="{D157DEC7-7EF0-4F0D-B8BC-3AE2DA8673EE}" srcOrd="0" destOrd="0" parTransId="{0456C7D1-E4F1-4832-B14E-222941E1BAD5}" sibTransId="{5B2ABDCC-5B06-4933-AC75-5E6AA7DEC90C}"/>
    <dgm:cxn modelId="{DE0D56C6-8480-411A-999B-537981EC8251}" srcId="{4E075F3B-2B22-479A-97EB-B25A0C83772D}" destId="{1890F577-BEE1-4C41-92D1-0C3212A4354E}" srcOrd="1" destOrd="0" parTransId="{10D43E5A-6AE9-4D53-BBA3-48253E57D14F}" sibTransId="{D27C0337-FAFF-4930-B9D6-CBF7F71D2DB1}"/>
    <dgm:cxn modelId="{74AB201E-EDCB-4AAC-B729-E9457B38EF3E}" type="presOf" srcId="{4E075F3B-2B22-479A-97EB-B25A0C83772D}" destId="{6B46B4CB-F240-471F-84FF-2935D06586D9}" srcOrd="0" destOrd="0" presId="urn:microsoft.com/office/officeart/2005/8/layout/cycle6"/>
    <dgm:cxn modelId="{A141441F-8CC2-45B5-96C6-E9F5B9899B0B}" type="presOf" srcId="{D27C0337-FAFF-4930-B9D6-CBF7F71D2DB1}" destId="{4B6B5BB6-13C5-4FA5-B2BB-79AD9DB23BDE}" srcOrd="0" destOrd="0" presId="urn:microsoft.com/office/officeart/2005/8/layout/cycle6"/>
    <dgm:cxn modelId="{A4A05C6E-34DE-4593-8549-36E0F68D293B}" type="presOf" srcId="{0C175E04-F834-4CBD-99B9-0EBF83E758F0}" destId="{59EAF5C5-615E-418B-B531-8AB6147028B1}" srcOrd="0" destOrd="0" presId="urn:microsoft.com/office/officeart/2005/8/layout/cycle6"/>
    <dgm:cxn modelId="{0BB1A4FE-A944-408F-831A-64B818D92942}" type="presOf" srcId="{BCBDBF71-D799-4271-8C33-40AF87023E46}" destId="{A20EDED8-26C3-4D3F-AEEC-F156806D2395}" srcOrd="0" destOrd="0" presId="urn:microsoft.com/office/officeart/2005/8/layout/cycle6"/>
    <dgm:cxn modelId="{9C249087-75CD-48A4-9327-608AD2A5A8CD}" type="presOf" srcId="{1890F577-BEE1-4C41-92D1-0C3212A4354E}" destId="{B64C40D0-1065-4D01-B3EB-6D03DCFA7D45}" srcOrd="0" destOrd="0" presId="urn:microsoft.com/office/officeart/2005/8/layout/cycle6"/>
    <dgm:cxn modelId="{DD809EE6-80F0-40BF-80E4-47B1EC190E23}" type="presOf" srcId="{D3685DD1-21E5-40E8-8D15-40C42D71C73E}" destId="{32E0001F-6815-4F42-93E3-1A62C4330828}" srcOrd="0" destOrd="0" presId="urn:microsoft.com/office/officeart/2005/8/layout/cycle6"/>
    <dgm:cxn modelId="{EEAB2D01-5EB3-4744-9B9D-98DC84E348A1}" type="presParOf" srcId="{6B46B4CB-F240-471F-84FF-2935D06586D9}" destId="{29B2CA2D-5507-4445-9CF4-505E6C10129D}" srcOrd="0" destOrd="0" presId="urn:microsoft.com/office/officeart/2005/8/layout/cycle6"/>
    <dgm:cxn modelId="{DF1992A6-6F35-4599-A392-F69026B396C8}" type="presParOf" srcId="{6B46B4CB-F240-471F-84FF-2935D06586D9}" destId="{D25144B7-1A31-454C-9C2D-3FFB41A84BBA}" srcOrd="1" destOrd="0" presId="urn:microsoft.com/office/officeart/2005/8/layout/cycle6"/>
    <dgm:cxn modelId="{9DFFE82E-81C6-453D-9155-1A3870E64F6A}" type="presParOf" srcId="{6B46B4CB-F240-471F-84FF-2935D06586D9}" destId="{3BFF38D8-D9B3-472E-B69C-4D0E81061DF2}" srcOrd="2" destOrd="0" presId="urn:microsoft.com/office/officeart/2005/8/layout/cycle6"/>
    <dgm:cxn modelId="{A3E67E21-E20C-49E4-997A-5485C920C018}" type="presParOf" srcId="{6B46B4CB-F240-471F-84FF-2935D06586D9}" destId="{B64C40D0-1065-4D01-B3EB-6D03DCFA7D45}" srcOrd="3" destOrd="0" presId="urn:microsoft.com/office/officeart/2005/8/layout/cycle6"/>
    <dgm:cxn modelId="{E44A3F2F-FD89-4F95-B497-BE0281306C4F}" type="presParOf" srcId="{6B46B4CB-F240-471F-84FF-2935D06586D9}" destId="{E7C5FD8F-927D-48FA-A6A8-3CEE9C515414}" srcOrd="4" destOrd="0" presId="urn:microsoft.com/office/officeart/2005/8/layout/cycle6"/>
    <dgm:cxn modelId="{04423F92-CC45-4946-AAC0-0523A73D969A}" type="presParOf" srcId="{6B46B4CB-F240-471F-84FF-2935D06586D9}" destId="{4B6B5BB6-13C5-4FA5-B2BB-79AD9DB23BDE}" srcOrd="5" destOrd="0" presId="urn:microsoft.com/office/officeart/2005/8/layout/cycle6"/>
    <dgm:cxn modelId="{D006491C-6413-4597-A8FD-A4FA59077FE7}" type="presParOf" srcId="{6B46B4CB-F240-471F-84FF-2935D06586D9}" destId="{59EAF5C5-615E-418B-B531-8AB6147028B1}" srcOrd="6" destOrd="0" presId="urn:microsoft.com/office/officeart/2005/8/layout/cycle6"/>
    <dgm:cxn modelId="{841CC218-520E-40EC-9430-8DDA90A4BC4F}" type="presParOf" srcId="{6B46B4CB-F240-471F-84FF-2935D06586D9}" destId="{8DCC9220-4555-4FF2-ABF7-92DB6C1B4B40}" srcOrd="7" destOrd="0" presId="urn:microsoft.com/office/officeart/2005/8/layout/cycle6"/>
    <dgm:cxn modelId="{1F2634C4-4D47-4BFE-86DD-440CE9CE14E1}" type="presParOf" srcId="{6B46B4CB-F240-471F-84FF-2935D06586D9}" destId="{BC924890-599C-4387-9C2F-D560E25C3E72}" srcOrd="8" destOrd="0" presId="urn:microsoft.com/office/officeart/2005/8/layout/cycle6"/>
    <dgm:cxn modelId="{4F315C70-AE1B-4286-A55B-A088BB9E403B}" type="presParOf" srcId="{6B46B4CB-F240-471F-84FF-2935D06586D9}" destId="{CEFE8CA3-B7B9-4DB1-B7C0-5EC2FA6C308C}" srcOrd="9" destOrd="0" presId="urn:microsoft.com/office/officeart/2005/8/layout/cycle6"/>
    <dgm:cxn modelId="{7B96BB1E-DEED-4B5E-80AF-9E3AF6F104B2}" type="presParOf" srcId="{6B46B4CB-F240-471F-84FF-2935D06586D9}" destId="{1964977E-078C-47D3-978D-DA78F29D4168}" srcOrd="10" destOrd="0" presId="urn:microsoft.com/office/officeart/2005/8/layout/cycle6"/>
    <dgm:cxn modelId="{EDE324A2-70FD-4B7D-B291-A52F6E8ED36A}" type="presParOf" srcId="{6B46B4CB-F240-471F-84FF-2935D06586D9}" destId="{32E0001F-6815-4F42-93E3-1A62C4330828}" srcOrd="11" destOrd="0" presId="urn:microsoft.com/office/officeart/2005/8/layout/cycle6"/>
    <dgm:cxn modelId="{B388220A-D734-499E-A0DC-11B1DB2C00E8}" type="presParOf" srcId="{6B46B4CB-F240-471F-84FF-2935D06586D9}" destId="{A20EDED8-26C3-4D3F-AEEC-F156806D2395}" srcOrd="12" destOrd="0" presId="urn:microsoft.com/office/officeart/2005/8/layout/cycle6"/>
    <dgm:cxn modelId="{2560EAC5-36E3-4C18-87FF-41004A4C5219}" type="presParOf" srcId="{6B46B4CB-F240-471F-84FF-2935D06586D9}" destId="{45D5DB28-8281-4BC6-8E82-E00748AE24EC}" srcOrd="13" destOrd="0" presId="urn:microsoft.com/office/officeart/2005/8/layout/cycle6"/>
    <dgm:cxn modelId="{DBF83648-CCE6-4AC1-974D-446DCA5B40BD}" type="presParOf" srcId="{6B46B4CB-F240-471F-84FF-2935D06586D9}" destId="{C902560E-1C8E-4517-BB32-DB46AB91A088}" srcOrd="14" destOrd="0" presId="urn:microsoft.com/office/officeart/2005/8/layout/cycle6"/>
    <dgm:cxn modelId="{A370AED2-169C-47EF-BAD2-095EF2B0D509}" type="presParOf" srcId="{6B46B4CB-F240-471F-84FF-2935D06586D9}" destId="{D9F81B8E-8425-4A3D-A639-0D7EEAEFF1AA}" srcOrd="15" destOrd="0" presId="urn:microsoft.com/office/officeart/2005/8/layout/cycle6"/>
    <dgm:cxn modelId="{ED315737-6F36-4775-9EBF-14FFBA78ADB8}" type="presParOf" srcId="{6B46B4CB-F240-471F-84FF-2935D06586D9}" destId="{EE6D13DC-F5A8-419B-8EC3-61128A397970}" srcOrd="16" destOrd="0" presId="urn:microsoft.com/office/officeart/2005/8/layout/cycle6"/>
    <dgm:cxn modelId="{708676B7-03D6-4C90-B12D-702A9CB526A3}" type="presParOf" srcId="{6B46B4CB-F240-471F-84FF-2935D06586D9}" destId="{B04FB0FA-C1D0-4664-A0DA-931F2DF48DD4}"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6" tIns="46583" rIns="93166" bIns="46583" rtlCol="0"/>
          <a:lstStyle>
            <a:lvl1pPr algn="r">
              <a:defRPr sz="1200"/>
            </a:lvl1pPr>
          </a:lstStyle>
          <a:p>
            <a:fld id="{A5EB839F-09F5-42BB-8526-956492E61574}" type="datetimeFigureOut">
              <a:rPr lang="en-US" smtClean="0"/>
              <a:t>2/27/2017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6" tIns="46583" rIns="93166" bIns="46583" rtlCol="0" anchor="b"/>
          <a:lstStyle>
            <a:lvl1pPr algn="r">
              <a:defRPr sz="1200"/>
            </a:lvl1pPr>
          </a:lstStyle>
          <a:p>
            <a:fld id="{7318A4F2-3BEF-4AC5-99D2-0FD0FE256C34}" type="slidenum">
              <a:rPr lang="en-US" smtClean="0"/>
              <a:t>‹#›</a:t>
            </a:fld>
            <a:endParaRPr lang="en-US"/>
          </a:p>
        </p:txBody>
      </p:sp>
    </p:spTree>
    <p:extLst>
      <p:ext uri="{BB962C8B-B14F-4D97-AF65-F5344CB8AC3E}">
        <p14:creationId xmlns:p14="http://schemas.microsoft.com/office/powerpoint/2010/main" val="1308446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1</a:t>
            </a:fld>
            <a:endParaRPr lang="en-US"/>
          </a:p>
        </p:txBody>
      </p:sp>
    </p:spTree>
    <p:extLst>
      <p:ext uri="{BB962C8B-B14F-4D97-AF65-F5344CB8AC3E}">
        <p14:creationId xmlns:p14="http://schemas.microsoft.com/office/powerpoint/2010/main" val="1448177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20</a:t>
            </a:fld>
            <a:endParaRPr lang="en-US"/>
          </a:p>
        </p:txBody>
      </p:sp>
    </p:spTree>
    <p:extLst>
      <p:ext uri="{BB962C8B-B14F-4D97-AF65-F5344CB8AC3E}">
        <p14:creationId xmlns:p14="http://schemas.microsoft.com/office/powerpoint/2010/main" val="306472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21</a:t>
            </a:fld>
            <a:endParaRPr lang="en-US"/>
          </a:p>
        </p:txBody>
      </p:sp>
    </p:spTree>
    <p:extLst>
      <p:ext uri="{BB962C8B-B14F-4D97-AF65-F5344CB8AC3E}">
        <p14:creationId xmlns:p14="http://schemas.microsoft.com/office/powerpoint/2010/main" val="384996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22</a:t>
            </a:fld>
            <a:endParaRPr lang="en-US"/>
          </a:p>
        </p:txBody>
      </p:sp>
    </p:spTree>
    <p:extLst>
      <p:ext uri="{BB962C8B-B14F-4D97-AF65-F5344CB8AC3E}">
        <p14:creationId xmlns:p14="http://schemas.microsoft.com/office/powerpoint/2010/main" val="35484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28</a:t>
            </a:fld>
            <a:endParaRPr lang="en-US"/>
          </a:p>
        </p:txBody>
      </p:sp>
    </p:spTree>
    <p:extLst>
      <p:ext uri="{BB962C8B-B14F-4D97-AF65-F5344CB8AC3E}">
        <p14:creationId xmlns:p14="http://schemas.microsoft.com/office/powerpoint/2010/main" val="113389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31</a:t>
            </a:fld>
            <a:endParaRPr lang="en-US"/>
          </a:p>
        </p:txBody>
      </p:sp>
    </p:spTree>
    <p:extLst>
      <p:ext uri="{BB962C8B-B14F-4D97-AF65-F5344CB8AC3E}">
        <p14:creationId xmlns:p14="http://schemas.microsoft.com/office/powerpoint/2010/main" val="653150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4</a:t>
            </a:fld>
            <a:endParaRPr lang="en-US"/>
          </a:p>
        </p:txBody>
      </p:sp>
    </p:spTree>
    <p:extLst>
      <p:ext uri="{BB962C8B-B14F-4D97-AF65-F5344CB8AC3E}">
        <p14:creationId xmlns:p14="http://schemas.microsoft.com/office/powerpoint/2010/main" val="281438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6</a:t>
            </a:fld>
            <a:endParaRPr lang="en-US"/>
          </a:p>
        </p:txBody>
      </p:sp>
    </p:spTree>
    <p:extLst>
      <p:ext uri="{BB962C8B-B14F-4D97-AF65-F5344CB8AC3E}">
        <p14:creationId xmlns:p14="http://schemas.microsoft.com/office/powerpoint/2010/main" val="569308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7</a:t>
            </a:fld>
            <a:endParaRPr lang="en-US"/>
          </a:p>
        </p:txBody>
      </p:sp>
    </p:spTree>
    <p:extLst>
      <p:ext uri="{BB962C8B-B14F-4D97-AF65-F5344CB8AC3E}">
        <p14:creationId xmlns:p14="http://schemas.microsoft.com/office/powerpoint/2010/main" val="178962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15</a:t>
            </a:fld>
            <a:endParaRPr lang="en-US"/>
          </a:p>
        </p:txBody>
      </p:sp>
    </p:spTree>
    <p:extLst>
      <p:ext uri="{BB962C8B-B14F-4D97-AF65-F5344CB8AC3E}">
        <p14:creationId xmlns:p14="http://schemas.microsoft.com/office/powerpoint/2010/main" val="102962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16</a:t>
            </a:fld>
            <a:endParaRPr lang="en-US"/>
          </a:p>
        </p:txBody>
      </p:sp>
    </p:spTree>
    <p:extLst>
      <p:ext uri="{BB962C8B-B14F-4D97-AF65-F5344CB8AC3E}">
        <p14:creationId xmlns:p14="http://schemas.microsoft.com/office/powerpoint/2010/main" val="250936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dirty="0" smtClean="0"/>
              <a:t>After reviewing</a:t>
            </a:r>
            <a:r>
              <a:rPr lang="en-US" baseline="0" dirty="0" smtClean="0"/>
              <a:t> this chart, are there obvious areas missing? If yes, what are they?</a:t>
            </a:r>
            <a:endParaRPr lang="en-US" dirty="0"/>
          </a:p>
        </p:txBody>
      </p:sp>
      <p:sp>
        <p:nvSpPr>
          <p:cNvPr id="4" name="Slide Number Placeholder 3"/>
          <p:cNvSpPr>
            <a:spLocks noGrp="1"/>
          </p:cNvSpPr>
          <p:nvPr>
            <p:ph type="sldNum" sz="quarter" idx="10"/>
          </p:nvPr>
        </p:nvSpPr>
        <p:spPr/>
        <p:txBody>
          <a:bodyPr/>
          <a:lstStyle/>
          <a:p>
            <a:fld id="{CC0F79FE-2051-44FB-B8FA-2602357D9EE0}" type="slidenum">
              <a:rPr lang="en-US" smtClean="0"/>
              <a:t>17</a:t>
            </a:fld>
            <a:endParaRPr lang="en-US"/>
          </a:p>
        </p:txBody>
      </p:sp>
    </p:spTree>
    <p:extLst>
      <p:ext uri="{BB962C8B-B14F-4D97-AF65-F5344CB8AC3E}">
        <p14:creationId xmlns:p14="http://schemas.microsoft.com/office/powerpoint/2010/main" val="345242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18</a:t>
            </a:fld>
            <a:endParaRPr lang="en-US"/>
          </a:p>
        </p:txBody>
      </p:sp>
    </p:spTree>
    <p:extLst>
      <p:ext uri="{BB962C8B-B14F-4D97-AF65-F5344CB8AC3E}">
        <p14:creationId xmlns:p14="http://schemas.microsoft.com/office/powerpoint/2010/main" val="355405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8A4F2-3BEF-4AC5-99D2-0FD0FE256C34}" type="slidenum">
              <a:rPr lang="en-US" smtClean="0"/>
              <a:t>19</a:t>
            </a:fld>
            <a:endParaRPr lang="en-US"/>
          </a:p>
        </p:txBody>
      </p:sp>
    </p:spTree>
    <p:extLst>
      <p:ext uri="{BB962C8B-B14F-4D97-AF65-F5344CB8AC3E}">
        <p14:creationId xmlns:p14="http://schemas.microsoft.com/office/powerpoint/2010/main" val="3738119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1517055"/>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08AB713B-E844-994C-8F95-2F006C55CE7C}" type="datetimeFigureOut">
              <a:rPr lang="en-US" smtClean="0"/>
              <a:t>2/27/2017</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754ED01-E2A0-4C1E-8E21-014B99041579}"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72478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AB713B-E844-994C-8F95-2F006C55CE7C}"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4AE0F-8457-6F47-B991-DC8E23B9338F}" type="slidenum">
              <a:rPr lang="en-US" smtClean="0"/>
              <a:t>‹#›</a:t>
            </a:fld>
            <a:endParaRPr lang="en-US"/>
          </a:p>
        </p:txBody>
      </p:sp>
    </p:spTree>
    <p:extLst>
      <p:ext uri="{BB962C8B-B14F-4D97-AF65-F5344CB8AC3E}">
        <p14:creationId xmlns:p14="http://schemas.microsoft.com/office/powerpoint/2010/main" val="3446361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AB713B-E844-994C-8F95-2F006C55CE7C}"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4AE0F-8457-6F47-B991-DC8E23B9338F}" type="slidenum">
              <a:rPr lang="en-US" smtClean="0"/>
              <a:t>‹#›</a:t>
            </a:fld>
            <a:endParaRPr lang="en-US"/>
          </a:p>
        </p:txBody>
      </p:sp>
    </p:spTree>
    <p:extLst>
      <p:ext uri="{BB962C8B-B14F-4D97-AF65-F5344CB8AC3E}">
        <p14:creationId xmlns:p14="http://schemas.microsoft.com/office/powerpoint/2010/main" val="285850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AB713B-E844-994C-8F95-2F006C55CE7C}"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4AE0F-8457-6F47-B991-DC8E23B9338F}" type="slidenum">
              <a:rPr lang="en-US" smtClean="0"/>
              <a:t>‹#›</a:t>
            </a:fld>
            <a:endParaRPr lang="en-US"/>
          </a:p>
        </p:txBody>
      </p:sp>
      <p:pic>
        <p:nvPicPr>
          <p:cNvPr id="8" name="Picture 7"/>
          <p:cNvPicPr>
            <a:picLocks noChangeAspect="1"/>
          </p:cNvPicPr>
          <p:nvPr userDrawn="1"/>
        </p:nvPicPr>
        <p:blipFill>
          <a:blip r:embed="rId2"/>
          <a:stretch>
            <a:fillRect/>
          </a:stretch>
        </p:blipFill>
        <p:spPr>
          <a:xfrm>
            <a:off x="8751077" y="119269"/>
            <a:ext cx="2975106" cy="877900"/>
          </a:xfrm>
          <a:prstGeom prst="rect">
            <a:avLst/>
          </a:prstGeom>
        </p:spPr>
      </p:pic>
    </p:spTree>
    <p:extLst>
      <p:ext uri="{BB962C8B-B14F-4D97-AF65-F5344CB8AC3E}">
        <p14:creationId xmlns:p14="http://schemas.microsoft.com/office/powerpoint/2010/main" val="60848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08AB713B-E844-994C-8F95-2F006C55CE7C}" type="datetimeFigureOut">
              <a:rPr lang="en-US" smtClean="0"/>
              <a:t>2/27/2017</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E8079A4-7AA8-4A4F-87E2-7781EC5097DD}" type="slidenum">
              <a:rPr lang="en-US" smtClean="0"/>
              <a:pPr/>
              <a:t>‹#›</a:t>
            </a:fld>
            <a:endParaRPr lang="en-US"/>
          </a:p>
        </p:txBody>
      </p:sp>
    </p:spTree>
    <p:extLst>
      <p:ext uri="{BB962C8B-B14F-4D97-AF65-F5344CB8AC3E}">
        <p14:creationId xmlns:p14="http://schemas.microsoft.com/office/powerpoint/2010/main" val="32899380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AB713B-E844-994C-8F95-2F006C55CE7C}"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24AE0F-8457-6F47-B991-DC8E23B9338F}" type="slidenum">
              <a:rPr lang="en-US" smtClean="0"/>
              <a:t>‹#›</a:t>
            </a:fld>
            <a:endParaRPr lang="en-US"/>
          </a:p>
        </p:txBody>
      </p:sp>
    </p:spTree>
    <p:extLst>
      <p:ext uri="{BB962C8B-B14F-4D97-AF65-F5344CB8AC3E}">
        <p14:creationId xmlns:p14="http://schemas.microsoft.com/office/powerpoint/2010/main" val="104836820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AB713B-E844-994C-8F95-2F006C55CE7C}" type="datetimeFigureOut">
              <a:rPr lang="en-US" smtClean="0"/>
              <a:t>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24AE0F-8457-6F47-B991-DC8E23B9338F}" type="slidenum">
              <a:rPr lang="en-US" smtClean="0"/>
              <a:t>‹#›</a:t>
            </a:fld>
            <a:endParaRPr lang="en-US"/>
          </a:p>
        </p:txBody>
      </p:sp>
    </p:spTree>
    <p:extLst>
      <p:ext uri="{BB962C8B-B14F-4D97-AF65-F5344CB8AC3E}">
        <p14:creationId xmlns:p14="http://schemas.microsoft.com/office/powerpoint/2010/main" val="165144815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AB713B-E844-994C-8F95-2F006C55CE7C}"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24AE0F-8457-6F47-B991-DC8E23B9338F}" type="slidenum">
              <a:rPr lang="en-US" smtClean="0"/>
              <a:t>‹#›</a:t>
            </a:fld>
            <a:endParaRPr lang="en-US"/>
          </a:p>
        </p:txBody>
      </p:sp>
    </p:spTree>
    <p:extLst>
      <p:ext uri="{BB962C8B-B14F-4D97-AF65-F5344CB8AC3E}">
        <p14:creationId xmlns:p14="http://schemas.microsoft.com/office/powerpoint/2010/main" val="33951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B713B-E844-994C-8F95-2F006C55CE7C}" type="datetimeFigureOut">
              <a:rPr lang="en-US" smtClean="0"/>
              <a:t>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24AE0F-8457-6F47-B991-DC8E23B9338F}" type="slidenum">
              <a:rPr lang="en-US" smtClean="0"/>
              <a:t>‹#›</a:t>
            </a:fld>
            <a:endParaRPr lang="en-US"/>
          </a:p>
        </p:txBody>
      </p:sp>
    </p:spTree>
    <p:extLst>
      <p:ext uri="{BB962C8B-B14F-4D97-AF65-F5344CB8AC3E}">
        <p14:creationId xmlns:p14="http://schemas.microsoft.com/office/powerpoint/2010/main" val="249266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08AB713B-E844-994C-8F95-2F006C55CE7C}" type="datetimeFigureOut">
              <a:rPr lang="en-US" smtClean="0"/>
              <a:t>2/27/2017</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2754ED01-E2A0-4C1E-8E21-014B99041579}"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p:cNvPicPr>
            <a:picLocks noChangeAspect="1"/>
          </p:cNvPicPr>
          <p:nvPr userDrawn="1"/>
        </p:nvPicPr>
        <p:blipFill>
          <a:blip r:embed="rId2"/>
          <a:stretch>
            <a:fillRect/>
          </a:stretch>
        </p:blipFill>
        <p:spPr>
          <a:xfrm>
            <a:off x="8471007" y="-9111"/>
            <a:ext cx="2639797" cy="780356"/>
          </a:xfrm>
          <a:prstGeom prst="rect">
            <a:avLst/>
          </a:prstGeom>
        </p:spPr>
      </p:pic>
    </p:spTree>
    <p:extLst>
      <p:ext uri="{BB962C8B-B14F-4D97-AF65-F5344CB8AC3E}">
        <p14:creationId xmlns:p14="http://schemas.microsoft.com/office/powerpoint/2010/main" val="420709787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flipH="1">
            <a:off x="-3723" y="0"/>
            <a:ext cx="5052800"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1956689" y="-1"/>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08AB713B-E844-994C-8F95-2F006C55CE7C}" type="datetimeFigureOut">
              <a:rPr lang="en-US" smtClean="0"/>
              <a:t>2/27/2017</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DE24AE0F-8457-6F47-B991-DC8E23B9338F}" type="slidenum">
              <a:rPr lang="en-US" smtClean="0"/>
              <a:t>‹#›</a:t>
            </a:fld>
            <a:endParaRPr lang="en-US"/>
          </a:p>
        </p:txBody>
      </p:sp>
      <p:pic>
        <p:nvPicPr>
          <p:cNvPr id="9" name="Picture 8"/>
          <p:cNvPicPr>
            <a:picLocks noChangeAspect="1"/>
          </p:cNvPicPr>
          <p:nvPr userDrawn="1"/>
        </p:nvPicPr>
        <p:blipFill>
          <a:blip r:embed="rId2"/>
          <a:stretch>
            <a:fillRect/>
          </a:stretch>
        </p:blipFill>
        <p:spPr>
          <a:xfrm>
            <a:off x="678507" y="67022"/>
            <a:ext cx="2639797" cy="780356"/>
          </a:xfrm>
          <a:prstGeom prst="rect">
            <a:avLst/>
          </a:prstGeom>
        </p:spPr>
      </p:pic>
    </p:spTree>
    <p:extLst>
      <p:ext uri="{BB962C8B-B14F-4D97-AF65-F5344CB8AC3E}">
        <p14:creationId xmlns:p14="http://schemas.microsoft.com/office/powerpoint/2010/main" val="195849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08AB713B-E844-994C-8F95-2F006C55CE7C}" type="datetimeFigureOut">
              <a:rPr lang="en-US" smtClean="0"/>
              <a:t>2/27/2017</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E24AE0F-8457-6F47-B991-DC8E23B9338F}"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3903176"/>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gif"/><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7.jp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google.com/url?sa=i&amp;rct=j&amp;q=&amp;esrc=s&amp;source=images&amp;cd=&amp;ved=0ahUKEwiOqKf09brRAhXizVQKHeaPAqEQjRwIBw&amp;url=http://hollyroach.com/contemplation/&amp;psig=AFQjCNEROVX6jhlivLbxtCK567KZBxWsyg&amp;ust=1484252582469957&amp;cad=rjt"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380" t="10859" r="-186" b="9531"/>
          <a:stretch/>
        </p:blipFill>
        <p:spPr>
          <a:xfrm>
            <a:off x="4548146" y="-30480"/>
            <a:ext cx="7689574" cy="6492240"/>
          </a:xfrm>
          <a:prstGeom prst="rect">
            <a:avLst/>
          </a:prstGeom>
        </p:spPr>
      </p:pic>
      <p:pic>
        <p:nvPicPr>
          <p:cNvPr id="8" name="Picture 7"/>
          <p:cNvPicPr>
            <a:picLocks noChangeAspect="1"/>
          </p:cNvPicPr>
          <p:nvPr/>
        </p:nvPicPr>
        <p:blipFill rotWithShape="1">
          <a:blip r:embed="rId4"/>
          <a:srcRect l="618" t="12648" b="62817"/>
          <a:stretch/>
        </p:blipFill>
        <p:spPr>
          <a:xfrm>
            <a:off x="-45720" y="6273615"/>
            <a:ext cx="12283440" cy="59436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21556"/>
          <a:stretch/>
        </p:blipFill>
        <p:spPr>
          <a:xfrm>
            <a:off x="4686246" y="-209384"/>
            <a:ext cx="2577052" cy="2392680"/>
          </a:xfrm>
          <a:prstGeom prst="rect">
            <a:avLst/>
          </a:prstGeom>
        </p:spPr>
      </p:pic>
      <p:sp>
        <p:nvSpPr>
          <p:cNvPr id="7" name="Title 4"/>
          <p:cNvSpPr txBox="1">
            <a:spLocks/>
          </p:cNvSpPr>
          <p:nvPr/>
        </p:nvSpPr>
        <p:spPr>
          <a:xfrm>
            <a:off x="0" y="4309590"/>
            <a:ext cx="4548146" cy="119667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1900" b="1" i="0" kern="1200" cap="all" spc="300" baseline="0">
                <a:solidFill>
                  <a:schemeClr val="accent1"/>
                </a:solidFill>
                <a:latin typeface="+mn-lt"/>
                <a:ea typeface="+mj-ea"/>
                <a:cs typeface="+mj-cs"/>
              </a:defRPr>
            </a:lvl1pPr>
          </a:lstStyle>
          <a:p>
            <a:pPr algn="ctr"/>
            <a:r>
              <a:rPr lang="en-US" sz="3200" dirty="0" smtClean="0"/>
              <a:t>V Encuentro Parish guide</a:t>
            </a:r>
            <a:r>
              <a:rPr lang="en-US" sz="2400" spc="350" dirty="0" smtClean="0"/>
              <a:t/>
            </a:r>
            <a:br>
              <a:rPr lang="en-US" sz="2400" spc="350" dirty="0" smtClean="0"/>
            </a:br>
            <a:r>
              <a:rPr lang="en-US" sz="2000" b="0" cap="none" spc="0" dirty="0" smtClean="0"/>
              <a:t>Fifth National Encuentro </a:t>
            </a:r>
          </a:p>
          <a:p>
            <a:pPr algn="ctr"/>
            <a:r>
              <a:rPr lang="en-US" sz="2000" b="0" cap="none" spc="0" dirty="0" smtClean="0"/>
              <a:t>of Hispanic/Latino Ministry</a:t>
            </a:r>
          </a:p>
          <a:p>
            <a:pPr algn="ctr"/>
            <a:r>
              <a:rPr lang="en-US" sz="2000" b="0" cap="small" spc="0" dirty="0" smtClean="0"/>
              <a:t>A </a:t>
            </a:r>
            <a:r>
              <a:rPr lang="en-US" sz="2000" b="0" cap="small" spc="0" dirty="0" err="1" smtClean="0"/>
              <a:t>usccb</a:t>
            </a:r>
            <a:r>
              <a:rPr lang="en-US" sz="2000" b="0" cap="small" spc="0" dirty="0" smtClean="0"/>
              <a:t> initiative</a:t>
            </a:r>
            <a:br>
              <a:rPr lang="en-US" sz="2000" b="0" cap="small" spc="0" dirty="0" smtClean="0"/>
            </a:br>
            <a:r>
              <a:rPr lang="en-US" sz="2000" b="0" cap="small" spc="0" dirty="0" smtClean="0"/>
              <a:t/>
            </a:r>
            <a:br>
              <a:rPr lang="en-US" sz="2000" b="0" cap="small" spc="0" dirty="0" smtClean="0"/>
            </a:br>
            <a:r>
              <a:rPr lang="en-US" sz="2000" b="0" cap="small" spc="0" dirty="0" smtClean="0"/>
              <a:t>St.  John of the Woods, Tacoma</a:t>
            </a:r>
          </a:p>
          <a:p>
            <a:pPr algn="ctr"/>
            <a:r>
              <a:rPr lang="en-US" sz="2000" b="0" cap="small" spc="0" dirty="0" smtClean="0"/>
              <a:t>January 21, 2017</a:t>
            </a:r>
          </a:p>
          <a:p>
            <a:pPr algn="ctr"/>
            <a:endParaRPr lang="en-US" sz="2000" b="0" cap="small" spc="0" dirty="0"/>
          </a:p>
          <a:p>
            <a:pPr algn="ctr"/>
            <a:r>
              <a:rPr lang="en-US" sz="2000" b="0" cap="small" spc="0" dirty="0" smtClean="0"/>
              <a:t>Archdiocese </a:t>
            </a:r>
            <a:r>
              <a:rPr lang="en-US" sz="2000" b="0" cap="small" spc="0" smtClean="0"/>
              <a:t>of Seattle</a:t>
            </a:r>
            <a:endParaRPr lang="en-US" sz="2000" b="0" cap="small" spc="0" dirty="0" smtClean="0"/>
          </a:p>
        </p:txBody>
      </p:sp>
    </p:spTree>
    <p:extLst>
      <p:ext uri="{BB962C8B-B14F-4D97-AF65-F5344CB8AC3E}">
        <p14:creationId xmlns:p14="http://schemas.microsoft.com/office/powerpoint/2010/main" val="38727538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06" y="1690280"/>
            <a:ext cx="4190236" cy="1196670"/>
          </a:xfrm>
        </p:spPr>
        <p:txBody>
          <a:bodyPr>
            <a:noAutofit/>
          </a:bodyPr>
          <a:lstStyle/>
          <a:p>
            <a:r>
              <a:rPr lang="en-US" sz="2400" dirty="0" smtClean="0"/>
              <a:t>Facilitating a small group discussion (Dialogue)</a:t>
            </a:r>
            <a:br>
              <a:rPr lang="en-US" sz="2400" dirty="0" smtClean="0"/>
            </a:br>
            <a:r>
              <a:rPr lang="en-US" sz="2400" dirty="0" smtClean="0"/>
              <a:t>Mode #1</a:t>
            </a:r>
            <a:endParaRPr lang="en-US" sz="2400" dirty="0"/>
          </a:p>
        </p:txBody>
      </p:sp>
      <p:sp>
        <p:nvSpPr>
          <p:cNvPr id="3" name="Content Placeholder 2"/>
          <p:cNvSpPr>
            <a:spLocks noGrp="1"/>
          </p:cNvSpPr>
          <p:nvPr>
            <p:ph type="body" sz="half" idx="2"/>
          </p:nvPr>
        </p:nvSpPr>
        <p:spPr>
          <a:xfrm>
            <a:off x="5139578" y="389614"/>
            <a:ext cx="6652206" cy="6284561"/>
          </a:xfrm>
        </p:spPr>
        <p:txBody>
          <a:bodyPr>
            <a:normAutofit/>
          </a:bodyPr>
          <a:lstStyle/>
          <a:p>
            <a:r>
              <a:rPr lang="en-US" sz="2400" b="1" i="1" dirty="0" smtClean="0">
                <a:solidFill>
                  <a:schemeClr val="tx1"/>
                </a:solidFill>
              </a:rPr>
              <a:t>1. Create </a:t>
            </a:r>
            <a:r>
              <a:rPr lang="en-US" sz="2400" b="1" i="1" dirty="0">
                <a:solidFill>
                  <a:schemeClr val="tx1"/>
                </a:solidFill>
              </a:rPr>
              <a:t>an inclusive environment </a:t>
            </a:r>
            <a:endParaRPr lang="en-US" sz="24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Invite </a:t>
            </a:r>
            <a:r>
              <a:rPr lang="en-US" sz="2200" b="1" i="1" dirty="0">
                <a:solidFill>
                  <a:schemeClr val="tx1"/>
                </a:solidFill>
              </a:rPr>
              <a:t>participants to introduce themselves</a:t>
            </a:r>
            <a:r>
              <a:rPr lang="en-US" sz="2200" b="1" i="1" dirty="0" smtClean="0">
                <a:solidFill>
                  <a:schemeClr val="tx1"/>
                </a:solidFill>
              </a:rPr>
              <a:t>.</a:t>
            </a:r>
          </a:p>
          <a:p>
            <a:pPr marL="800100" lvl="1" indent="-342900">
              <a:buFont typeface="Arial" panose="020B0604020202020204" pitchFamily="34" charset="0"/>
              <a:buChar char="•"/>
            </a:pPr>
            <a:r>
              <a:rPr lang="en-US" sz="2200" b="1" i="1" dirty="0" smtClean="0">
                <a:solidFill>
                  <a:schemeClr val="tx1"/>
                </a:solidFill>
              </a:rPr>
              <a:t>Share expectations for </a:t>
            </a:r>
            <a:r>
              <a:rPr lang="en-US" sz="2200" b="1" i="1" dirty="0">
                <a:solidFill>
                  <a:schemeClr val="tx1"/>
                </a:solidFill>
              </a:rPr>
              <a:t>effective dialogue.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Invite </a:t>
            </a:r>
            <a:r>
              <a:rPr lang="en-US" sz="2200" b="1" i="1" dirty="0">
                <a:solidFill>
                  <a:schemeClr val="tx1"/>
                </a:solidFill>
              </a:rPr>
              <a:t>everyone to express their opinions and thoughts.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Allow </a:t>
            </a:r>
            <a:r>
              <a:rPr lang="en-US" sz="2200" b="1" i="1" dirty="0">
                <a:solidFill>
                  <a:schemeClr val="tx1"/>
                </a:solidFill>
              </a:rPr>
              <a:t>for the sharing of alternate views.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Treat </a:t>
            </a:r>
            <a:r>
              <a:rPr lang="en-US" sz="2200" b="1" i="1" dirty="0">
                <a:solidFill>
                  <a:schemeClr val="tx1"/>
                </a:solidFill>
              </a:rPr>
              <a:t>participants with respect and consideration.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Be </a:t>
            </a:r>
            <a:r>
              <a:rPr lang="en-US" sz="2200" b="1" i="1" dirty="0">
                <a:solidFill>
                  <a:schemeClr val="tx1"/>
                </a:solidFill>
              </a:rPr>
              <a:t>aware of barriers to sharing (cultural, social, experiential, etc.)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Invite </a:t>
            </a:r>
            <a:r>
              <a:rPr lang="en-US" sz="2200" b="1" i="1" dirty="0">
                <a:solidFill>
                  <a:schemeClr val="tx1"/>
                </a:solidFill>
              </a:rPr>
              <a:t>and encourage all participants to share at least once before inviting participants to share again.</a:t>
            </a:r>
          </a:p>
        </p:txBody>
      </p:sp>
      <p:pic>
        <p:nvPicPr>
          <p:cNvPr id="4" name="Picture 3"/>
          <p:cNvPicPr>
            <a:picLocks noChangeAspect="1"/>
          </p:cNvPicPr>
          <p:nvPr/>
        </p:nvPicPr>
        <p:blipFill>
          <a:blip r:embed="rId2"/>
          <a:stretch>
            <a:fillRect/>
          </a:stretch>
        </p:blipFill>
        <p:spPr>
          <a:xfrm>
            <a:off x="324447" y="3254856"/>
            <a:ext cx="4190236" cy="2787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96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5139578" y="389614"/>
            <a:ext cx="6652206" cy="6284561"/>
          </a:xfrm>
        </p:spPr>
        <p:txBody>
          <a:bodyPr>
            <a:normAutofit/>
          </a:bodyPr>
          <a:lstStyle/>
          <a:p>
            <a:r>
              <a:rPr lang="en-US" sz="2400" b="1" i="1" dirty="0">
                <a:solidFill>
                  <a:schemeClr val="tx1"/>
                </a:solidFill>
              </a:rPr>
              <a:t>2</a:t>
            </a:r>
            <a:r>
              <a:rPr lang="en-US" sz="2400" b="1" i="1" dirty="0" smtClean="0">
                <a:solidFill>
                  <a:schemeClr val="tx1"/>
                </a:solidFill>
              </a:rPr>
              <a:t>.  Keep </a:t>
            </a:r>
            <a:r>
              <a:rPr lang="en-US" sz="2400" b="1" i="1" dirty="0">
                <a:solidFill>
                  <a:schemeClr val="tx1"/>
                </a:solidFill>
              </a:rPr>
              <a:t>discussions constructive and positive </a:t>
            </a:r>
          </a:p>
          <a:p>
            <a:pPr marL="800100" lvl="1" indent="-342900">
              <a:buFont typeface="Arial" panose="020B0604020202020204" pitchFamily="34" charset="0"/>
              <a:buChar char="•"/>
            </a:pPr>
            <a:r>
              <a:rPr lang="en-US" sz="2200" b="1" i="1" dirty="0" smtClean="0">
                <a:solidFill>
                  <a:schemeClr val="tx1"/>
                </a:solidFill>
              </a:rPr>
              <a:t>Stay </a:t>
            </a:r>
            <a:r>
              <a:rPr lang="en-US" sz="2200" b="1" i="1" dirty="0">
                <a:solidFill>
                  <a:schemeClr val="tx1"/>
                </a:solidFill>
              </a:rPr>
              <a:t>centered on the topic.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Follow </a:t>
            </a:r>
            <a:r>
              <a:rPr lang="en-US" sz="2200" b="1" i="1" dirty="0">
                <a:solidFill>
                  <a:schemeClr val="tx1"/>
                </a:solidFill>
              </a:rPr>
              <a:t>the process indicated for each session.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Keep </a:t>
            </a:r>
            <a:r>
              <a:rPr lang="en-US" sz="2200" b="1" i="1" dirty="0">
                <a:solidFill>
                  <a:schemeClr val="tx1"/>
                </a:solidFill>
              </a:rPr>
              <a:t>the group on task. </a:t>
            </a:r>
          </a:p>
          <a:p>
            <a:pPr marL="800100" lvl="1" indent="-342900">
              <a:buFont typeface="Arial" panose="020B0604020202020204" pitchFamily="34" charset="0"/>
              <a:buChar char="•"/>
            </a:pPr>
            <a:r>
              <a:rPr lang="en-US" sz="2200" b="1" i="1" dirty="0" smtClean="0">
                <a:solidFill>
                  <a:schemeClr val="tx1"/>
                </a:solidFill>
              </a:rPr>
              <a:t>If </a:t>
            </a:r>
            <a:r>
              <a:rPr lang="en-US" sz="2200" b="1" i="1" dirty="0">
                <a:solidFill>
                  <a:schemeClr val="tx1"/>
                </a:solidFill>
              </a:rPr>
              <a:t>the group starts to veer in the direction of negativity and/or pointless venting, ask them how they would like to address this.  </a:t>
            </a:r>
          </a:p>
          <a:p>
            <a:pPr marL="800100" lvl="1" indent="-342900">
              <a:buFont typeface="Arial" panose="020B0604020202020204" pitchFamily="34" charset="0"/>
              <a:buChar char="•"/>
            </a:pPr>
            <a:r>
              <a:rPr lang="en-US" sz="2200" b="1" i="1" dirty="0" smtClean="0">
                <a:solidFill>
                  <a:schemeClr val="tx1"/>
                </a:solidFill>
              </a:rPr>
              <a:t>Request </a:t>
            </a:r>
            <a:r>
              <a:rPr lang="en-US" sz="2200" b="1" i="1" dirty="0">
                <a:solidFill>
                  <a:schemeClr val="tx1"/>
                </a:solidFill>
              </a:rPr>
              <a:t>respect if participants challenge others’ ideas. </a:t>
            </a:r>
            <a:endParaRPr lang="en-US" sz="2200" b="1" i="1" dirty="0" smtClean="0">
              <a:solidFill>
                <a:schemeClr val="tx1"/>
              </a:solidFill>
            </a:endParaRPr>
          </a:p>
          <a:p>
            <a:pPr marL="800100" lvl="1" indent="-342900">
              <a:buFont typeface="Arial" panose="020B0604020202020204" pitchFamily="34" charset="0"/>
              <a:buChar char="•"/>
            </a:pPr>
            <a:r>
              <a:rPr lang="en-US" sz="2200" b="1" i="1" dirty="0" smtClean="0">
                <a:solidFill>
                  <a:schemeClr val="tx1"/>
                </a:solidFill>
              </a:rPr>
              <a:t>Ask </a:t>
            </a:r>
            <a:r>
              <a:rPr lang="en-US" sz="2200" b="1" i="1" dirty="0">
                <a:solidFill>
                  <a:schemeClr val="tx1"/>
                </a:solidFill>
              </a:rPr>
              <a:t>dominant participants to allow others to speak.  Did everyone get a chance to speak before I do again?</a:t>
            </a:r>
          </a:p>
        </p:txBody>
      </p:sp>
      <p:pic>
        <p:nvPicPr>
          <p:cNvPr id="4" name="Picture 3"/>
          <p:cNvPicPr>
            <a:picLocks noChangeAspect="1"/>
          </p:cNvPicPr>
          <p:nvPr/>
        </p:nvPicPr>
        <p:blipFill>
          <a:blip r:embed="rId2"/>
          <a:stretch>
            <a:fillRect/>
          </a:stretch>
        </p:blipFill>
        <p:spPr>
          <a:xfrm>
            <a:off x="324447" y="3254856"/>
            <a:ext cx="4190236" cy="2787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4"/>
          <p:cNvSpPr>
            <a:spLocks noGrp="1"/>
          </p:cNvSpPr>
          <p:nvPr>
            <p:ph type="title"/>
          </p:nvPr>
        </p:nvSpPr>
        <p:spPr/>
        <p:txBody>
          <a:bodyPr/>
          <a:lstStyle/>
          <a:p>
            <a:endParaRPr lang="en-US"/>
          </a:p>
        </p:txBody>
      </p:sp>
      <p:sp>
        <p:nvSpPr>
          <p:cNvPr id="6" name="Title 1"/>
          <p:cNvSpPr txBox="1">
            <a:spLocks/>
          </p:cNvSpPr>
          <p:nvPr/>
        </p:nvSpPr>
        <p:spPr>
          <a:xfrm>
            <a:off x="532506" y="1842680"/>
            <a:ext cx="4190236" cy="119667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1900" b="1" i="0" kern="1200" cap="all" spc="300" baseline="0">
                <a:solidFill>
                  <a:schemeClr val="accent1"/>
                </a:solidFill>
                <a:latin typeface="+mn-lt"/>
                <a:ea typeface="+mj-ea"/>
                <a:cs typeface="+mj-cs"/>
              </a:defRPr>
            </a:lvl1pPr>
          </a:lstStyle>
          <a:p>
            <a:r>
              <a:rPr lang="en-US" sz="2400" smtClean="0"/>
              <a:t>Facilitating a small group discussion (Dialogue)</a:t>
            </a:r>
            <a:br>
              <a:rPr lang="en-US" sz="2400" smtClean="0"/>
            </a:br>
            <a:r>
              <a:rPr lang="en-US" sz="2400" smtClean="0"/>
              <a:t>Mode #1</a:t>
            </a:r>
            <a:endParaRPr lang="en-US" sz="2400" dirty="0"/>
          </a:p>
        </p:txBody>
      </p:sp>
    </p:spTree>
    <p:extLst>
      <p:ext uri="{BB962C8B-B14F-4D97-AF65-F5344CB8AC3E}">
        <p14:creationId xmlns:p14="http://schemas.microsoft.com/office/powerpoint/2010/main" val="264079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5139578" y="389614"/>
            <a:ext cx="6652206" cy="6284561"/>
          </a:xfrm>
        </p:spPr>
        <p:txBody>
          <a:bodyPr>
            <a:normAutofit/>
          </a:bodyPr>
          <a:lstStyle/>
          <a:p>
            <a:r>
              <a:rPr lang="en-US" sz="2200" b="1" i="1" dirty="0">
                <a:solidFill>
                  <a:schemeClr val="tx1"/>
                </a:solidFill>
              </a:rPr>
              <a:t>3</a:t>
            </a:r>
            <a:r>
              <a:rPr lang="en-US" sz="2200" b="1" i="1" dirty="0" smtClean="0">
                <a:solidFill>
                  <a:schemeClr val="tx1"/>
                </a:solidFill>
              </a:rPr>
              <a:t>. Encourage </a:t>
            </a:r>
            <a:r>
              <a:rPr lang="en-US" sz="2200" b="1" i="1" dirty="0">
                <a:solidFill>
                  <a:schemeClr val="tx1"/>
                </a:solidFill>
              </a:rPr>
              <a:t>participation </a:t>
            </a:r>
            <a:endParaRPr lang="en-US" sz="2200" b="1" i="1" dirty="0" smtClean="0">
              <a:solidFill>
                <a:schemeClr val="tx1"/>
              </a:solidFill>
            </a:endParaRPr>
          </a:p>
          <a:p>
            <a:pPr marL="800100" lvl="1" indent="-342900">
              <a:buFont typeface="Arial" panose="020B0604020202020204" pitchFamily="34" charset="0"/>
              <a:buChar char="•"/>
            </a:pPr>
            <a:r>
              <a:rPr lang="en-US" sz="2000" b="1" i="1" dirty="0" smtClean="0">
                <a:solidFill>
                  <a:schemeClr val="tx1"/>
                </a:solidFill>
              </a:rPr>
              <a:t>Do </a:t>
            </a:r>
            <a:r>
              <a:rPr lang="en-US" sz="2000" b="1" i="1" dirty="0">
                <a:solidFill>
                  <a:schemeClr val="tx1"/>
                </a:solidFill>
              </a:rPr>
              <a:t>not be the first one to respond to a question! </a:t>
            </a:r>
          </a:p>
          <a:p>
            <a:pPr marL="800100" lvl="1" indent="-342900">
              <a:buFont typeface="Arial" panose="020B0604020202020204" pitchFamily="34" charset="0"/>
              <a:buChar char="•"/>
            </a:pPr>
            <a:r>
              <a:rPr lang="en-US" sz="2000" b="1" i="1" dirty="0" smtClean="0">
                <a:solidFill>
                  <a:schemeClr val="tx1"/>
                </a:solidFill>
              </a:rPr>
              <a:t>Invite </a:t>
            </a:r>
            <a:r>
              <a:rPr lang="en-US" sz="2000" b="1" i="1" dirty="0">
                <a:solidFill>
                  <a:schemeClr val="tx1"/>
                </a:solidFill>
              </a:rPr>
              <a:t>the quiet participants to contribute without forcing them. </a:t>
            </a:r>
          </a:p>
          <a:p>
            <a:pPr marL="800100" lvl="1" indent="-342900">
              <a:buFont typeface="Arial" panose="020B0604020202020204" pitchFamily="34" charset="0"/>
              <a:buChar char="•"/>
            </a:pPr>
            <a:r>
              <a:rPr lang="en-US" sz="2000" b="1" i="1" dirty="0" smtClean="0">
                <a:solidFill>
                  <a:schemeClr val="tx1"/>
                </a:solidFill>
              </a:rPr>
              <a:t>Encourage </a:t>
            </a:r>
            <a:r>
              <a:rPr lang="en-US" sz="2000" b="1" i="1" dirty="0">
                <a:solidFill>
                  <a:schemeClr val="tx1"/>
                </a:solidFill>
              </a:rPr>
              <a:t>others to add their reactions or ideas to build on previous comments. </a:t>
            </a:r>
            <a:endParaRPr lang="en-US" sz="2000" b="1" i="1" dirty="0" smtClean="0">
              <a:solidFill>
                <a:schemeClr val="tx1"/>
              </a:solidFill>
            </a:endParaRPr>
          </a:p>
          <a:p>
            <a:pPr marL="800100" lvl="1" indent="-342900">
              <a:buFont typeface="Arial" panose="020B0604020202020204" pitchFamily="34" charset="0"/>
              <a:buChar char="•"/>
            </a:pPr>
            <a:r>
              <a:rPr lang="en-US" sz="2000" b="1" i="1" dirty="0" smtClean="0">
                <a:solidFill>
                  <a:schemeClr val="tx1"/>
                </a:solidFill>
              </a:rPr>
              <a:t>Revisit </a:t>
            </a:r>
            <a:r>
              <a:rPr lang="en-US" sz="2000" b="1" i="1" dirty="0">
                <a:solidFill>
                  <a:schemeClr val="tx1"/>
                </a:solidFill>
              </a:rPr>
              <a:t>past contributions and incorporate them into subsequent discussions. </a:t>
            </a:r>
            <a:endParaRPr lang="en-US" sz="2000" b="1" i="1" dirty="0" smtClean="0">
              <a:solidFill>
                <a:schemeClr val="tx1"/>
              </a:solidFill>
            </a:endParaRPr>
          </a:p>
          <a:p>
            <a:pPr marL="800100" lvl="1" indent="-342900">
              <a:buFont typeface="Arial" panose="020B0604020202020204" pitchFamily="34" charset="0"/>
              <a:buChar char="•"/>
            </a:pPr>
            <a:r>
              <a:rPr lang="en-US" sz="2000" b="1" i="1" dirty="0" smtClean="0">
                <a:solidFill>
                  <a:schemeClr val="tx1"/>
                </a:solidFill>
              </a:rPr>
              <a:t>Do </a:t>
            </a:r>
            <a:r>
              <a:rPr lang="en-US" sz="2000" b="1" i="1" dirty="0">
                <a:solidFill>
                  <a:schemeClr val="tx1"/>
                </a:solidFill>
              </a:rPr>
              <a:t>not be afraid of silence.  Allow for it. Rephrase questions, summarize sharing, ask:  What are you thinking?  What are your feeling?</a:t>
            </a:r>
          </a:p>
        </p:txBody>
      </p:sp>
      <p:pic>
        <p:nvPicPr>
          <p:cNvPr id="4" name="Picture 3"/>
          <p:cNvPicPr>
            <a:picLocks noChangeAspect="1"/>
          </p:cNvPicPr>
          <p:nvPr/>
        </p:nvPicPr>
        <p:blipFill>
          <a:blip r:embed="rId2"/>
          <a:stretch>
            <a:fillRect/>
          </a:stretch>
        </p:blipFill>
        <p:spPr>
          <a:xfrm>
            <a:off x="324447" y="3254856"/>
            <a:ext cx="4190236" cy="2787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itle 1"/>
          <p:cNvSpPr txBox="1">
            <a:spLocks/>
          </p:cNvSpPr>
          <p:nvPr/>
        </p:nvSpPr>
        <p:spPr>
          <a:xfrm>
            <a:off x="532506" y="1842680"/>
            <a:ext cx="4190236" cy="119667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1900" b="1" i="0" kern="1200" cap="all" spc="300" baseline="0">
                <a:solidFill>
                  <a:schemeClr val="accent1"/>
                </a:solidFill>
                <a:latin typeface="+mn-lt"/>
                <a:ea typeface="+mj-ea"/>
                <a:cs typeface="+mj-cs"/>
              </a:defRPr>
            </a:lvl1pPr>
          </a:lstStyle>
          <a:p>
            <a:r>
              <a:rPr lang="en-US" sz="2400" smtClean="0"/>
              <a:t>Facilitating a small group discussion (Dialogue)</a:t>
            </a:r>
            <a:br>
              <a:rPr lang="en-US" sz="2400" smtClean="0"/>
            </a:br>
            <a:r>
              <a:rPr lang="en-US" sz="2400" smtClean="0"/>
              <a:t>Mode #1</a:t>
            </a:r>
            <a:endParaRPr lang="en-US" sz="2400" dirty="0"/>
          </a:p>
        </p:txBody>
      </p:sp>
    </p:spTree>
    <p:extLst>
      <p:ext uri="{BB962C8B-B14F-4D97-AF65-F5344CB8AC3E}">
        <p14:creationId xmlns:p14="http://schemas.microsoft.com/office/powerpoint/2010/main" val="30210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5139578" y="389614"/>
            <a:ext cx="6652206" cy="6284561"/>
          </a:xfrm>
        </p:spPr>
        <p:txBody>
          <a:bodyPr>
            <a:normAutofit lnSpcReduction="10000"/>
          </a:bodyPr>
          <a:lstStyle/>
          <a:p>
            <a:r>
              <a:rPr lang="en-US" sz="2200" b="1" i="1" dirty="0" smtClean="0">
                <a:solidFill>
                  <a:schemeClr val="tx1"/>
                </a:solidFill>
              </a:rPr>
              <a:t>Use the RESPECT guidelines for effective communication: </a:t>
            </a:r>
          </a:p>
          <a:p>
            <a:pPr marL="914400" indent="-463550"/>
            <a:r>
              <a:rPr lang="en-US" sz="2000" b="1" dirty="0">
                <a:solidFill>
                  <a:schemeClr val="tx1"/>
                </a:solidFill>
              </a:rPr>
              <a:t>R = take RESPONSIBILITY for what you say and feel without blaming others.</a:t>
            </a:r>
          </a:p>
          <a:p>
            <a:pPr marL="914400" indent="-463550"/>
            <a:r>
              <a:rPr lang="en-US" sz="2000" b="1" dirty="0">
                <a:solidFill>
                  <a:schemeClr val="tx1"/>
                </a:solidFill>
              </a:rPr>
              <a:t>E = use EMPATHETIC listening.</a:t>
            </a:r>
          </a:p>
          <a:p>
            <a:pPr marL="914400" indent="-463550"/>
            <a:r>
              <a:rPr lang="en-US" sz="2000" b="1" dirty="0">
                <a:solidFill>
                  <a:schemeClr val="tx1"/>
                </a:solidFill>
              </a:rPr>
              <a:t>S = be SENSITIVE to differences in communication styles.</a:t>
            </a:r>
          </a:p>
          <a:p>
            <a:pPr marL="914400" indent="-463550"/>
            <a:r>
              <a:rPr lang="en-US" sz="2000" b="1" dirty="0">
                <a:solidFill>
                  <a:schemeClr val="tx1"/>
                </a:solidFill>
              </a:rPr>
              <a:t>P = PONDER what you hear and feel before you speak.</a:t>
            </a:r>
          </a:p>
          <a:p>
            <a:pPr marL="914400" indent="-463550"/>
            <a:r>
              <a:rPr lang="en-US" sz="2000" b="1" dirty="0">
                <a:solidFill>
                  <a:schemeClr val="tx1"/>
                </a:solidFill>
              </a:rPr>
              <a:t>E = EXAMINE your own assumptions and perceptions.</a:t>
            </a:r>
          </a:p>
          <a:p>
            <a:pPr marL="914400" indent="-463550"/>
            <a:r>
              <a:rPr lang="en-US" sz="2000" b="1" dirty="0">
                <a:solidFill>
                  <a:schemeClr val="tx1"/>
                </a:solidFill>
              </a:rPr>
              <a:t>C = keep CONFIDENTIALITY.</a:t>
            </a:r>
          </a:p>
          <a:p>
            <a:pPr marL="914400" indent="-463550"/>
            <a:r>
              <a:rPr lang="en-US" sz="2000" b="1" dirty="0">
                <a:solidFill>
                  <a:schemeClr val="tx1"/>
                </a:solidFill>
              </a:rPr>
              <a:t>T = TRUST ambiguity because we are </a:t>
            </a:r>
            <a:r>
              <a:rPr lang="en-US" sz="2000" b="1" i="1" dirty="0">
                <a:solidFill>
                  <a:schemeClr val="tx1"/>
                </a:solidFill>
              </a:rPr>
              <a:t>not </a:t>
            </a:r>
            <a:r>
              <a:rPr lang="en-US" sz="2000" b="1" dirty="0">
                <a:solidFill>
                  <a:schemeClr val="tx1"/>
                </a:solidFill>
              </a:rPr>
              <a:t>here to debate who is right or wrong.</a:t>
            </a:r>
          </a:p>
        </p:txBody>
      </p:sp>
      <p:pic>
        <p:nvPicPr>
          <p:cNvPr id="4" name="Picture 3"/>
          <p:cNvPicPr>
            <a:picLocks noChangeAspect="1"/>
          </p:cNvPicPr>
          <p:nvPr/>
        </p:nvPicPr>
        <p:blipFill>
          <a:blip r:embed="rId2"/>
          <a:stretch>
            <a:fillRect/>
          </a:stretch>
        </p:blipFill>
        <p:spPr>
          <a:xfrm>
            <a:off x="324447" y="3254856"/>
            <a:ext cx="4190236" cy="2787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4"/>
          <p:cNvSpPr>
            <a:spLocks noGrp="1"/>
          </p:cNvSpPr>
          <p:nvPr>
            <p:ph type="title"/>
          </p:nvPr>
        </p:nvSpPr>
        <p:spPr/>
        <p:txBody>
          <a:bodyPr/>
          <a:lstStyle/>
          <a:p>
            <a:endParaRPr lang="en-US"/>
          </a:p>
        </p:txBody>
      </p:sp>
      <p:sp>
        <p:nvSpPr>
          <p:cNvPr id="6" name="Title 1"/>
          <p:cNvSpPr txBox="1">
            <a:spLocks/>
          </p:cNvSpPr>
          <p:nvPr/>
        </p:nvSpPr>
        <p:spPr>
          <a:xfrm>
            <a:off x="532506" y="1842680"/>
            <a:ext cx="4190236" cy="119667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1900" b="1" i="0" kern="1200" cap="all" spc="300" baseline="0">
                <a:solidFill>
                  <a:schemeClr val="accent1"/>
                </a:solidFill>
                <a:latin typeface="+mn-lt"/>
                <a:ea typeface="+mj-ea"/>
                <a:cs typeface="+mj-cs"/>
              </a:defRPr>
            </a:lvl1pPr>
          </a:lstStyle>
          <a:p>
            <a:r>
              <a:rPr lang="en-US" sz="2400" dirty="0" smtClean="0"/>
              <a:t>Facilitating a small group discussion (Dialogue)</a:t>
            </a:r>
            <a:br>
              <a:rPr lang="en-US" sz="2400" dirty="0" smtClean="0"/>
            </a:br>
            <a:r>
              <a:rPr lang="en-US" sz="2400" dirty="0" smtClean="0"/>
              <a:t>Mode #2</a:t>
            </a:r>
            <a:endParaRPr lang="en-US" sz="2400" dirty="0"/>
          </a:p>
        </p:txBody>
      </p:sp>
    </p:spTree>
    <p:extLst>
      <p:ext uri="{BB962C8B-B14F-4D97-AF65-F5344CB8AC3E}">
        <p14:creationId xmlns:p14="http://schemas.microsoft.com/office/powerpoint/2010/main" val="44137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5139577" y="51991"/>
            <a:ext cx="6888299" cy="6284561"/>
          </a:xfrm>
        </p:spPr>
        <p:txBody>
          <a:bodyPr>
            <a:noAutofit/>
          </a:bodyPr>
          <a:lstStyle/>
          <a:p>
            <a:r>
              <a:rPr lang="en-US" sz="2000" b="1" i="1" dirty="0">
                <a:solidFill>
                  <a:schemeClr val="tx1"/>
                </a:solidFill>
              </a:rPr>
              <a:t>In order to ensure that everyone who wants to share has the opportunity to speak, we will proceed in the following way:</a:t>
            </a:r>
            <a:endParaRPr lang="en-US" sz="2000" b="1" dirty="0">
              <a:solidFill>
                <a:schemeClr val="tx1"/>
              </a:solidFill>
            </a:endParaRPr>
          </a:p>
          <a:p>
            <a:pPr marL="800100" lvl="1" indent="-342900">
              <a:buFont typeface="Arial" panose="020B0604020202020204" pitchFamily="34" charset="0"/>
              <a:buChar char="•"/>
            </a:pPr>
            <a:r>
              <a:rPr lang="en-US" sz="2000" b="1" i="1" dirty="0">
                <a:solidFill>
                  <a:schemeClr val="tx1"/>
                </a:solidFill>
              </a:rPr>
              <a:t>The leader or a designated person will share first. After that person has spoken, he or she then invites another to share. Whom you invite does not need to be the person next to you. After the next person has spoken, that person is given the privilege to invite another to share.</a:t>
            </a:r>
            <a:endParaRPr lang="en-US" sz="2000" b="1" dirty="0">
              <a:solidFill>
                <a:schemeClr val="tx1"/>
              </a:solidFill>
            </a:endParaRPr>
          </a:p>
          <a:p>
            <a:pPr marL="800100" lvl="1" indent="-342900">
              <a:buFont typeface="Arial" panose="020B0604020202020204" pitchFamily="34" charset="0"/>
              <a:buChar char="•"/>
            </a:pPr>
            <a:r>
              <a:rPr lang="en-US" sz="2000" b="1" i="1" dirty="0">
                <a:solidFill>
                  <a:schemeClr val="tx1"/>
                </a:solidFill>
              </a:rPr>
              <a:t>If you are not ready to share yet, say “I pass for now” and we will invite [you to share later on]. If you don’t want to say anything at all, simply say “pass” and proceed to invite another to share. We will do this until everyone has been invited.</a:t>
            </a:r>
            <a:endParaRPr lang="en-US" sz="2000" b="1" dirty="0">
              <a:solidFill>
                <a:schemeClr val="tx1"/>
              </a:solidFill>
            </a:endParaRPr>
          </a:p>
          <a:p>
            <a:pPr marL="800100" lvl="1" indent="-342900">
              <a:buFont typeface="Arial" panose="020B0604020202020204" pitchFamily="34" charset="0"/>
              <a:buChar char="•"/>
            </a:pPr>
            <a:r>
              <a:rPr lang="en-US" sz="2000" b="1" i="1" dirty="0">
                <a:solidFill>
                  <a:schemeClr val="tx1"/>
                </a:solidFill>
              </a:rPr>
              <a:t>We invite you to listen and not to respond to someone's sharing immediately.  There will be time to respond and to ask clarifying questions after everyone has had an opportunity to </a:t>
            </a:r>
            <a:r>
              <a:rPr lang="en-US" sz="2000" b="1" i="1" dirty="0" smtClean="0">
                <a:solidFill>
                  <a:schemeClr val="tx1"/>
                </a:solidFill>
              </a:rPr>
              <a:t>share</a:t>
            </a:r>
            <a:r>
              <a:rPr lang="en-US" sz="2000" b="1" i="1" dirty="0">
                <a:solidFill>
                  <a:schemeClr val="tx1"/>
                </a:solidFill>
              </a:rPr>
              <a:t>.</a:t>
            </a:r>
            <a:endParaRPr lang="en-US" sz="2000" b="1" dirty="0">
              <a:solidFill>
                <a:schemeClr val="tx1"/>
              </a:solidFill>
            </a:endParaRPr>
          </a:p>
        </p:txBody>
      </p:sp>
      <p:pic>
        <p:nvPicPr>
          <p:cNvPr id="4" name="Picture 3"/>
          <p:cNvPicPr>
            <a:picLocks noChangeAspect="1"/>
          </p:cNvPicPr>
          <p:nvPr/>
        </p:nvPicPr>
        <p:blipFill>
          <a:blip r:embed="rId2"/>
          <a:stretch>
            <a:fillRect/>
          </a:stretch>
        </p:blipFill>
        <p:spPr>
          <a:xfrm>
            <a:off x="324447" y="3254856"/>
            <a:ext cx="4190236" cy="2787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4"/>
          <p:cNvSpPr>
            <a:spLocks noGrp="1"/>
          </p:cNvSpPr>
          <p:nvPr>
            <p:ph type="title"/>
          </p:nvPr>
        </p:nvSpPr>
        <p:spPr/>
        <p:txBody>
          <a:bodyPr/>
          <a:lstStyle/>
          <a:p>
            <a:endParaRPr lang="en-US"/>
          </a:p>
        </p:txBody>
      </p:sp>
      <p:sp>
        <p:nvSpPr>
          <p:cNvPr id="6" name="Title 1"/>
          <p:cNvSpPr txBox="1">
            <a:spLocks/>
          </p:cNvSpPr>
          <p:nvPr/>
        </p:nvSpPr>
        <p:spPr>
          <a:xfrm>
            <a:off x="532506" y="1842680"/>
            <a:ext cx="4190236" cy="119667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1900" b="1" i="0" kern="1200" cap="all" spc="300" baseline="0">
                <a:solidFill>
                  <a:schemeClr val="accent1"/>
                </a:solidFill>
                <a:latin typeface="+mn-lt"/>
                <a:ea typeface="+mj-ea"/>
                <a:cs typeface="+mj-cs"/>
              </a:defRPr>
            </a:lvl1pPr>
          </a:lstStyle>
          <a:p>
            <a:r>
              <a:rPr lang="en-US" sz="2400" dirty="0" smtClean="0"/>
              <a:t>Facilitating a small group discussion (Dialogue)</a:t>
            </a:r>
            <a:br>
              <a:rPr lang="en-US" sz="2400" dirty="0" smtClean="0"/>
            </a:br>
            <a:r>
              <a:rPr lang="en-US" sz="2400" dirty="0" smtClean="0"/>
              <a:t>Mode #2</a:t>
            </a:r>
            <a:endParaRPr lang="en-US" sz="2400" dirty="0"/>
          </a:p>
        </p:txBody>
      </p:sp>
    </p:spTree>
    <p:extLst>
      <p:ext uri="{BB962C8B-B14F-4D97-AF65-F5344CB8AC3E}">
        <p14:creationId xmlns:p14="http://schemas.microsoft.com/office/powerpoint/2010/main" val="205462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FFFFF"/>
              </a:clrFrom>
              <a:clrTo>
                <a:srgbClr val="FFFFFF">
                  <a:alpha val="0"/>
                </a:srgbClr>
              </a:clrTo>
            </a:clrChange>
          </a:blip>
          <a:srcRect l="-150" t="8194" r="150" b="44635"/>
          <a:stretch/>
        </p:blipFill>
        <p:spPr>
          <a:xfrm>
            <a:off x="1272209" y="68166"/>
            <a:ext cx="9923228" cy="6714298"/>
          </a:xfrm>
          <a:prstGeom prst="rect">
            <a:avLst/>
          </a:prstGeom>
        </p:spPr>
      </p:pic>
      <p:pic>
        <p:nvPicPr>
          <p:cNvPr id="4" name="Picture 3"/>
          <p:cNvPicPr>
            <a:picLocks noChangeAspect="1"/>
          </p:cNvPicPr>
          <p:nvPr/>
        </p:nvPicPr>
        <p:blipFill>
          <a:blip r:embed="rId4"/>
          <a:stretch>
            <a:fillRect/>
          </a:stretch>
        </p:blipFill>
        <p:spPr>
          <a:xfrm>
            <a:off x="0" y="2109101"/>
            <a:ext cx="780356" cy="2639797"/>
          </a:xfrm>
          <a:prstGeom prst="rect">
            <a:avLst/>
          </a:prstGeom>
        </p:spPr>
      </p:pic>
    </p:spTree>
    <p:extLst>
      <p:ext uri="{BB962C8B-B14F-4D97-AF65-F5344CB8AC3E}">
        <p14:creationId xmlns:p14="http://schemas.microsoft.com/office/powerpoint/2010/main" val="1893816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FFFFF"/>
              </a:clrFrom>
              <a:clrTo>
                <a:srgbClr val="FFFFFF">
                  <a:alpha val="0"/>
                </a:srgbClr>
              </a:clrTo>
            </a:clrChange>
          </a:blip>
          <a:srcRect l="90" t="53275" r="-90" b="-446"/>
          <a:stretch/>
        </p:blipFill>
        <p:spPr>
          <a:xfrm>
            <a:off x="1272209" y="68166"/>
            <a:ext cx="9923228" cy="6714298"/>
          </a:xfrm>
          <a:prstGeom prst="rect">
            <a:avLst/>
          </a:prstGeom>
        </p:spPr>
      </p:pic>
      <p:pic>
        <p:nvPicPr>
          <p:cNvPr id="3" name="Picture 2"/>
          <p:cNvPicPr>
            <a:picLocks noChangeAspect="1"/>
          </p:cNvPicPr>
          <p:nvPr/>
        </p:nvPicPr>
        <p:blipFill>
          <a:blip r:embed="rId4"/>
          <a:stretch>
            <a:fillRect/>
          </a:stretch>
        </p:blipFill>
        <p:spPr>
          <a:xfrm>
            <a:off x="0" y="2109101"/>
            <a:ext cx="780356" cy="2639797"/>
          </a:xfrm>
          <a:prstGeom prst="rect">
            <a:avLst/>
          </a:prstGeom>
        </p:spPr>
      </p:pic>
    </p:spTree>
    <p:extLst>
      <p:ext uri="{BB962C8B-B14F-4D97-AF65-F5344CB8AC3E}">
        <p14:creationId xmlns:p14="http://schemas.microsoft.com/office/powerpoint/2010/main" val="2395885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815855" y="3337562"/>
            <a:ext cx="2651731" cy="1005829"/>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solidFill>
                  <a:schemeClr val="accent2"/>
                </a:solidFill>
                <a:latin typeface="Helvetica Neue Light"/>
                <a:cs typeface="Bebas Neue"/>
              </a:rPr>
              <a:t>Parish Coordinating</a:t>
            </a:r>
          </a:p>
          <a:p>
            <a:r>
              <a:rPr lang="en-US" b="1" dirty="0" smtClean="0">
                <a:solidFill>
                  <a:schemeClr val="accent2"/>
                </a:solidFill>
                <a:latin typeface="Helvetica Neue Light"/>
                <a:cs typeface="Bebas Neue"/>
              </a:rPr>
              <a:t>Team</a:t>
            </a:r>
            <a:endParaRPr lang="en-US" b="1" dirty="0">
              <a:solidFill>
                <a:schemeClr val="accent2"/>
              </a:solidFill>
              <a:latin typeface="Helvetica Neue Light"/>
              <a:cs typeface="Bebas Neue"/>
            </a:endParaRPr>
          </a:p>
        </p:txBody>
      </p:sp>
      <p:sp>
        <p:nvSpPr>
          <p:cNvPr id="8" name="Title 1"/>
          <p:cNvSpPr txBox="1">
            <a:spLocks/>
          </p:cNvSpPr>
          <p:nvPr/>
        </p:nvSpPr>
        <p:spPr bwMode="gray">
          <a:xfrm>
            <a:off x="1341172" y="497216"/>
            <a:ext cx="10019086" cy="13144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smtClean="0">
                <a:solidFill>
                  <a:schemeClr val="tx1"/>
                </a:solidFill>
                <a:effectLst>
                  <a:outerShdw blurRad="38100" dist="38100" dir="2700000" algn="tl">
                    <a:srgbClr val="000000">
                      <a:alpha val="43137"/>
                    </a:srgbClr>
                  </a:outerShdw>
                </a:effectLst>
                <a:latin typeface="Lithos Pro Regular" panose="04020505030E02020A04" pitchFamily="82" charset="0"/>
                <a:cs typeface="Jenna Sue"/>
              </a:rPr>
              <a:t>Suggested Parish Committees</a:t>
            </a:r>
            <a:endParaRPr lang="en-US" sz="4400" dirty="0">
              <a:solidFill>
                <a:schemeClr val="tx1"/>
              </a:solidFill>
              <a:effectLst>
                <a:outerShdw blurRad="38100" dist="38100" dir="2700000" algn="tl">
                  <a:srgbClr val="000000">
                    <a:alpha val="43137"/>
                  </a:srgbClr>
                </a:outerShdw>
              </a:effectLst>
              <a:latin typeface="Lithos Pro Regular" panose="04020505030E02020A04" pitchFamily="82" charset="0"/>
              <a:cs typeface="Jenna Sue"/>
            </a:endParaRPr>
          </a:p>
        </p:txBody>
      </p:sp>
      <p:graphicFrame>
        <p:nvGraphicFramePr>
          <p:cNvPr id="9" name="Diagram 8"/>
          <p:cNvGraphicFramePr/>
          <p:nvPr>
            <p:extLst>
              <p:ext uri="{D42A27DB-BD31-4B8C-83A1-F6EECF244321}">
                <p14:modId xmlns:p14="http://schemas.microsoft.com/office/powerpoint/2010/main" val="3731490941"/>
              </p:ext>
            </p:extLst>
          </p:nvPr>
        </p:nvGraphicFramePr>
        <p:xfrm>
          <a:off x="2712758" y="1811666"/>
          <a:ext cx="6857924" cy="5029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763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6138"/>
            <a:ext cx="10178322" cy="851329"/>
          </a:xfrm>
        </p:spPr>
        <p:txBody>
          <a:bodyPr>
            <a:normAutofit fontScale="90000"/>
          </a:bodyPr>
          <a:lstStyle/>
          <a:p>
            <a:r>
              <a:rPr lang="en-US" dirty="0" smtClean="0"/>
              <a:t>Session 1: called to a loving encounter with Jesus in the church</a:t>
            </a:r>
            <a:endParaRPr lang="en-US" dirty="0"/>
          </a:p>
        </p:txBody>
      </p:sp>
      <p:sp>
        <p:nvSpPr>
          <p:cNvPr id="3" name="Content Placeholder 2"/>
          <p:cNvSpPr>
            <a:spLocks noGrp="1"/>
          </p:cNvSpPr>
          <p:nvPr>
            <p:ph sz="half" idx="1"/>
          </p:nvPr>
        </p:nvSpPr>
        <p:spPr>
          <a:xfrm>
            <a:off x="1257299" y="1391478"/>
            <a:ext cx="7298303" cy="5367132"/>
          </a:xfrm>
        </p:spPr>
        <p:txBody>
          <a:bodyPr>
            <a:normAutofit fontScale="40000" lnSpcReduction="20000"/>
          </a:bodyPr>
          <a:lstStyle/>
          <a:p>
            <a:r>
              <a:rPr lang="en-US" sz="5100" b="1" i="1" dirty="0"/>
              <a:t> </a:t>
            </a:r>
            <a:r>
              <a:rPr lang="en-US" sz="5100" b="1" i="1" dirty="0" smtClean="0"/>
              <a:t>Symbols </a:t>
            </a:r>
            <a:r>
              <a:rPr lang="en-US" sz="5100" b="1" i="1" dirty="0"/>
              <a:t>and Supplies: </a:t>
            </a:r>
          </a:p>
          <a:p>
            <a:pPr lvl="1"/>
            <a:r>
              <a:rPr lang="en-US" sz="4900" b="1" i="1" dirty="0" smtClean="0"/>
              <a:t>Nametags </a:t>
            </a:r>
          </a:p>
          <a:p>
            <a:pPr lvl="1"/>
            <a:r>
              <a:rPr lang="en-US" sz="4900" b="1" i="1" dirty="0" smtClean="0"/>
              <a:t>Chairs </a:t>
            </a:r>
            <a:r>
              <a:rPr lang="en-US" sz="4900" b="1" i="1" dirty="0"/>
              <a:t>in a circle </a:t>
            </a:r>
          </a:p>
          <a:p>
            <a:pPr lvl="1"/>
            <a:r>
              <a:rPr lang="en-US" sz="4900" b="1" i="1" dirty="0" smtClean="0"/>
              <a:t>Image </a:t>
            </a:r>
            <a:r>
              <a:rPr lang="en-US" sz="4900" b="1" i="1" dirty="0"/>
              <a:t>of a Path in center </a:t>
            </a:r>
          </a:p>
          <a:p>
            <a:pPr lvl="1"/>
            <a:r>
              <a:rPr lang="en-US" sz="4900" b="1" i="1" dirty="0" smtClean="0"/>
              <a:t>Blindfolds </a:t>
            </a:r>
            <a:r>
              <a:rPr lang="en-US" sz="4900" b="1" i="1" dirty="0"/>
              <a:t>(one for each participant) </a:t>
            </a:r>
          </a:p>
          <a:p>
            <a:pPr lvl="1"/>
            <a:r>
              <a:rPr lang="en-US" sz="4900" b="1" i="1" dirty="0" smtClean="0"/>
              <a:t>Music </a:t>
            </a:r>
            <a:r>
              <a:rPr lang="en-US" sz="4900" b="1" i="1" dirty="0"/>
              <a:t>and player/speakers (Resources/Music) www.vencuentro.org/v-encuentro-documents/music/ </a:t>
            </a:r>
            <a:endParaRPr lang="en-US" sz="4900" b="1" i="1" dirty="0" smtClean="0"/>
          </a:p>
          <a:p>
            <a:pPr lvl="1"/>
            <a:r>
              <a:rPr lang="en-US" sz="4900" b="1" i="1" dirty="0" smtClean="0"/>
              <a:t>Prayer </a:t>
            </a:r>
            <a:r>
              <a:rPr lang="en-US" sz="4900" b="1" i="1" dirty="0"/>
              <a:t>(Celebrate) </a:t>
            </a:r>
          </a:p>
          <a:p>
            <a:pPr lvl="2"/>
            <a:r>
              <a:rPr lang="en-US" sz="4700" b="1" i="1" dirty="0" smtClean="0"/>
              <a:t>Blindfolds </a:t>
            </a:r>
          </a:p>
          <a:p>
            <a:pPr lvl="2"/>
            <a:r>
              <a:rPr lang="en-US" sz="4700" b="1" i="1" dirty="0" smtClean="0"/>
              <a:t>Small </a:t>
            </a:r>
            <a:r>
              <a:rPr lang="en-US" sz="4700" b="1" i="1" dirty="0"/>
              <a:t>pieces of paper and </a:t>
            </a:r>
            <a:r>
              <a:rPr lang="en-US" sz="4700" b="1" i="1" dirty="0" smtClean="0"/>
              <a:t>pens</a:t>
            </a:r>
          </a:p>
          <a:p>
            <a:pPr lvl="2"/>
            <a:r>
              <a:rPr lang="en-US" sz="4700" b="1" i="1" dirty="0" smtClean="0"/>
              <a:t>Prayer </a:t>
            </a:r>
            <a:r>
              <a:rPr lang="en-US" sz="4700" b="1" i="1" dirty="0"/>
              <a:t>on page 14 (Saint Teresa of Avila</a:t>
            </a:r>
            <a:r>
              <a:rPr lang="en-US" sz="4700" b="1" i="1" dirty="0" smtClean="0"/>
              <a:t>)</a:t>
            </a:r>
          </a:p>
          <a:p>
            <a:pPr lvl="2"/>
            <a:r>
              <a:rPr lang="en-US" sz="4700" b="1" i="1" dirty="0" smtClean="0"/>
              <a:t>Music and </a:t>
            </a:r>
            <a:r>
              <a:rPr lang="en-US" sz="4700" b="1" i="1" dirty="0"/>
              <a:t>player/speakers </a:t>
            </a:r>
          </a:p>
          <a:p>
            <a:pPr lvl="2"/>
            <a:r>
              <a:rPr lang="en-US" sz="4700" b="1" i="1" dirty="0" smtClean="0"/>
              <a:t>V </a:t>
            </a:r>
            <a:r>
              <a:rPr lang="en-US" sz="4700" b="1" i="1" dirty="0"/>
              <a:t>Encuentro Mission and Consultation </a:t>
            </a:r>
            <a:r>
              <a:rPr lang="en-US" sz="4700" b="1" i="1" dirty="0" smtClean="0"/>
              <a:t>Journal</a:t>
            </a:r>
            <a:endParaRPr lang="en-US" sz="4700" b="1"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4051" y="1636939"/>
            <a:ext cx="1885949" cy="1885949"/>
          </a:xfrm>
          <a:prstGeom prst="rect">
            <a:avLst/>
          </a:prstGeom>
        </p:spPr>
      </p:pic>
      <p:pic>
        <p:nvPicPr>
          <p:cNvPr id="5" name="Picture 4"/>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716736" y="3389057"/>
            <a:ext cx="2857500" cy="1743075"/>
          </a:xfrm>
          <a:prstGeom prst="rect">
            <a:avLst/>
          </a:prstGeom>
        </p:spPr>
      </p:pic>
      <p:pic>
        <p:nvPicPr>
          <p:cNvPr id="6" name="Picture 5"/>
          <p:cNvPicPr>
            <a:picLocks noChangeAspect="1"/>
          </p:cNvPicPr>
          <p:nvPr/>
        </p:nvPicPr>
        <p:blipFill>
          <a:blip r:embed="rId5">
            <a:clrChange>
              <a:clrFrom>
                <a:srgbClr val="F4F4F6"/>
              </a:clrFrom>
              <a:clrTo>
                <a:srgbClr val="F4F4F6">
                  <a:alpha val="0"/>
                </a:srgbClr>
              </a:clrTo>
            </a:clrChange>
            <a:extLst>
              <a:ext uri="{28A0092B-C50C-407E-A947-70E740481C1C}">
                <a14:useLocalDpi xmlns:a14="http://schemas.microsoft.com/office/drawing/2010/main" val="0"/>
              </a:ext>
            </a:extLst>
          </a:blip>
          <a:stretch>
            <a:fillRect/>
          </a:stretch>
        </p:blipFill>
        <p:spPr>
          <a:xfrm>
            <a:off x="9248491" y="5128023"/>
            <a:ext cx="2531498" cy="1756227"/>
          </a:xfrm>
          <a:prstGeom prst="rect">
            <a:avLst/>
          </a:prstGeom>
        </p:spPr>
      </p:pic>
      <p:pic>
        <p:nvPicPr>
          <p:cNvPr id="7" name="Picture 6"/>
          <p:cNvPicPr>
            <a:picLocks noChangeAspect="1"/>
          </p:cNvPicPr>
          <p:nvPr/>
        </p:nvPicPr>
        <p:blipFill>
          <a:blip r:embed="rId6"/>
          <a:stretch>
            <a:fillRect/>
          </a:stretch>
        </p:blipFill>
        <p:spPr>
          <a:xfrm>
            <a:off x="0" y="2109101"/>
            <a:ext cx="780356" cy="2639797"/>
          </a:xfrm>
          <a:prstGeom prst="rect">
            <a:avLst/>
          </a:prstGeom>
        </p:spPr>
      </p:pic>
    </p:spTree>
    <p:extLst>
      <p:ext uri="{BB962C8B-B14F-4D97-AF65-F5344CB8AC3E}">
        <p14:creationId xmlns:p14="http://schemas.microsoft.com/office/powerpoint/2010/main" val="48991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6138"/>
            <a:ext cx="10178322" cy="851329"/>
          </a:xfrm>
        </p:spPr>
        <p:txBody>
          <a:bodyPr>
            <a:normAutofit fontScale="90000"/>
          </a:bodyPr>
          <a:lstStyle/>
          <a:p>
            <a:r>
              <a:rPr lang="en-US" dirty="0" smtClean="0"/>
              <a:t>Session 2: with words and actions: do it!</a:t>
            </a:r>
            <a:endParaRPr lang="en-US" dirty="0"/>
          </a:p>
        </p:txBody>
      </p:sp>
      <p:sp>
        <p:nvSpPr>
          <p:cNvPr id="3" name="Content Placeholder 2"/>
          <p:cNvSpPr>
            <a:spLocks noGrp="1"/>
          </p:cNvSpPr>
          <p:nvPr>
            <p:ph sz="half" idx="1"/>
          </p:nvPr>
        </p:nvSpPr>
        <p:spPr>
          <a:xfrm>
            <a:off x="1257299" y="1391478"/>
            <a:ext cx="7298303" cy="5367132"/>
          </a:xfrm>
        </p:spPr>
        <p:txBody>
          <a:bodyPr>
            <a:normAutofit fontScale="40000" lnSpcReduction="20000"/>
          </a:bodyPr>
          <a:lstStyle/>
          <a:p>
            <a:r>
              <a:rPr lang="en-US" sz="5100" b="1" i="1" dirty="0"/>
              <a:t> </a:t>
            </a:r>
            <a:r>
              <a:rPr lang="en-US" sz="5100" b="1" i="1" dirty="0" smtClean="0"/>
              <a:t>Symbols </a:t>
            </a:r>
            <a:r>
              <a:rPr lang="en-US" sz="5100" b="1" i="1" dirty="0"/>
              <a:t>and Supplies: </a:t>
            </a:r>
          </a:p>
          <a:p>
            <a:pPr lvl="1"/>
            <a:r>
              <a:rPr lang="en-US" sz="4900" b="1" i="1" dirty="0" smtClean="0"/>
              <a:t>Nametags </a:t>
            </a:r>
          </a:p>
          <a:p>
            <a:pPr lvl="1"/>
            <a:r>
              <a:rPr lang="en-US" sz="4900" b="1" i="1" dirty="0" smtClean="0"/>
              <a:t>Chairs </a:t>
            </a:r>
            <a:r>
              <a:rPr lang="en-US" sz="4900" b="1" i="1" dirty="0"/>
              <a:t>in a circle </a:t>
            </a:r>
          </a:p>
          <a:p>
            <a:pPr lvl="1"/>
            <a:r>
              <a:rPr lang="en-US" sz="4900" b="1" i="1" dirty="0" smtClean="0"/>
              <a:t>Image </a:t>
            </a:r>
            <a:r>
              <a:rPr lang="en-US" sz="4900" b="1" i="1" dirty="0"/>
              <a:t>of a Path in center </a:t>
            </a:r>
          </a:p>
          <a:p>
            <a:pPr lvl="1"/>
            <a:r>
              <a:rPr lang="en-US" sz="4900" b="1" i="1" dirty="0" smtClean="0"/>
              <a:t>Bottle </a:t>
            </a:r>
            <a:r>
              <a:rPr lang="en-US" sz="4900" b="1" i="1" dirty="0"/>
              <a:t>of Water (for each participant) </a:t>
            </a:r>
            <a:endParaRPr lang="en-US" sz="4900" b="1" i="1" dirty="0" smtClean="0"/>
          </a:p>
          <a:p>
            <a:pPr lvl="1"/>
            <a:r>
              <a:rPr lang="en-US" sz="4900" b="1" i="1" dirty="0" smtClean="0"/>
              <a:t>Music </a:t>
            </a:r>
            <a:r>
              <a:rPr lang="en-US" sz="4900" b="1" i="1" dirty="0"/>
              <a:t>and player/speakers </a:t>
            </a:r>
            <a:endParaRPr lang="en-US" sz="4900" b="1" i="1" dirty="0" smtClean="0"/>
          </a:p>
          <a:p>
            <a:pPr lvl="1"/>
            <a:r>
              <a:rPr lang="en-US" sz="4900" b="1" i="1" dirty="0" smtClean="0"/>
              <a:t>Prayer </a:t>
            </a:r>
            <a:r>
              <a:rPr lang="en-US" sz="4900" b="1" i="1" dirty="0"/>
              <a:t>(Celebrate) </a:t>
            </a:r>
            <a:endParaRPr lang="en-US" sz="4900" b="1" i="1" dirty="0" smtClean="0"/>
          </a:p>
          <a:p>
            <a:pPr lvl="2"/>
            <a:r>
              <a:rPr lang="en-US" sz="4700" b="1" i="1" dirty="0" smtClean="0"/>
              <a:t>Clear </a:t>
            </a:r>
            <a:r>
              <a:rPr lang="en-US" sz="4700" b="1" i="1" dirty="0"/>
              <a:t>bowl with water </a:t>
            </a:r>
          </a:p>
          <a:p>
            <a:pPr lvl="2"/>
            <a:r>
              <a:rPr lang="en-US" sz="4700" b="1" i="1" dirty="0" smtClean="0"/>
              <a:t>Green </a:t>
            </a:r>
            <a:r>
              <a:rPr lang="en-US" sz="4700" b="1" i="1" dirty="0"/>
              <a:t>plant with leaves </a:t>
            </a:r>
            <a:endParaRPr lang="en-US" sz="4700" b="1" i="1" dirty="0" smtClean="0"/>
          </a:p>
          <a:p>
            <a:pPr lvl="2"/>
            <a:r>
              <a:rPr lang="en-US" sz="4700" b="1" i="1" dirty="0" smtClean="0"/>
              <a:t>Containers that </a:t>
            </a:r>
            <a:r>
              <a:rPr lang="en-US" sz="4700" b="1" i="1" dirty="0"/>
              <a:t>workers or immigrants use for water </a:t>
            </a:r>
            <a:endParaRPr lang="en-US" sz="4700" b="1" i="1" dirty="0" smtClean="0"/>
          </a:p>
          <a:p>
            <a:pPr lvl="2"/>
            <a:r>
              <a:rPr lang="en-US" sz="4700" b="1" i="1" dirty="0" smtClean="0"/>
              <a:t>Soft </a:t>
            </a:r>
            <a:r>
              <a:rPr lang="en-US" sz="4700" b="1" i="1" dirty="0"/>
              <a:t>music sounds of water flowing </a:t>
            </a:r>
            <a:endParaRPr lang="en-US" sz="4700" b="1" i="1" dirty="0" smtClean="0"/>
          </a:p>
          <a:p>
            <a:pPr lvl="2"/>
            <a:r>
              <a:rPr lang="en-US" sz="4700" b="1" i="1" dirty="0" smtClean="0"/>
              <a:t>Bottle </a:t>
            </a:r>
            <a:r>
              <a:rPr lang="en-US" sz="4700" b="1" i="1" dirty="0"/>
              <a:t>of water for each participant </a:t>
            </a:r>
            <a:endParaRPr lang="en-US" sz="4700" b="1" i="1" dirty="0" smtClean="0"/>
          </a:p>
          <a:p>
            <a:pPr lvl="2"/>
            <a:r>
              <a:rPr lang="en-US" sz="4700" b="1" i="1" dirty="0" smtClean="0"/>
              <a:t>Music and </a:t>
            </a:r>
            <a:r>
              <a:rPr lang="en-US" sz="4700" b="1" i="1" dirty="0"/>
              <a:t>player/speakers</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8966" y="882151"/>
            <a:ext cx="2857500" cy="2219325"/>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7094" y="942226"/>
            <a:ext cx="3009568" cy="20991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352" y="4075044"/>
            <a:ext cx="2049051" cy="1796335"/>
          </a:xfrm>
          <a:prstGeom prst="rect">
            <a:avLst/>
          </a:prstGeom>
        </p:spPr>
      </p:pic>
      <p:pic>
        <p:nvPicPr>
          <p:cNvPr id="7" name="Picture 6"/>
          <p:cNvPicPr>
            <a:picLocks noChangeAspect="1"/>
          </p:cNvPicPr>
          <p:nvPr/>
        </p:nvPicPr>
        <p:blipFill>
          <a:blip r:embed="rId6"/>
          <a:stretch>
            <a:fillRect/>
          </a:stretch>
        </p:blipFill>
        <p:spPr>
          <a:xfrm>
            <a:off x="0" y="2109101"/>
            <a:ext cx="780356" cy="2639797"/>
          </a:xfrm>
          <a:prstGeom prst="rect">
            <a:avLst/>
          </a:prstGeom>
        </p:spPr>
      </p:pic>
    </p:spTree>
    <p:extLst>
      <p:ext uri="{BB962C8B-B14F-4D97-AF65-F5344CB8AC3E}">
        <p14:creationId xmlns:p14="http://schemas.microsoft.com/office/powerpoint/2010/main" val="748928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2480" y="178588"/>
            <a:ext cx="11262360" cy="1141612"/>
          </a:xfrm>
        </p:spPr>
        <p:txBody>
          <a:bodyPr>
            <a:normAutofit/>
          </a:bodyPr>
          <a:lstStyle/>
          <a:p>
            <a:pPr algn="ctr"/>
            <a:r>
              <a:rPr lang="en-US" sz="4000" dirty="0"/>
              <a:t>MILESTONES OF </a:t>
            </a:r>
            <a:r>
              <a:rPr lang="en-US" sz="4000" dirty="0" smtClean="0"/>
              <a:t>THE V </a:t>
            </a:r>
            <a:r>
              <a:rPr lang="en-US" sz="4000" dirty="0"/>
              <a:t>ENCUENTRO PROCESS</a:t>
            </a:r>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1726614" y="442351"/>
            <a:ext cx="9394092" cy="6415649"/>
          </a:xfrm>
          <a:prstGeom prst="rect">
            <a:avLst/>
          </a:prstGeom>
        </p:spPr>
      </p:pic>
      <p:pic>
        <p:nvPicPr>
          <p:cNvPr id="4" name="Picture 3"/>
          <p:cNvPicPr>
            <a:picLocks noChangeAspect="1"/>
          </p:cNvPicPr>
          <p:nvPr/>
        </p:nvPicPr>
        <p:blipFill>
          <a:blip r:embed="rId3"/>
          <a:stretch>
            <a:fillRect/>
          </a:stretch>
        </p:blipFill>
        <p:spPr>
          <a:xfrm rot="16200000">
            <a:off x="-929722" y="3038822"/>
            <a:ext cx="2639797" cy="780356"/>
          </a:xfrm>
          <a:prstGeom prst="rect">
            <a:avLst/>
          </a:prstGeom>
        </p:spPr>
      </p:pic>
    </p:spTree>
    <p:extLst>
      <p:ext uri="{BB962C8B-B14F-4D97-AF65-F5344CB8AC3E}">
        <p14:creationId xmlns:p14="http://schemas.microsoft.com/office/powerpoint/2010/main" val="4091616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6138"/>
            <a:ext cx="10178322" cy="851329"/>
          </a:xfrm>
        </p:spPr>
        <p:txBody>
          <a:bodyPr>
            <a:normAutofit fontScale="90000"/>
          </a:bodyPr>
          <a:lstStyle/>
          <a:p>
            <a:r>
              <a:rPr lang="en-US" dirty="0" smtClean="0"/>
              <a:t>Session 3: walking together with </a:t>
            </a:r>
            <a:r>
              <a:rPr lang="en-US" dirty="0" err="1" smtClean="0"/>
              <a:t>jesus</a:t>
            </a:r>
            <a:endParaRPr lang="en-US" dirty="0"/>
          </a:p>
        </p:txBody>
      </p:sp>
      <p:sp>
        <p:nvSpPr>
          <p:cNvPr id="3" name="Content Placeholder 2"/>
          <p:cNvSpPr>
            <a:spLocks noGrp="1"/>
          </p:cNvSpPr>
          <p:nvPr>
            <p:ph sz="half" idx="1"/>
          </p:nvPr>
        </p:nvSpPr>
        <p:spPr>
          <a:xfrm>
            <a:off x="1257299" y="1391478"/>
            <a:ext cx="7298303" cy="5367132"/>
          </a:xfrm>
        </p:spPr>
        <p:txBody>
          <a:bodyPr>
            <a:normAutofit fontScale="40000" lnSpcReduction="20000"/>
          </a:bodyPr>
          <a:lstStyle/>
          <a:p>
            <a:r>
              <a:rPr lang="en-US" sz="5100" b="1" i="1" dirty="0"/>
              <a:t> </a:t>
            </a:r>
            <a:r>
              <a:rPr lang="en-US" sz="5100" b="1" i="1" dirty="0" smtClean="0"/>
              <a:t>Symbols </a:t>
            </a:r>
            <a:r>
              <a:rPr lang="en-US" sz="5100" b="1" i="1" dirty="0"/>
              <a:t>and Supplies: </a:t>
            </a:r>
          </a:p>
          <a:p>
            <a:pPr lvl="1"/>
            <a:r>
              <a:rPr lang="en-US" sz="4900" b="1" i="1" dirty="0" smtClean="0"/>
              <a:t>Nametags </a:t>
            </a:r>
          </a:p>
          <a:p>
            <a:pPr lvl="1"/>
            <a:r>
              <a:rPr lang="en-US" sz="4900" b="1" i="1" dirty="0" smtClean="0"/>
              <a:t>Chairs </a:t>
            </a:r>
            <a:r>
              <a:rPr lang="en-US" sz="4900" b="1" i="1" dirty="0"/>
              <a:t>in a circle </a:t>
            </a:r>
          </a:p>
          <a:p>
            <a:pPr lvl="1"/>
            <a:r>
              <a:rPr lang="en-US" sz="4900" b="1" i="1" dirty="0" smtClean="0"/>
              <a:t>Image </a:t>
            </a:r>
            <a:r>
              <a:rPr lang="en-US" sz="4900" b="1" i="1" dirty="0"/>
              <a:t>of a Path in center </a:t>
            </a:r>
            <a:endParaRPr lang="en-US" sz="4900" b="1" i="1" dirty="0" smtClean="0"/>
          </a:p>
          <a:p>
            <a:pPr lvl="1"/>
            <a:r>
              <a:rPr lang="en-US" sz="4900" b="1" i="1" dirty="0"/>
              <a:t> On a table </a:t>
            </a:r>
            <a:endParaRPr lang="en-US" sz="4900" b="1" i="1" dirty="0" smtClean="0"/>
          </a:p>
          <a:p>
            <a:pPr lvl="2"/>
            <a:r>
              <a:rPr lang="en-US" sz="4700" b="1" i="1" dirty="0" smtClean="0"/>
              <a:t>Bible</a:t>
            </a:r>
          </a:p>
          <a:p>
            <a:pPr lvl="2"/>
            <a:r>
              <a:rPr lang="en-US" sz="4700" b="1" i="1" dirty="0" smtClean="0"/>
              <a:t>Basket </a:t>
            </a:r>
            <a:r>
              <a:rPr lang="en-US" sz="4700" b="1" i="1" dirty="0"/>
              <a:t>with V Encuentro Wristbands (2 for each participant) ▫ </a:t>
            </a:r>
            <a:endParaRPr lang="en-US" sz="4700" b="1" i="1" dirty="0" smtClean="0"/>
          </a:p>
          <a:p>
            <a:pPr lvl="1"/>
            <a:r>
              <a:rPr lang="en-US" sz="4900" b="1" i="1" dirty="0" smtClean="0"/>
              <a:t>Music </a:t>
            </a:r>
            <a:r>
              <a:rPr lang="en-US" sz="4900" b="1" i="1" dirty="0"/>
              <a:t>and player/speaker </a:t>
            </a:r>
          </a:p>
          <a:p>
            <a:pPr lvl="1"/>
            <a:r>
              <a:rPr lang="en-US" sz="4900" b="1" i="1" dirty="0" smtClean="0"/>
              <a:t>Prayer </a:t>
            </a:r>
            <a:r>
              <a:rPr lang="en-US" sz="4900" b="1" i="1" dirty="0"/>
              <a:t>(Celebrate) </a:t>
            </a:r>
            <a:endParaRPr lang="en-US" sz="4900" b="1" i="1" dirty="0" smtClean="0"/>
          </a:p>
          <a:p>
            <a:pPr lvl="2"/>
            <a:r>
              <a:rPr lang="en-US" sz="4700" b="1" i="1" dirty="0" smtClean="0"/>
              <a:t>Lit </a:t>
            </a:r>
            <a:r>
              <a:rPr lang="en-US" sz="4700" b="1" i="1" dirty="0"/>
              <a:t>candles </a:t>
            </a:r>
            <a:endParaRPr lang="en-US" sz="4700" b="1" i="1" dirty="0" smtClean="0"/>
          </a:p>
          <a:p>
            <a:pPr lvl="2"/>
            <a:r>
              <a:rPr lang="en-US" sz="4700" b="1" i="1" dirty="0" smtClean="0"/>
              <a:t>Flowers </a:t>
            </a:r>
          </a:p>
          <a:p>
            <a:pPr lvl="2"/>
            <a:r>
              <a:rPr lang="en-US" sz="4700" b="1" i="1" dirty="0" smtClean="0"/>
              <a:t>Incense </a:t>
            </a:r>
          </a:p>
          <a:p>
            <a:pPr lvl="2"/>
            <a:r>
              <a:rPr lang="en-US" sz="4700" b="1" i="1" dirty="0" smtClean="0"/>
              <a:t>Table </a:t>
            </a:r>
            <a:r>
              <a:rPr lang="en-US" sz="4700" b="1" i="1" dirty="0"/>
              <a:t>with Bible and wristbands </a:t>
            </a:r>
            <a:endParaRPr lang="en-US" sz="4700" b="1" i="1" dirty="0" smtClean="0"/>
          </a:p>
          <a:p>
            <a:pPr lvl="2"/>
            <a:r>
              <a:rPr lang="en-US" sz="4700" b="1" i="1" dirty="0" smtClean="0"/>
              <a:t>Music and player/speakers</a:t>
            </a:r>
            <a:endParaRPr lang="en-US" sz="4700" b="1" i="1" dirty="0"/>
          </a:p>
          <a:p>
            <a:pPr lvl="1"/>
            <a:endParaRPr lang="en-US" sz="4900" b="1" i="1" dirty="0"/>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860"/>
          <a:stretch/>
        </p:blipFill>
        <p:spPr>
          <a:xfrm>
            <a:off x="8994321" y="577512"/>
            <a:ext cx="2857500" cy="2914063"/>
          </a:xfrm>
          <a:prstGeom prst="rect">
            <a:avLst/>
          </a:prstGeom>
        </p:spPr>
      </p:pic>
      <p:pic>
        <p:nvPicPr>
          <p:cNvPr id="5" name="Picture 4"/>
          <p:cNvPicPr>
            <a:picLocks noChangeAspect="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18492" b="19209"/>
          <a:stretch/>
        </p:blipFill>
        <p:spPr>
          <a:xfrm>
            <a:off x="7505562" y="4588328"/>
            <a:ext cx="4517997" cy="19594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536" y="1817341"/>
            <a:ext cx="3163180" cy="173974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6735"/>
          <a:stretch/>
        </p:blipFill>
        <p:spPr>
          <a:xfrm>
            <a:off x="5919725" y="4222915"/>
            <a:ext cx="2149516" cy="2421294"/>
          </a:xfrm>
          <a:prstGeom prst="rect">
            <a:avLst/>
          </a:prstGeom>
        </p:spPr>
      </p:pic>
      <p:pic>
        <p:nvPicPr>
          <p:cNvPr id="8" name="Picture 7"/>
          <p:cNvPicPr>
            <a:picLocks noChangeAspect="1"/>
          </p:cNvPicPr>
          <p:nvPr/>
        </p:nvPicPr>
        <p:blipFill>
          <a:blip r:embed="rId7"/>
          <a:stretch>
            <a:fillRect/>
          </a:stretch>
        </p:blipFill>
        <p:spPr>
          <a:xfrm>
            <a:off x="0" y="2109101"/>
            <a:ext cx="780356" cy="2639797"/>
          </a:xfrm>
          <a:prstGeom prst="rect">
            <a:avLst/>
          </a:prstGeom>
        </p:spPr>
      </p:pic>
    </p:spTree>
    <p:extLst>
      <p:ext uri="{BB962C8B-B14F-4D97-AF65-F5344CB8AC3E}">
        <p14:creationId xmlns:p14="http://schemas.microsoft.com/office/powerpoint/2010/main" val="2565712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6138"/>
            <a:ext cx="10178322" cy="851329"/>
          </a:xfrm>
        </p:spPr>
        <p:txBody>
          <a:bodyPr>
            <a:normAutofit fontScale="90000"/>
          </a:bodyPr>
          <a:lstStyle/>
          <a:p>
            <a:r>
              <a:rPr lang="en-US" dirty="0" smtClean="0"/>
              <a:t>Session 4: bearing fruits of new life</a:t>
            </a:r>
            <a:endParaRPr lang="en-US" dirty="0"/>
          </a:p>
        </p:txBody>
      </p:sp>
      <p:sp>
        <p:nvSpPr>
          <p:cNvPr id="3" name="Content Placeholder 2"/>
          <p:cNvSpPr>
            <a:spLocks noGrp="1"/>
          </p:cNvSpPr>
          <p:nvPr>
            <p:ph sz="half" idx="1"/>
          </p:nvPr>
        </p:nvSpPr>
        <p:spPr>
          <a:xfrm>
            <a:off x="1257299" y="947467"/>
            <a:ext cx="7298303" cy="5811143"/>
          </a:xfrm>
        </p:spPr>
        <p:txBody>
          <a:bodyPr>
            <a:normAutofit fontScale="55000" lnSpcReduction="20000"/>
          </a:bodyPr>
          <a:lstStyle/>
          <a:p>
            <a:r>
              <a:rPr lang="en-US" sz="5100" b="1" i="1" dirty="0"/>
              <a:t>  Symbols and Supplies </a:t>
            </a:r>
          </a:p>
          <a:p>
            <a:pPr lvl="1"/>
            <a:r>
              <a:rPr lang="en-US" sz="4900" b="1" i="1" dirty="0" smtClean="0"/>
              <a:t> Chairs </a:t>
            </a:r>
            <a:r>
              <a:rPr lang="en-US" sz="4900" b="1" i="1" dirty="0"/>
              <a:t>in a circle </a:t>
            </a:r>
          </a:p>
          <a:p>
            <a:pPr lvl="1"/>
            <a:r>
              <a:rPr lang="en-US" sz="4900" b="1" i="1" dirty="0" smtClean="0"/>
              <a:t> Image </a:t>
            </a:r>
            <a:r>
              <a:rPr lang="en-US" sz="4900" b="1" i="1" dirty="0"/>
              <a:t>of a path in the center </a:t>
            </a:r>
            <a:endParaRPr lang="en-US" sz="4900" b="1" i="1" dirty="0" smtClean="0"/>
          </a:p>
          <a:p>
            <a:pPr lvl="1"/>
            <a:r>
              <a:rPr lang="en-US" sz="4900" b="1" i="1" dirty="0"/>
              <a:t> </a:t>
            </a:r>
            <a:r>
              <a:rPr lang="en-US" sz="4900" b="1" i="1" dirty="0" smtClean="0"/>
              <a:t>Candle </a:t>
            </a:r>
          </a:p>
          <a:p>
            <a:pPr lvl="1"/>
            <a:r>
              <a:rPr lang="en-US" sz="4900" b="1" i="1" dirty="0"/>
              <a:t> </a:t>
            </a:r>
            <a:r>
              <a:rPr lang="en-US" sz="4900" b="1" i="1" dirty="0" smtClean="0"/>
              <a:t>Basket </a:t>
            </a:r>
            <a:r>
              <a:rPr lang="en-US" sz="4900" b="1" i="1" dirty="0"/>
              <a:t>with bread </a:t>
            </a:r>
            <a:endParaRPr lang="en-US" sz="4900" b="1" i="1" dirty="0" smtClean="0"/>
          </a:p>
          <a:p>
            <a:pPr lvl="1"/>
            <a:r>
              <a:rPr lang="en-US" sz="4900" b="1" i="1" dirty="0"/>
              <a:t> </a:t>
            </a:r>
            <a:r>
              <a:rPr lang="en-US" sz="4900" b="1" i="1" dirty="0" smtClean="0"/>
              <a:t>Music </a:t>
            </a:r>
            <a:r>
              <a:rPr lang="en-US" sz="4900" b="1" i="1" dirty="0"/>
              <a:t>and player/speakers </a:t>
            </a:r>
            <a:endParaRPr lang="en-US" sz="4900" b="1" i="1" dirty="0" smtClean="0"/>
          </a:p>
          <a:p>
            <a:pPr lvl="1"/>
            <a:r>
              <a:rPr lang="en-US" sz="4900" b="1" i="1" dirty="0"/>
              <a:t> </a:t>
            </a:r>
            <a:r>
              <a:rPr lang="en-US" sz="4900" b="1" i="1" dirty="0" smtClean="0"/>
              <a:t>Prayer </a:t>
            </a:r>
            <a:r>
              <a:rPr lang="en-US" sz="4900" b="1" i="1" dirty="0"/>
              <a:t>(Celebrate) </a:t>
            </a:r>
            <a:endParaRPr lang="en-US" sz="4900" b="1" i="1" dirty="0" smtClean="0"/>
          </a:p>
          <a:p>
            <a:pPr lvl="2"/>
            <a:r>
              <a:rPr lang="en-US" sz="4700" b="1" i="1" dirty="0" smtClean="0"/>
              <a:t>A candle placed high</a:t>
            </a:r>
          </a:p>
          <a:p>
            <a:pPr lvl="2"/>
            <a:r>
              <a:rPr lang="en-US" sz="4700" b="1" i="1" dirty="0" smtClean="0"/>
              <a:t>Basket </a:t>
            </a:r>
            <a:r>
              <a:rPr lang="en-US" sz="4700" b="1" i="1" dirty="0"/>
              <a:t>with enough bread for all </a:t>
            </a:r>
            <a:r>
              <a:rPr lang="en-US" sz="4700" b="1" i="1" dirty="0" smtClean="0"/>
              <a:t>participants</a:t>
            </a:r>
          </a:p>
          <a:p>
            <a:pPr lvl="2"/>
            <a:r>
              <a:rPr lang="en-US" sz="4700" b="1" i="1" dirty="0" smtClean="0"/>
              <a:t>Tea </a:t>
            </a:r>
            <a:r>
              <a:rPr lang="en-US" sz="4700" b="1" i="1" dirty="0"/>
              <a:t>light candles for all participants </a:t>
            </a:r>
            <a:endParaRPr lang="en-US" sz="4700" b="1" i="1" dirty="0" smtClean="0"/>
          </a:p>
          <a:p>
            <a:pPr lvl="2"/>
            <a:r>
              <a:rPr lang="en-US" sz="4700" b="1" i="1" dirty="0" smtClean="0"/>
              <a:t>Music and</a:t>
            </a:r>
            <a:r>
              <a:rPr lang="en-US" sz="4500" b="1" i="1" dirty="0" smtClean="0"/>
              <a:t> </a:t>
            </a:r>
            <a:r>
              <a:rPr lang="en-US" sz="4500" b="1" i="1" dirty="0"/>
              <a:t>player/speakers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85714" y="2150007"/>
            <a:ext cx="3121627" cy="2073319"/>
          </a:xfrm>
          <a:prstGeom prst="rect">
            <a:avLst/>
          </a:prstGeom>
        </p:spPr>
      </p:pic>
      <p:pic>
        <p:nvPicPr>
          <p:cNvPr id="5" name="Picture 4"/>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795723" y="4680116"/>
            <a:ext cx="3123890" cy="2078494"/>
          </a:xfrm>
          <a:prstGeom prst="rect">
            <a:avLst/>
          </a:prstGeom>
        </p:spPr>
      </p:pic>
      <p:pic>
        <p:nvPicPr>
          <p:cNvPr id="6" name="Picture 5"/>
          <p:cNvPicPr>
            <a:picLocks noChangeAspect="1"/>
          </p:cNvPicPr>
          <p:nvPr/>
        </p:nvPicPr>
        <p:blipFill>
          <a:blip r:embed="rId5"/>
          <a:stretch>
            <a:fillRect/>
          </a:stretch>
        </p:blipFill>
        <p:spPr>
          <a:xfrm>
            <a:off x="0" y="2109101"/>
            <a:ext cx="780356" cy="2639797"/>
          </a:xfrm>
          <a:prstGeom prst="rect">
            <a:avLst/>
          </a:prstGeom>
        </p:spPr>
      </p:pic>
    </p:spTree>
    <p:extLst>
      <p:ext uri="{BB962C8B-B14F-4D97-AF65-F5344CB8AC3E}">
        <p14:creationId xmlns:p14="http://schemas.microsoft.com/office/powerpoint/2010/main" val="2918526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6138"/>
            <a:ext cx="10178322" cy="851329"/>
          </a:xfrm>
        </p:spPr>
        <p:txBody>
          <a:bodyPr>
            <a:normAutofit fontScale="90000"/>
          </a:bodyPr>
          <a:lstStyle/>
          <a:p>
            <a:r>
              <a:rPr lang="en-US" dirty="0" smtClean="0"/>
              <a:t>Session 5: celebrating the joy of being missionary disciples</a:t>
            </a:r>
            <a:endParaRPr lang="en-US" dirty="0"/>
          </a:p>
        </p:txBody>
      </p:sp>
      <p:sp>
        <p:nvSpPr>
          <p:cNvPr id="3" name="Content Placeholder 2"/>
          <p:cNvSpPr>
            <a:spLocks noGrp="1"/>
          </p:cNvSpPr>
          <p:nvPr>
            <p:ph sz="half" idx="1"/>
          </p:nvPr>
        </p:nvSpPr>
        <p:spPr>
          <a:xfrm>
            <a:off x="1257299" y="1391478"/>
            <a:ext cx="7298303" cy="5367132"/>
          </a:xfrm>
        </p:spPr>
        <p:txBody>
          <a:bodyPr>
            <a:normAutofit fontScale="55000" lnSpcReduction="20000"/>
          </a:bodyPr>
          <a:lstStyle/>
          <a:p>
            <a:r>
              <a:rPr lang="en-US" sz="5100" b="1" i="1" dirty="0"/>
              <a:t>  Symbols and Supplies </a:t>
            </a:r>
            <a:endParaRPr lang="en-US" sz="5100" b="1" i="1" dirty="0" smtClean="0"/>
          </a:p>
          <a:p>
            <a:pPr lvl="1"/>
            <a:r>
              <a:rPr lang="en-US" sz="4900" b="1" i="1" dirty="0"/>
              <a:t> </a:t>
            </a:r>
            <a:r>
              <a:rPr lang="en-US" sz="4900" b="1" i="1" dirty="0" smtClean="0"/>
              <a:t>Chairs </a:t>
            </a:r>
            <a:r>
              <a:rPr lang="en-US" sz="4900" b="1" i="1" dirty="0"/>
              <a:t>in a circle </a:t>
            </a:r>
          </a:p>
          <a:p>
            <a:pPr lvl="1"/>
            <a:r>
              <a:rPr lang="en-US" sz="4900" b="1" i="1" dirty="0" smtClean="0"/>
              <a:t> Image </a:t>
            </a:r>
            <a:r>
              <a:rPr lang="en-US" sz="4900" b="1" i="1" dirty="0"/>
              <a:t>of the Path in the center </a:t>
            </a:r>
          </a:p>
          <a:p>
            <a:pPr lvl="1"/>
            <a:r>
              <a:rPr lang="en-US" sz="4900" b="1" i="1" dirty="0" smtClean="0"/>
              <a:t> Basket </a:t>
            </a:r>
            <a:r>
              <a:rPr lang="en-US" sz="4900" b="1" i="1" dirty="0"/>
              <a:t>with the V Encuentro Crosses </a:t>
            </a:r>
            <a:endParaRPr lang="en-US" sz="4900" b="1" i="1" dirty="0" smtClean="0"/>
          </a:p>
          <a:p>
            <a:pPr lvl="1"/>
            <a:r>
              <a:rPr lang="en-US" sz="4900" b="1" i="1" dirty="0"/>
              <a:t> </a:t>
            </a:r>
            <a:r>
              <a:rPr lang="en-US" sz="4900" b="1" i="1" dirty="0" smtClean="0"/>
              <a:t>Candle </a:t>
            </a:r>
            <a:r>
              <a:rPr lang="en-US" sz="4900" b="1" i="1" dirty="0"/>
              <a:t>and Open Bible </a:t>
            </a:r>
          </a:p>
          <a:p>
            <a:pPr lvl="1"/>
            <a:r>
              <a:rPr lang="en-US" sz="4900" b="1" i="1" dirty="0" smtClean="0"/>
              <a:t> Prayer </a:t>
            </a:r>
          </a:p>
          <a:p>
            <a:pPr lvl="2"/>
            <a:r>
              <a:rPr lang="en-US" sz="4700" b="1" i="1" dirty="0" smtClean="0"/>
              <a:t>Large </a:t>
            </a:r>
            <a:r>
              <a:rPr lang="en-US" sz="4700" b="1" i="1" dirty="0"/>
              <a:t>Cross </a:t>
            </a:r>
            <a:endParaRPr lang="en-US" sz="4700" b="1" i="1" dirty="0" smtClean="0"/>
          </a:p>
          <a:p>
            <a:pPr lvl="2"/>
            <a:r>
              <a:rPr lang="en-US" sz="4700" b="1" i="1" dirty="0" smtClean="0"/>
              <a:t>Side </a:t>
            </a:r>
            <a:r>
              <a:rPr lang="en-US" sz="4700" b="1" i="1" dirty="0"/>
              <a:t>table with wreath of flowers and white cloth </a:t>
            </a:r>
          </a:p>
          <a:p>
            <a:pPr lvl="2"/>
            <a:r>
              <a:rPr lang="en-US" sz="4700" b="1" i="1" dirty="0" smtClean="0"/>
              <a:t>White </a:t>
            </a:r>
            <a:r>
              <a:rPr lang="en-US" sz="4700" b="1" i="1" dirty="0"/>
              <a:t>paper cross and pens </a:t>
            </a:r>
            <a:endParaRPr lang="en-US" sz="4700" b="1" i="1" dirty="0" smtClean="0"/>
          </a:p>
          <a:p>
            <a:pPr lvl="2"/>
            <a:r>
              <a:rPr lang="en-US" sz="4700" b="1" i="1" dirty="0" smtClean="0"/>
              <a:t>Tape</a:t>
            </a:r>
            <a:endParaRPr lang="en-US" sz="4700" b="1" i="1" dirty="0"/>
          </a:p>
          <a:p>
            <a:pPr lvl="1"/>
            <a:endParaRPr lang="en-US" sz="4900" b="1"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164" y="817517"/>
            <a:ext cx="2823838" cy="1890435"/>
          </a:xfrm>
          <a:prstGeom prst="rect">
            <a:avLst/>
          </a:prstGeom>
        </p:spPr>
      </p:pic>
      <p:pic>
        <p:nvPicPr>
          <p:cNvPr id="5" name="Picture 4"/>
          <p:cNvPicPr>
            <a:picLocks noChangeAspect="1"/>
          </p:cNvPicPr>
          <p:nvPr/>
        </p:nvPicPr>
        <p:blipFill>
          <a:blip r:embed="rId4"/>
          <a:stretch>
            <a:fillRect/>
          </a:stretch>
        </p:blipFill>
        <p:spPr>
          <a:xfrm>
            <a:off x="8932165" y="2710538"/>
            <a:ext cx="2823838" cy="210027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4554" b="9399"/>
          <a:stretch/>
        </p:blipFill>
        <p:spPr>
          <a:xfrm>
            <a:off x="8932165" y="4764416"/>
            <a:ext cx="2857500" cy="1926771"/>
          </a:xfrm>
          <a:prstGeom prst="rect">
            <a:avLst/>
          </a:prstGeom>
        </p:spPr>
      </p:pic>
      <p:pic>
        <p:nvPicPr>
          <p:cNvPr id="7" name="Picture 6"/>
          <p:cNvPicPr>
            <a:picLocks noChangeAspect="1"/>
          </p:cNvPicPr>
          <p:nvPr/>
        </p:nvPicPr>
        <p:blipFill>
          <a:blip r:embed="rId6"/>
          <a:stretch>
            <a:fillRect/>
          </a:stretch>
        </p:blipFill>
        <p:spPr>
          <a:xfrm>
            <a:off x="0" y="2109101"/>
            <a:ext cx="780356" cy="2639797"/>
          </a:xfrm>
          <a:prstGeom prst="rect">
            <a:avLst/>
          </a:prstGeom>
        </p:spPr>
      </p:pic>
    </p:spTree>
    <p:extLst>
      <p:ext uri="{BB962C8B-B14F-4D97-AF65-F5344CB8AC3E}">
        <p14:creationId xmlns:p14="http://schemas.microsoft.com/office/powerpoint/2010/main" val="2616579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Leading a group in contemplative and reflective prayer</a:t>
            </a:r>
            <a:endParaRPr lang="en-US" sz="2000" dirty="0"/>
          </a:p>
        </p:txBody>
      </p:sp>
      <p:sp>
        <p:nvSpPr>
          <p:cNvPr id="6" name="Rectangle 5"/>
          <p:cNvSpPr/>
          <p:nvPr/>
        </p:nvSpPr>
        <p:spPr>
          <a:xfrm>
            <a:off x="5277293" y="-70690"/>
            <a:ext cx="6448927" cy="6986528"/>
          </a:xfrm>
          <a:prstGeom prst="rect">
            <a:avLst/>
          </a:prstGeom>
        </p:spPr>
        <p:txBody>
          <a:bodyPr wrap="square">
            <a:spAutoFit/>
          </a:bodyPr>
          <a:lstStyle/>
          <a:p>
            <a:r>
              <a:rPr lang="en-US" sz="3200" b="1" i="1" dirty="0" smtClean="0"/>
              <a:t>Reflection:</a:t>
            </a:r>
            <a:endParaRPr lang="en-US" sz="3200" b="1" i="1" dirty="0"/>
          </a:p>
          <a:p>
            <a:pPr marL="914400" lvl="1" indent="-457200">
              <a:buFont typeface="Arial" panose="020B0604020202020204" pitchFamily="34" charset="0"/>
              <a:buChar char="•"/>
            </a:pPr>
            <a:r>
              <a:rPr lang="en-US" sz="3200" i="1" dirty="0" smtClean="0"/>
              <a:t>The </a:t>
            </a:r>
            <a:r>
              <a:rPr lang="en-US" sz="3200" b="1" i="1" dirty="0"/>
              <a:t>opportunity to pause, quiet </a:t>
            </a:r>
            <a:r>
              <a:rPr lang="en-US" sz="3200" b="1" i="1" dirty="0" smtClean="0"/>
              <a:t>ourselves </a:t>
            </a:r>
            <a:r>
              <a:rPr lang="en-US" sz="3200" i="1" dirty="0" smtClean="0"/>
              <a:t>and </a:t>
            </a:r>
            <a:r>
              <a:rPr lang="en-US" sz="3200" b="1" i="1" dirty="0"/>
              <a:t>review what is before us </a:t>
            </a:r>
            <a:r>
              <a:rPr lang="en-US" sz="3200" i="1" dirty="0"/>
              <a:t>and </a:t>
            </a:r>
            <a:r>
              <a:rPr lang="en-US" sz="3200" b="1" i="1" dirty="0"/>
              <a:t>what </a:t>
            </a:r>
            <a:r>
              <a:rPr lang="en-US" sz="3200" b="1" i="1" dirty="0" smtClean="0"/>
              <a:t>is inside </a:t>
            </a:r>
            <a:r>
              <a:rPr lang="en-US" sz="3200" b="1" i="1" dirty="0"/>
              <a:t>us</a:t>
            </a:r>
          </a:p>
          <a:p>
            <a:pPr marL="914400" lvl="1" indent="-457200">
              <a:buFont typeface="Arial" panose="020B0604020202020204" pitchFamily="34" charset="0"/>
              <a:buChar char="•"/>
            </a:pPr>
            <a:r>
              <a:rPr lang="en-US" sz="3200" b="1" i="1" dirty="0" smtClean="0"/>
              <a:t>Non-judgmental </a:t>
            </a:r>
            <a:r>
              <a:rPr lang="en-US" sz="3200" b="1" i="1" dirty="0"/>
              <a:t>way of perceiving </a:t>
            </a:r>
            <a:r>
              <a:rPr lang="en-US" sz="3200" i="1" dirty="0"/>
              <a:t>in </a:t>
            </a:r>
            <a:r>
              <a:rPr lang="en-US" sz="3200" i="1" dirty="0" smtClean="0"/>
              <a:t>which we </a:t>
            </a:r>
            <a:r>
              <a:rPr lang="en-US" sz="3200" b="1" i="1" dirty="0"/>
              <a:t>become more present to our </a:t>
            </a:r>
            <a:r>
              <a:rPr lang="en-US" sz="3200" b="1" i="1" dirty="0" smtClean="0"/>
              <a:t>Encuentro experience</a:t>
            </a:r>
            <a:r>
              <a:rPr lang="en-US" sz="3200" i="1" dirty="0"/>
              <a:t>.</a:t>
            </a:r>
          </a:p>
          <a:p>
            <a:pPr marL="914400" lvl="1" indent="-457200">
              <a:buFont typeface="Arial" panose="020B0604020202020204" pitchFamily="34" charset="0"/>
              <a:buChar char="•"/>
            </a:pPr>
            <a:r>
              <a:rPr lang="en-US" sz="3200" i="1" dirty="0" smtClean="0"/>
              <a:t>We </a:t>
            </a:r>
            <a:r>
              <a:rPr lang="en-US" sz="3200" b="1" i="1" dirty="0"/>
              <a:t>listen to our experience</a:t>
            </a:r>
            <a:r>
              <a:rPr lang="en-US" sz="3200" i="1" dirty="0"/>
              <a:t>, paying </a:t>
            </a:r>
            <a:r>
              <a:rPr lang="en-US" sz="3200" i="1" dirty="0" smtClean="0"/>
              <a:t>attention to </a:t>
            </a:r>
            <a:r>
              <a:rPr lang="en-US" sz="3200" b="1" i="1" dirty="0"/>
              <a:t>how it is speaking to us </a:t>
            </a:r>
            <a:r>
              <a:rPr lang="en-US" sz="3200" i="1" dirty="0"/>
              <a:t>and to </a:t>
            </a:r>
            <a:r>
              <a:rPr lang="en-US" sz="3200" b="1" i="1" dirty="0"/>
              <a:t>what </a:t>
            </a:r>
            <a:r>
              <a:rPr lang="en-US" sz="3200" b="1" i="1" dirty="0" smtClean="0"/>
              <a:t>is occurring </a:t>
            </a:r>
            <a:r>
              <a:rPr lang="en-US" sz="3200" b="1" i="1" dirty="0"/>
              <a:t>within us </a:t>
            </a:r>
            <a:r>
              <a:rPr lang="en-US" sz="3200" i="1" dirty="0"/>
              <a:t>and </a:t>
            </a:r>
            <a:r>
              <a:rPr lang="en-US" sz="3200" b="1" i="1" dirty="0"/>
              <a:t>the group.</a:t>
            </a:r>
          </a:p>
        </p:txBody>
      </p:sp>
      <p:pic>
        <p:nvPicPr>
          <p:cNvPr id="3" name="Picture 2"/>
          <p:cNvPicPr>
            <a:picLocks noChangeAspect="1"/>
          </p:cNvPicPr>
          <p:nvPr/>
        </p:nvPicPr>
        <p:blipFill>
          <a:blip r:embed="rId2"/>
          <a:stretch>
            <a:fillRect/>
          </a:stretch>
        </p:blipFill>
        <p:spPr>
          <a:xfrm>
            <a:off x="565608" y="2560320"/>
            <a:ext cx="3753920" cy="28112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7495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Leading a group in contemplative and reflective prayer</a:t>
            </a:r>
            <a:endParaRPr lang="en-US" sz="2000" dirty="0"/>
          </a:p>
        </p:txBody>
      </p:sp>
      <p:sp>
        <p:nvSpPr>
          <p:cNvPr id="6" name="Rectangle 5"/>
          <p:cNvSpPr/>
          <p:nvPr/>
        </p:nvSpPr>
        <p:spPr>
          <a:xfrm>
            <a:off x="5375767" y="238799"/>
            <a:ext cx="6448927" cy="6494085"/>
          </a:xfrm>
          <a:prstGeom prst="rect">
            <a:avLst/>
          </a:prstGeom>
        </p:spPr>
        <p:txBody>
          <a:bodyPr wrap="square">
            <a:spAutoFit/>
          </a:bodyPr>
          <a:lstStyle/>
          <a:p>
            <a:r>
              <a:rPr lang="en-US" sz="3200" b="1" i="1" dirty="0" smtClean="0"/>
              <a:t>Prayer:</a:t>
            </a:r>
            <a:endParaRPr lang="en-US" sz="3200" b="1" i="1" dirty="0"/>
          </a:p>
          <a:p>
            <a:pPr marL="914400" lvl="1" indent="-457200">
              <a:buFont typeface="Arial" panose="020B0604020202020204" pitchFamily="34" charset="0"/>
              <a:buChar char="•"/>
            </a:pPr>
            <a:r>
              <a:rPr lang="en-US" sz="3200" b="1" i="1" dirty="0" smtClean="0"/>
              <a:t>A </a:t>
            </a:r>
            <a:r>
              <a:rPr lang="en-US" sz="3200" b="1" i="1" dirty="0"/>
              <a:t>turning toward God through the </a:t>
            </a:r>
            <a:r>
              <a:rPr lang="en-US" sz="3200" b="1" i="1" dirty="0" smtClean="0"/>
              <a:t>words we </a:t>
            </a:r>
            <a:r>
              <a:rPr lang="en-US" sz="3200" b="1" i="1" dirty="0"/>
              <a:t>are sharing with an open heart.</a:t>
            </a:r>
          </a:p>
          <a:p>
            <a:pPr marL="914400" lvl="1" indent="-457200">
              <a:buFont typeface="Arial" panose="020B0604020202020204" pitchFamily="34" charset="0"/>
              <a:buChar char="•"/>
            </a:pPr>
            <a:r>
              <a:rPr lang="en-US" sz="3200" i="1" dirty="0" smtClean="0"/>
              <a:t>In </a:t>
            </a:r>
            <a:r>
              <a:rPr lang="en-US" sz="3200" i="1" dirty="0"/>
              <a:t>prayer, we </a:t>
            </a:r>
            <a:r>
              <a:rPr lang="en-US" sz="3200" b="1" i="1" dirty="0"/>
              <a:t>become more aware of </a:t>
            </a:r>
            <a:r>
              <a:rPr lang="en-US" sz="3200" b="1" i="1" dirty="0" smtClean="0"/>
              <a:t>God’s presence </a:t>
            </a:r>
            <a:r>
              <a:rPr lang="en-US" sz="3200" b="1" i="1" dirty="0"/>
              <a:t>in the Encuentro </a:t>
            </a:r>
            <a:r>
              <a:rPr lang="en-US" sz="3200" i="1" dirty="0"/>
              <a:t>and we </a:t>
            </a:r>
            <a:r>
              <a:rPr lang="en-US" sz="3200" b="1" i="1" dirty="0"/>
              <a:t>seek </a:t>
            </a:r>
            <a:r>
              <a:rPr lang="en-US" sz="3200" b="1" i="1" dirty="0" smtClean="0"/>
              <a:t>a deeper </a:t>
            </a:r>
            <a:r>
              <a:rPr lang="en-US" sz="3200" b="1" i="1" dirty="0"/>
              <a:t>understanding</a:t>
            </a:r>
            <a:r>
              <a:rPr lang="en-US" sz="3200" i="1" dirty="0"/>
              <a:t>.</a:t>
            </a:r>
          </a:p>
          <a:p>
            <a:pPr marL="914400" lvl="1" indent="-457200">
              <a:buFont typeface="Arial" panose="020B0604020202020204" pitchFamily="34" charset="0"/>
              <a:buChar char="•"/>
            </a:pPr>
            <a:r>
              <a:rPr lang="en-US" sz="3200" b="1" i="1" dirty="0" smtClean="0"/>
              <a:t>Praying </a:t>
            </a:r>
            <a:r>
              <a:rPr lang="en-US" sz="3200" b="1" i="1" dirty="0"/>
              <a:t>as a group </a:t>
            </a:r>
            <a:r>
              <a:rPr lang="en-US" sz="3200" i="1" dirty="0"/>
              <a:t>also </a:t>
            </a:r>
            <a:r>
              <a:rPr lang="en-US" sz="3200" b="1" i="1" dirty="0"/>
              <a:t>opens us to a </a:t>
            </a:r>
            <a:r>
              <a:rPr lang="en-US" sz="3200" b="1" i="1" dirty="0" smtClean="0"/>
              <a:t>great appreciation </a:t>
            </a:r>
            <a:r>
              <a:rPr lang="en-US" sz="3200" b="1" i="1" dirty="0"/>
              <a:t>of God’s presence in </a:t>
            </a:r>
            <a:r>
              <a:rPr lang="en-US" sz="3200" b="1" i="1" dirty="0" smtClean="0"/>
              <a:t>our ministry</a:t>
            </a:r>
            <a:r>
              <a:rPr lang="en-US" sz="3200" i="1" dirty="0"/>
              <a:t>, and </a:t>
            </a:r>
            <a:r>
              <a:rPr lang="en-US" sz="3200" b="1" i="1" dirty="0"/>
              <a:t>inspires us to act as </a:t>
            </a:r>
            <a:r>
              <a:rPr lang="en-US" sz="3200" b="1" i="1" dirty="0" smtClean="0"/>
              <a:t>a community</a:t>
            </a:r>
            <a:r>
              <a:rPr lang="en-US" sz="3200" i="1" dirty="0"/>
              <a:t>.</a:t>
            </a:r>
            <a:endParaRPr lang="en-US" sz="3200" b="1"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24" y="2393341"/>
            <a:ext cx="3951799" cy="29638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202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Leading a group in contemplative and reflective prayer</a:t>
            </a:r>
            <a:endParaRPr lang="en-US" sz="2000" dirty="0"/>
          </a:p>
        </p:txBody>
      </p:sp>
      <p:sp>
        <p:nvSpPr>
          <p:cNvPr id="6" name="Rectangle 5"/>
          <p:cNvSpPr/>
          <p:nvPr/>
        </p:nvSpPr>
        <p:spPr>
          <a:xfrm>
            <a:off x="5375767" y="238799"/>
            <a:ext cx="6448927" cy="6524863"/>
          </a:xfrm>
          <a:prstGeom prst="rect">
            <a:avLst/>
          </a:prstGeom>
        </p:spPr>
        <p:txBody>
          <a:bodyPr wrap="square">
            <a:spAutoFit/>
          </a:bodyPr>
          <a:lstStyle/>
          <a:p>
            <a:r>
              <a:rPr lang="en-US" sz="3800" b="1" i="1" dirty="0" smtClean="0"/>
              <a:t>Contemplation:</a:t>
            </a:r>
            <a:endParaRPr lang="en-US" sz="3800" b="1" i="1" dirty="0"/>
          </a:p>
          <a:p>
            <a:pPr marL="571500" indent="-571500">
              <a:buFont typeface="Arial" panose="020B0604020202020204" pitchFamily="34" charset="0"/>
              <a:buChar char="•"/>
            </a:pPr>
            <a:r>
              <a:rPr lang="en-US" sz="3800" b="1" i="1" dirty="0" smtClean="0"/>
              <a:t>Clearing </a:t>
            </a:r>
            <a:r>
              <a:rPr lang="en-US" sz="3800" b="1" i="1" dirty="0"/>
              <a:t>the mind of outside </a:t>
            </a:r>
            <a:r>
              <a:rPr lang="en-US" sz="3800" b="1" i="1" dirty="0" smtClean="0"/>
              <a:t>concerns </a:t>
            </a:r>
            <a:r>
              <a:rPr lang="en-US" sz="3800" i="1" dirty="0" smtClean="0"/>
              <a:t>so </a:t>
            </a:r>
            <a:r>
              <a:rPr lang="en-US" sz="3800" i="1" dirty="0"/>
              <a:t>that </a:t>
            </a:r>
            <a:r>
              <a:rPr lang="en-US" sz="3800" b="1" i="1" dirty="0"/>
              <a:t>God’s voice may more easily </a:t>
            </a:r>
            <a:r>
              <a:rPr lang="en-US" sz="3800" b="1" i="1" dirty="0" smtClean="0"/>
              <a:t>be heard </a:t>
            </a:r>
            <a:r>
              <a:rPr lang="en-US" sz="3800" i="1" dirty="0"/>
              <a:t>and </a:t>
            </a:r>
            <a:r>
              <a:rPr lang="en-US" sz="3800" b="1" i="1" dirty="0"/>
              <a:t>be united with </a:t>
            </a:r>
            <a:r>
              <a:rPr lang="en-US" sz="3800" i="1" dirty="0"/>
              <a:t>the </a:t>
            </a:r>
            <a:r>
              <a:rPr lang="en-US" sz="3800" b="1" i="1" dirty="0"/>
              <a:t>movement </a:t>
            </a:r>
            <a:r>
              <a:rPr lang="en-US" sz="3800" b="1" i="1" dirty="0" smtClean="0"/>
              <a:t>of the </a:t>
            </a:r>
            <a:r>
              <a:rPr lang="en-US" sz="3800" b="1" i="1" dirty="0"/>
              <a:t>Spirit within oneself </a:t>
            </a:r>
            <a:r>
              <a:rPr lang="en-US" sz="3800" i="1" dirty="0"/>
              <a:t>and </a:t>
            </a:r>
            <a:r>
              <a:rPr lang="en-US" sz="3800" b="1" i="1" dirty="0"/>
              <a:t>the group.</a:t>
            </a:r>
          </a:p>
          <a:p>
            <a:pPr marL="571500" indent="-571500">
              <a:buFont typeface="Arial" panose="020B0604020202020204" pitchFamily="34" charset="0"/>
              <a:buChar char="•"/>
            </a:pPr>
            <a:r>
              <a:rPr lang="en-US" sz="3800" i="1" dirty="0" smtClean="0"/>
              <a:t>The </a:t>
            </a:r>
            <a:r>
              <a:rPr lang="en-US" sz="3800" b="1" i="1" dirty="0"/>
              <a:t>necessary silence, waiting to </a:t>
            </a:r>
            <a:r>
              <a:rPr lang="en-US" sz="3800" i="1" dirty="0" smtClean="0"/>
              <a:t>and </a:t>
            </a:r>
            <a:r>
              <a:rPr lang="en-US" sz="3800" b="1" i="1" dirty="0" smtClean="0"/>
              <a:t>listening </a:t>
            </a:r>
            <a:r>
              <a:rPr lang="en-US" sz="3800" b="1" i="1" dirty="0"/>
              <a:t>to hear from God.</a:t>
            </a:r>
          </a:p>
        </p:txBody>
      </p:sp>
      <p:sp>
        <p:nvSpPr>
          <p:cNvPr id="4" name="AutoShape 2" descr="Image result for contemplation">
            <a:hlinkClick r:id="rId2"/>
          </p:cNvPr>
          <p:cNvSpPr>
            <a:spLocks noChangeAspect="1" noChangeArrowheads="1"/>
          </p:cNvSpPr>
          <p:nvPr/>
        </p:nvSpPr>
        <p:spPr bwMode="auto">
          <a:xfrm>
            <a:off x="3232150" y="-1668463"/>
            <a:ext cx="497205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493959" y="2342152"/>
            <a:ext cx="3810000"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0180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Leading a group in contemplative and reflective prayer</a:t>
            </a:r>
            <a:endParaRPr lang="en-US" sz="2000" dirty="0"/>
          </a:p>
        </p:txBody>
      </p:sp>
      <p:sp>
        <p:nvSpPr>
          <p:cNvPr id="6" name="Rectangle 5"/>
          <p:cNvSpPr/>
          <p:nvPr/>
        </p:nvSpPr>
        <p:spPr>
          <a:xfrm>
            <a:off x="5375767" y="238799"/>
            <a:ext cx="6448927" cy="6494085"/>
          </a:xfrm>
          <a:prstGeom prst="rect">
            <a:avLst/>
          </a:prstGeom>
        </p:spPr>
        <p:txBody>
          <a:bodyPr wrap="square">
            <a:spAutoFit/>
          </a:bodyPr>
          <a:lstStyle/>
          <a:p>
            <a:r>
              <a:rPr lang="en-US" sz="3200" i="1" dirty="0" smtClean="0"/>
              <a:t>The </a:t>
            </a:r>
            <a:r>
              <a:rPr lang="en-US" sz="3200" b="1" i="1" dirty="0"/>
              <a:t>Role of the Spiritual Leader</a:t>
            </a:r>
          </a:p>
          <a:p>
            <a:pPr marL="457200" indent="-457200">
              <a:buFont typeface="Arial" panose="020B0604020202020204" pitchFamily="34" charset="0"/>
              <a:buChar char="•"/>
            </a:pPr>
            <a:r>
              <a:rPr lang="en-US" sz="3200" i="1" dirty="0" smtClean="0"/>
              <a:t>Leading </a:t>
            </a:r>
            <a:r>
              <a:rPr lang="en-US" sz="3200" i="1" dirty="0"/>
              <a:t>Group </a:t>
            </a:r>
            <a:r>
              <a:rPr lang="en-US" sz="3200" i="1" dirty="0" smtClean="0"/>
              <a:t>C</a:t>
            </a:r>
            <a:r>
              <a:rPr lang="en-US" sz="3200" b="1" i="1" dirty="0" smtClean="0"/>
              <a:t>ontemplative/ Reflective </a:t>
            </a:r>
            <a:r>
              <a:rPr lang="en-US" sz="3200" b="1" i="1" dirty="0"/>
              <a:t>Prayer</a:t>
            </a:r>
          </a:p>
          <a:p>
            <a:pPr marL="914400" lvl="1" indent="-457200">
              <a:buFont typeface="Arial" panose="020B0604020202020204" pitchFamily="34" charset="0"/>
              <a:buChar char="•"/>
            </a:pPr>
            <a:r>
              <a:rPr lang="en-US" sz="3200" i="1" dirty="0" smtClean="0"/>
              <a:t>Prepare </a:t>
            </a:r>
            <a:r>
              <a:rPr lang="en-US" sz="3200" i="1" dirty="0"/>
              <a:t>with </a:t>
            </a:r>
            <a:r>
              <a:rPr lang="en-US" sz="3200" b="1" i="1" dirty="0"/>
              <a:t>personal </a:t>
            </a:r>
            <a:r>
              <a:rPr lang="en-US" sz="3200" b="1" i="1" dirty="0" smtClean="0"/>
              <a:t>prayer</a:t>
            </a:r>
            <a:r>
              <a:rPr lang="en-US" sz="3200" i="1" dirty="0" smtClean="0"/>
              <a:t>.</a:t>
            </a:r>
          </a:p>
          <a:p>
            <a:pPr marL="914400" lvl="1" indent="-457200">
              <a:buFont typeface="Arial" panose="020B0604020202020204" pitchFamily="34" charset="0"/>
              <a:buChar char="•"/>
            </a:pPr>
            <a:r>
              <a:rPr lang="en-US" sz="3200" b="1" i="1" dirty="0" smtClean="0"/>
              <a:t>Begin and conclude the gathering with prayer </a:t>
            </a:r>
            <a:r>
              <a:rPr lang="en-US" sz="3200" i="1" dirty="0" smtClean="0"/>
              <a:t>as indicated</a:t>
            </a:r>
            <a:r>
              <a:rPr lang="en-US" sz="3200" i="1" dirty="0"/>
              <a:t>.</a:t>
            </a:r>
          </a:p>
          <a:p>
            <a:pPr marL="914400" lvl="1" indent="-457200">
              <a:buFont typeface="Arial" panose="020B0604020202020204" pitchFamily="34" charset="0"/>
              <a:buChar char="•"/>
            </a:pPr>
            <a:r>
              <a:rPr lang="en-US" sz="3200" i="1" dirty="0" smtClean="0"/>
              <a:t>The </a:t>
            </a:r>
            <a:r>
              <a:rPr lang="en-US" sz="3200" b="1" i="1" dirty="0"/>
              <a:t>first step is slowing </a:t>
            </a:r>
            <a:r>
              <a:rPr lang="en-US" sz="3200" b="1" i="1" dirty="0" smtClean="0"/>
              <a:t>down </a:t>
            </a:r>
            <a:r>
              <a:rPr lang="en-US" sz="3200" i="1" dirty="0" smtClean="0"/>
              <a:t>and </a:t>
            </a:r>
            <a:r>
              <a:rPr lang="en-US" sz="3200" b="1" i="1" dirty="0"/>
              <a:t>refocusing attention</a:t>
            </a:r>
            <a:r>
              <a:rPr lang="en-US" sz="3200" i="1" dirty="0"/>
              <a:t>.</a:t>
            </a:r>
          </a:p>
          <a:p>
            <a:pPr marL="914400" lvl="1" indent="-457200">
              <a:buFont typeface="Arial" panose="020B0604020202020204" pitchFamily="34" charset="0"/>
              <a:buChar char="•"/>
            </a:pPr>
            <a:r>
              <a:rPr lang="en-US" sz="3200" b="1" i="1" dirty="0" smtClean="0"/>
              <a:t>Speak </a:t>
            </a:r>
            <a:r>
              <a:rPr lang="en-US" sz="3200" b="1" i="1" dirty="0"/>
              <a:t>slowly </a:t>
            </a:r>
            <a:r>
              <a:rPr lang="en-US" sz="3200" i="1" dirty="0" smtClean="0"/>
              <a:t>and </a:t>
            </a:r>
            <a:r>
              <a:rPr lang="en-US" sz="3200" b="1" i="1" dirty="0" smtClean="0"/>
              <a:t>meaningfully</a:t>
            </a:r>
            <a:r>
              <a:rPr lang="en-US" sz="3200" i="1" dirty="0"/>
              <a:t>.</a:t>
            </a:r>
          </a:p>
          <a:p>
            <a:pPr marL="914400" lvl="1" indent="-457200">
              <a:buFont typeface="Arial" panose="020B0604020202020204" pitchFamily="34" charset="0"/>
              <a:buChar char="•"/>
            </a:pPr>
            <a:r>
              <a:rPr lang="en-US" sz="3200" b="1" i="1" dirty="0" smtClean="0"/>
              <a:t>Be </a:t>
            </a:r>
            <a:r>
              <a:rPr lang="en-US" sz="3200" b="1" i="1" dirty="0"/>
              <a:t>open to being guided </a:t>
            </a:r>
            <a:r>
              <a:rPr lang="en-US" sz="3200" i="1" dirty="0"/>
              <a:t>into </a:t>
            </a:r>
            <a:r>
              <a:rPr lang="en-US" sz="3200" i="1" dirty="0" smtClean="0"/>
              <a:t>this by </a:t>
            </a:r>
            <a:r>
              <a:rPr lang="en-US" sz="3200" i="1" dirty="0"/>
              <a:t>the Spirit.</a:t>
            </a:r>
            <a:endParaRPr lang="en-US" sz="3200" b="1" i="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0389"/>
          <a:stretch/>
        </p:blipFill>
        <p:spPr>
          <a:xfrm>
            <a:off x="295767" y="2557594"/>
            <a:ext cx="4156963" cy="31421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5817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Leading a group in contemplative and reflective prayer</a:t>
            </a:r>
            <a:endParaRPr lang="en-US" sz="2000" dirty="0"/>
          </a:p>
        </p:txBody>
      </p:sp>
      <p:sp>
        <p:nvSpPr>
          <p:cNvPr id="6" name="Rectangle 5"/>
          <p:cNvSpPr/>
          <p:nvPr/>
        </p:nvSpPr>
        <p:spPr>
          <a:xfrm>
            <a:off x="5375767" y="69983"/>
            <a:ext cx="6448927" cy="6986528"/>
          </a:xfrm>
          <a:prstGeom prst="rect">
            <a:avLst/>
          </a:prstGeom>
        </p:spPr>
        <p:txBody>
          <a:bodyPr wrap="square">
            <a:spAutoFit/>
          </a:bodyPr>
          <a:lstStyle/>
          <a:p>
            <a:r>
              <a:rPr lang="en-US" sz="2700" b="1" i="1" dirty="0" smtClean="0"/>
              <a:t>The Role </a:t>
            </a:r>
            <a:r>
              <a:rPr lang="en-US" sz="2700" b="1" i="1" dirty="0"/>
              <a:t>of the Spiritual Leader</a:t>
            </a:r>
          </a:p>
          <a:p>
            <a:pPr marL="457200" indent="-457200">
              <a:buFont typeface="Arial" panose="020B0604020202020204" pitchFamily="34" charset="0"/>
              <a:buChar char="•"/>
            </a:pPr>
            <a:r>
              <a:rPr lang="en-US" sz="2700" i="1" dirty="0" smtClean="0"/>
              <a:t>Leading </a:t>
            </a:r>
            <a:r>
              <a:rPr lang="en-US" sz="2700" i="1" dirty="0"/>
              <a:t>a Group in </a:t>
            </a:r>
            <a:r>
              <a:rPr lang="en-US" sz="2700" b="1" i="1" dirty="0"/>
              <a:t>Faith Sharing</a:t>
            </a:r>
          </a:p>
          <a:p>
            <a:pPr marL="914400" lvl="1" indent="-457200">
              <a:buFont typeface="Arial" panose="020B0604020202020204" pitchFamily="34" charset="0"/>
              <a:buChar char="•"/>
            </a:pPr>
            <a:r>
              <a:rPr lang="en-US" sz="2700" i="1" dirty="0" smtClean="0"/>
              <a:t>The </a:t>
            </a:r>
            <a:r>
              <a:rPr lang="en-US" sz="2700" i="1" dirty="0"/>
              <a:t>role of the facilitator is one of </a:t>
            </a:r>
            <a:r>
              <a:rPr lang="en-US" sz="2700" b="1" i="1" dirty="0"/>
              <a:t>listening </a:t>
            </a:r>
            <a:r>
              <a:rPr lang="en-US" sz="2700" b="1" i="1" dirty="0" smtClean="0"/>
              <a:t>and encouraging </a:t>
            </a:r>
            <a:r>
              <a:rPr lang="en-US" sz="2700" i="1" dirty="0"/>
              <a:t>by inviting group members </a:t>
            </a:r>
            <a:r>
              <a:rPr lang="en-US" sz="2700" i="1" dirty="0" smtClean="0"/>
              <a:t>to participate.</a:t>
            </a:r>
          </a:p>
          <a:p>
            <a:pPr marL="914400" lvl="1" indent="-457200">
              <a:buFont typeface="Arial" panose="020B0604020202020204" pitchFamily="34" charset="0"/>
              <a:buChar char="•"/>
            </a:pPr>
            <a:r>
              <a:rPr lang="en-US" sz="2700" i="1" dirty="0" smtClean="0"/>
              <a:t>The </a:t>
            </a:r>
            <a:r>
              <a:rPr lang="en-US" sz="2700" i="1" dirty="0"/>
              <a:t>facilitator </a:t>
            </a:r>
            <a:r>
              <a:rPr lang="en-US" sz="2700" b="1" i="1" dirty="0"/>
              <a:t>does not provide answers </a:t>
            </a:r>
            <a:r>
              <a:rPr lang="en-US" sz="2700" b="1" i="1" dirty="0" smtClean="0"/>
              <a:t>to personal </a:t>
            </a:r>
            <a:r>
              <a:rPr lang="en-US" sz="2700" b="1" i="1" dirty="0"/>
              <a:t>faith questions </a:t>
            </a:r>
            <a:r>
              <a:rPr lang="en-US" sz="2700" i="1" dirty="0"/>
              <a:t>participants might </a:t>
            </a:r>
            <a:r>
              <a:rPr lang="en-US" sz="2700" i="1" dirty="0" smtClean="0"/>
              <a:t>have.</a:t>
            </a:r>
          </a:p>
          <a:p>
            <a:pPr marL="914400" lvl="1" indent="-457200">
              <a:buFont typeface="Arial" panose="020B0604020202020204" pitchFamily="34" charset="0"/>
              <a:buChar char="•"/>
            </a:pPr>
            <a:r>
              <a:rPr lang="en-US" sz="2700" i="1" dirty="0" smtClean="0"/>
              <a:t>The </a:t>
            </a:r>
            <a:r>
              <a:rPr lang="en-US" sz="2700" i="1" dirty="0"/>
              <a:t>facilitator is </a:t>
            </a:r>
            <a:r>
              <a:rPr lang="en-US" sz="2700" b="1" i="1" dirty="0"/>
              <a:t>not a teacher </a:t>
            </a:r>
            <a:r>
              <a:rPr lang="en-US" sz="2700" i="1" dirty="0"/>
              <a:t>who </a:t>
            </a:r>
            <a:r>
              <a:rPr lang="en-US" sz="2700" i="1" dirty="0" smtClean="0"/>
              <a:t>instructs, </a:t>
            </a:r>
            <a:r>
              <a:rPr lang="en-US" sz="2700" b="1" i="1" dirty="0" smtClean="0"/>
              <a:t>nor </a:t>
            </a:r>
            <a:r>
              <a:rPr lang="en-US" sz="2700" b="1" i="1" dirty="0"/>
              <a:t>a judge </a:t>
            </a:r>
            <a:r>
              <a:rPr lang="en-US" sz="2700" i="1" dirty="0"/>
              <a:t>who renders verdicts, </a:t>
            </a:r>
            <a:r>
              <a:rPr lang="en-US" sz="2700" b="1" i="1" dirty="0"/>
              <a:t>or a </a:t>
            </a:r>
            <a:r>
              <a:rPr lang="en-US" sz="2700" b="1" i="1" dirty="0" smtClean="0"/>
              <a:t>counselor </a:t>
            </a:r>
            <a:r>
              <a:rPr lang="en-US" sz="2700" i="1" dirty="0" smtClean="0"/>
              <a:t>who </a:t>
            </a:r>
            <a:r>
              <a:rPr lang="en-US" sz="2700" i="1" dirty="0"/>
              <a:t>provides spiritual or moral </a:t>
            </a:r>
            <a:r>
              <a:rPr lang="en-US" sz="2700" i="1" dirty="0" smtClean="0"/>
              <a:t>guidance.</a:t>
            </a:r>
          </a:p>
          <a:p>
            <a:pPr marL="914400" lvl="1" indent="-457200">
              <a:buFont typeface="Arial" panose="020B0604020202020204" pitchFamily="34" charset="0"/>
              <a:buChar char="•"/>
            </a:pPr>
            <a:r>
              <a:rPr lang="en-US" sz="2700" i="1" dirty="0" smtClean="0"/>
              <a:t>Remind </a:t>
            </a:r>
            <a:r>
              <a:rPr lang="en-US" sz="2700" i="1" dirty="0"/>
              <a:t>all of the importance of </a:t>
            </a:r>
            <a:r>
              <a:rPr lang="en-US" sz="2700" i="1" dirty="0" smtClean="0"/>
              <a:t>maintaining </a:t>
            </a:r>
            <a:r>
              <a:rPr lang="en-US" sz="2700" b="1" i="1" dirty="0" smtClean="0"/>
              <a:t>confidentiality </a:t>
            </a:r>
            <a:r>
              <a:rPr lang="en-US" sz="2700" i="1" dirty="0"/>
              <a:t>so that a trust level </a:t>
            </a:r>
            <a:r>
              <a:rPr lang="en-US" sz="2700" i="1" dirty="0" smtClean="0"/>
              <a:t>grows in </a:t>
            </a:r>
            <a:r>
              <a:rPr lang="en-US" sz="2700" i="1" dirty="0"/>
              <a:t>the group and all are honored.</a:t>
            </a:r>
            <a:endParaRPr lang="en-US" sz="2700" b="1" i="1" dirty="0"/>
          </a:p>
        </p:txBody>
      </p:sp>
      <p:pic>
        <p:nvPicPr>
          <p:cNvPr id="4" name="Picture 3"/>
          <p:cNvPicPr>
            <a:picLocks noChangeAspect="1"/>
          </p:cNvPicPr>
          <p:nvPr/>
        </p:nvPicPr>
        <p:blipFill>
          <a:blip r:embed="rId2"/>
          <a:stretch>
            <a:fillRect/>
          </a:stretch>
        </p:blipFill>
        <p:spPr>
          <a:xfrm>
            <a:off x="421750" y="2473105"/>
            <a:ext cx="4046425" cy="1955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04754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66" y="862552"/>
            <a:ext cx="4436828" cy="1196670"/>
          </a:xfrm>
        </p:spPr>
        <p:txBody>
          <a:bodyPr>
            <a:normAutofit/>
          </a:bodyPr>
          <a:lstStyle/>
          <a:p>
            <a:r>
              <a:rPr lang="en-US" sz="2000" dirty="0" smtClean="0"/>
              <a:t>Mission and consultation journal</a:t>
            </a:r>
            <a:endParaRPr lang="en-US" sz="2000" dirty="0"/>
          </a:p>
        </p:txBody>
      </p:sp>
      <p:sp>
        <p:nvSpPr>
          <p:cNvPr id="6" name="Rectangle 5"/>
          <p:cNvSpPr/>
          <p:nvPr/>
        </p:nvSpPr>
        <p:spPr>
          <a:xfrm>
            <a:off x="5113867" y="335439"/>
            <a:ext cx="6612353" cy="6509474"/>
          </a:xfrm>
          <a:prstGeom prst="rect">
            <a:avLst/>
          </a:prstGeom>
        </p:spPr>
        <p:txBody>
          <a:bodyPr wrap="square">
            <a:spAutoFit/>
          </a:bodyPr>
          <a:lstStyle/>
          <a:p>
            <a:pPr>
              <a:spcAft>
                <a:spcPts val="600"/>
              </a:spcAft>
            </a:pPr>
            <a:r>
              <a:rPr lang="en-US" sz="2800" b="1" i="1" dirty="0"/>
              <a:t>During the first session all participants in the five session experience will receive a notebook called The V Encuentro Mission and Consultation </a:t>
            </a:r>
            <a:r>
              <a:rPr lang="en-US" sz="2800" b="1" i="1" dirty="0" smtClean="0"/>
              <a:t>Journal.</a:t>
            </a:r>
          </a:p>
          <a:p>
            <a:pPr>
              <a:spcAft>
                <a:spcPts val="600"/>
              </a:spcAft>
            </a:pPr>
            <a:endParaRPr lang="en-US" sz="2800" b="1" i="1" dirty="0"/>
          </a:p>
          <a:p>
            <a:pPr>
              <a:spcAft>
                <a:spcPts val="600"/>
              </a:spcAft>
            </a:pPr>
            <a:r>
              <a:rPr lang="en-US" sz="2800" b="1" i="1" dirty="0" smtClean="0"/>
              <a:t>This </a:t>
            </a:r>
            <a:r>
              <a:rPr lang="en-US" sz="2800" b="1" i="1" u="sng" dirty="0" smtClean="0"/>
              <a:t>Journal</a:t>
            </a:r>
            <a:r>
              <a:rPr lang="en-US" sz="2800" b="1" i="1" dirty="0" smtClean="0"/>
              <a:t> will </a:t>
            </a:r>
            <a:r>
              <a:rPr lang="en-US" sz="2800" b="1" i="1" dirty="0"/>
              <a:t>help you to: </a:t>
            </a:r>
            <a:endParaRPr lang="en-US" sz="2800" b="1" i="1" dirty="0" smtClean="0"/>
          </a:p>
          <a:p>
            <a:pPr marL="342900" indent="-342900">
              <a:spcAft>
                <a:spcPts val="600"/>
              </a:spcAft>
              <a:buFont typeface="Arial" panose="020B0604020202020204" pitchFamily="34" charset="0"/>
              <a:buChar char="•"/>
            </a:pPr>
            <a:r>
              <a:rPr lang="en-US" sz="2800" b="1" i="1" u="sng" dirty="0" smtClean="0"/>
              <a:t>Reflect</a:t>
            </a:r>
            <a:r>
              <a:rPr lang="en-US" sz="2800" b="1" i="1" dirty="0" smtClean="0"/>
              <a:t> </a:t>
            </a:r>
            <a:r>
              <a:rPr lang="en-US" sz="2800" b="1" i="1" dirty="0"/>
              <a:t>on your own experience of the V Encuentro Sessions </a:t>
            </a:r>
            <a:endParaRPr lang="en-US" sz="2800" b="1" i="1" dirty="0" smtClean="0"/>
          </a:p>
          <a:p>
            <a:pPr marL="342900" indent="-342900">
              <a:spcAft>
                <a:spcPts val="600"/>
              </a:spcAft>
              <a:buFont typeface="Arial" panose="020B0604020202020204" pitchFamily="34" charset="0"/>
              <a:buChar char="•"/>
            </a:pPr>
            <a:r>
              <a:rPr lang="en-US" sz="2800" b="1" i="1" u="sng" dirty="0" smtClean="0"/>
              <a:t>Engage</a:t>
            </a:r>
            <a:r>
              <a:rPr lang="en-US" sz="2800" b="1" i="1" dirty="0" smtClean="0"/>
              <a:t> </a:t>
            </a:r>
            <a:r>
              <a:rPr lang="en-US" sz="2800" b="1" i="1" dirty="0"/>
              <a:t>people in the peripheries, build relationships, and ask questions </a:t>
            </a:r>
          </a:p>
          <a:p>
            <a:pPr marL="342900" indent="-342900">
              <a:spcAft>
                <a:spcPts val="600"/>
              </a:spcAft>
              <a:buFont typeface="Arial" panose="020B0604020202020204" pitchFamily="34" charset="0"/>
              <a:buChar char="•"/>
            </a:pPr>
            <a:r>
              <a:rPr lang="en-US" sz="2800" b="1" i="1" u="sng" dirty="0" smtClean="0"/>
              <a:t>Discern </a:t>
            </a:r>
            <a:r>
              <a:rPr lang="en-US" sz="2800" b="1" i="1" u="sng" dirty="0"/>
              <a:t>&amp; Write </a:t>
            </a:r>
            <a:r>
              <a:rPr lang="en-US" sz="2800" b="1" i="1" dirty="0"/>
              <a:t>down new insights gained from this missionary experience and fill out the consultation form weekly</a:t>
            </a:r>
          </a:p>
        </p:txBody>
      </p:sp>
      <p:pic>
        <p:nvPicPr>
          <p:cNvPr id="3" name="Picture 2"/>
          <p:cNvPicPr>
            <a:picLocks noChangeAspect="1"/>
          </p:cNvPicPr>
          <p:nvPr/>
        </p:nvPicPr>
        <p:blipFill>
          <a:blip r:embed="rId3"/>
          <a:stretch>
            <a:fillRect/>
          </a:stretch>
        </p:blipFill>
        <p:spPr>
          <a:xfrm>
            <a:off x="1049483" y="2274911"/>
            <a:ext cx="2670907" cy="4125890"/>
          </a:xfrm>
          <a:prstGeom prst="rect">
            <a:avLst/>
          </a:prstGeom>
        </p:spPr>
      </p:pic>
    </p:spTree>
    <p:extLst>
      <p:ext uri="{BB962C8B-B14F-4D97-AF65-F5344CB8AC3E}">
        <p14:creationId xmlns:p14="http://schemas.microsoft.com/office/powerpoint/2010/main" val="445369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Missionary activity</a:t>
            </a:r>
            <a:endParaRPr lang="en-US" sz="2000" dirty="0"/>
          </a:p>
        </p:txBody>
      </p:sp>
      <p:sp>
        <p:nvSpPr>
          <p:cNvPr id="6" name="Rectangle 5"/>
          <p:cNvSpPr/>
          <p:nvPr/>
        </p:nvSpPr>
        <p:spPr>
          <a:xfrm>
            <a:off x="5277293" y="351342"/>
            <a:ext cx="6448927" cy="5924699"/>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b="1" i="1" dirty="0" smtClean="0"/>
              <a:t>The </a:t>
            </a:r>
            <a:r>
              <a:rPr lang="en-US" sz="2800" b="1" i="1" dirty="0"/>
              <a:t>V Encuentro embraces a spirit of the New Evangelization and the vision of a Church that goes forth and reaches out. </a:t>
            </a:r>
          </a:p>
          <a:p>
            <a:pPr marL="457200" indent="-457200">
              <a:spcAft>
                <a:spcPts val="600"/>
              </a:spcAft>
              <a:buFont typeface="Arial" panose="020B0604020202020204" pitchFamily="34" charset="0"/>
              <a:buChar char="•"/>
            </a:pPr>
            <a:r>
              <a:rPr lang="en-US" sz="2800" b="1" i="1" dirty="0" smtClean="0"/>
              <a:t>At </a:t>
            </a:r>
            <a:r>
              <a:rPr lang="en-US" sz="2800" b="1" i="1" dirty="0"/>
              <a:t>the end of each session, all participants are invited to take part in a simple missionary action. </a:t>
            </a:r>
          </a:p>
          <a:p>
            <a:pPr marL="457200" indent="-457200">
              <a:spcAft>
                <a:spcPts val="600"/>
              </a:spcAft>
              <a:buFont typeface="Arial" panose="020B0604020202020204" pitchFamily="34" charset="0"/>
              <a:buChar char="•"/>
            </a:pPr>
            <a:r>
              <a:rPr lang="en-US" sz="2800" b="1" i="1" dirty="0" smtClean="0"/>
              <a:t>This </a:t>
            </a:r>
            <a:r>
              <a:rPr lang="en-US" sz="2800" b="1" i="1" dirty="0"/>
              <a:t>action is an opportunity to witness one’s identity as a missionary disciple of Jesus Christ. </a:t>
            </a:r>
          </a:p>
          <a:p>
            <a:pPr marL="457200" indent="-457200">
              <a:spcAft>
                <a:spcPts val="600"/>
              </a:spcAft>
              <a:buFont typeface="Arial" panose="020B0604020202020204" pitchFamily="34" charset="0"/>
              <a:buChar char="•"/>
            </a:pPr>
            <a:r>
              <a:rPr lang="en-US" sz="2800" b="1" i="1" dirty="0" smtClean="0"/>
              <a:t>Also</a:t>
            </a:r>
            <a:r>
              <a:rPr lang="en-US" sz="2800" b="1" i="1" dirty="0"/>
              <a:t>, it is an invitation to go into the </a:t>
            </a:r>
            <a:r>
              <a:rPr lang="en-US" sz="2800" b="1" i="1" dirty="0" smtClean="0"/>
              <a:t>peripheries of </a:t>
            </a:r>
            <a:r>
              <a:rPr lang="en-US" sz="2800" b="1" i="1" dirty="0"/>
              <a:t>our Church and our society.</a:t>
            </a:r>
          </a:p>
        </p:txBody>
      </p:sp>
      <p:pic>
        <p:nvPicPr>
          <p:cNvPr id="4" name="Picture 3"/>
          <p:cNvPicPr>
            <a:picLocks noChangeAspect="1"/>
          </p:cNvPicPr>
          <p:nvPr/>
        </p:nvPicPr>
        <p:blipFill>
          <a:blip r:embed="rId2"/>
          <a:stretch>
            <a:fillRect/>
          </a:stretch>
        </p:blipFill>
        <p:spPr>
          <a:xfrm>
            <a:off x="259229" y="1788943"/>
            <a:ext cx="4363815" cy="3117010"/>
          </a:xfrm>
          <a:prstGeom prst="rect">
            <a:avLst/>
          </a:prstGeom>
        </p:spPr>
      </p:pic>
    </p:spTree>
    <p:extLst>
      <p:ext uri="{BB962C8B-B14F-4D97-AF65-F5344CB8AC3E}">
        <p14:creationId xmlns:p14="http://schemas.microsoft.com/office/powerpoint/2010/main" val="1629920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067" y="422863"/>
            <a:ext cx="10178322" cy="997973"/>
          </a:xfrm>
        </p:spPr>
        <p:txBody>
          <a:bodyPr>
            <a:normAutofit/>
          </a:bodyPr>
          <a:lstStyle/>
          <a:p>
            <a:r>
              <a:rPr lang="en-US" b="1" dirty="0" smtClean="0"/>
              <a:t>Themes of the Guide</a:t>
            </a:r>
            <a:endParaRPr lang="en-US" dirty="0"/>
          </a:p>
        </p:txBody>
      </p:sp>
      <p:sp>
        <p:nvSpPr>
          <p:cNvPr id="3" name="Content Placeholder 2"/>
          <p:cNvSpPr>
            <a:spLocks noGrp="1"/>
          </p:cNvSpPr>
          <p:nvPr>
            <p:ph idx="1"/>
          </p:nvPr>
        </p:nvSpPr>
        <p:spPr>
          <a:xfrm>
            <a:off x="1251678" y="1512277"/>
            <a:ext cx="5952204" cy="4435310"/>
          </a:xfrm>
        </p:spPr>
        <p:txBody>
          <a:bodyPr>
            <a:normAutofit/>
          </a:bodyPr>
          <a:lstStyle/>
          <a:p>
            <a:r>
              <a:rPr lang="en-US" dirty="0"/>
              <a:t>At the heart of the V Encuentro process is a </a:t>
            </a:r>
            <a:r>
              <a:rPr lang="en-US" b="1" dirty="0" smtClean="0"/>
              <a:t>five-week experience </a:t>
            </a:r>
            <a:r>
              <a:rPr lang="en-US" dirty="0"/>
              <a:t>of reflection, evangelization, </a:t>
            </a:r>
            <a:r>
              <a:rPr lang="en-US" dirty="0" smtClean="0"/>
              <a:t>and consultation </a:t>
            </a:r>
            <a:r>
              <a:rPr lang="en-US" dirty="0"/>
              <a:t>guided by </a:t>
            </a:r>
            <a:r>
              <a:rPr lang="en-US" b="1" dirty="0"/>
              <a:t>five themes </a:t>
            </a:r>
            <a:r>
              <a:rPr lang="en-US" dirty="0"/>
              <a:t>inspired by Pope Francis</a:t>
            </a:r>
            <a:r>
              <a:rPr lang="en-US" dirty="0" smtClean="0"/>
              <a:t>’ call </a:t>
            </a:r>
            <a:r>
              <a:rPr lang="en-US" dirty="0"/>
              <a:t>to foster a culture of Encounter (cf. </a:t>
            </a:r>
            <a:r>
              <a:rPr lang="en-US" i="1" dirty="0"/>
              <a:t>The Joy of the Gospel</a:t>
            </a:r>
            <a:r>
              <a:rPr lang="en-US" dirty="0" smtClean="0"/>
              <a:t>, n</a:t>
            </a:r>
            <a:r>
              <a:rPr lang="en-US" dirty="0"/>
              <a:t>. 24</a:t>
            </a:r>
            <a:r>
              <a:rPr lang="en-US" dirty="0" smtClean="0"/>
              <a:t>):</a:t>
            </a:r>
            <a:endParaRPr lang="en-US" dirty="0"/>
          </a:p>
          <a:p>
            <a:pPr marL="461963" indent="0">
              <a:buNone/>
            </a:pPr>
            <a:r>
              <a:rPr lang="en-US" b="1" dirty="0"/>
              <a:t> </a:t>
            </a:r>
            <a:r>
              <a:rPr lang="en-US" dirty="0" smtClean="0"/>
              <a:t>Called </a:t>
            </a:r>
            <a:r>
              <a:rPr lang="en-US" dirty="0"/>
              <a:t>to a loving encounter with Jesus</a:t>
            </a:r>
          </a:p>
          <a:p>
            <a:pPr marL="461963" indent="0">
              <a:buNone/>
            </a:pPr>
            <a:r>
              <a:rPr lang="en-US" dirty="0" smtClean="0"/>
              <a:t>  With </a:t>
            </a:r>
            <a:r>
              <a:rPr lang="en-US" dirty="0"/>
              <a:t>words and actions: Do it!</a:t>
            </a:r>
          </a:p>
          <a:p>
            <a:pPr marL="461963" indent="0">
              <a:buNone/>
            </a:pPr>
            <a:r>
              <a:rPr lang="en-US" b="1" dirty="0" smtClean="0"/>
              <a:t> </a:t>
            </a:r>
            <a:r>
              <a:rPr lang="en-US" dirty="0"/>
              <a:t>Walking together with Jesus</a:t>
            </a:r>
          </a:p>
          <a:p>
            <a:pPr marL="461963" indent="0">
              <a:buNone/>
            </a:pPr>
            <a:r>
              <a:rPr lang="en-US" b="1" dirty="0" smtClean="0"/>
              <a:t> </a:t>
            </a:r>
            <a:r>
              <a:rPr lang="en-US" dirty="0"/>
              <a:t>Bearing fruits of new life</a:t>
            </a:r>
          </a:p>
          <a:p>
            <a:pPr marL="461963" indent="0">
              <a:buNone/>
            </a:pPr>
            <a:r>
              <a:rPr lang="en-US" b="1" dirty="0" smtClean="0"/>
              <a:t> </a:t>
            </a:r>
            <a:r>
              <a:rPr lang="en-US" dirty="0"/>
              <a:t>Celebrating the joy of being missionary disciples</a:t>
            </a:r>
          </a:p>
        </p:txBody>
      </p:sp>
      <p:pic>
        <p:nvPicPr>
          <p:cNvPr id="4" name="Picture 3"/>
          <p:cNvPicPr>
            <a:picLocks noChangeAspect="1"/>
          </p:cNvPicPr>
          <p:nvPr/>
        </p:nvPicPr>
        <p:blipFill>
          <a:blip r:embed="rId2"/>
          <a:stretch>
            <a:fillRect/>
          </a:stretch>
        </p:blipFill>
        <p:spPr>
          <a:xfrm>
            <a:off x="5892115" y="1526650"/>
            <a:ext cx="6205308" cy="4691171"/>
          </a:xfrm>
          <a:prstGeom prst="rect">
            <a:avLst/>
          </a:prstGeom>
        </p:spPr>
      </p:pic>
      <p:sp>
        <p:nvSpPr>
          <p:cNvPr id="5" name="Rectangle 4"/>
          <p:cNvSpPr/>
          <p:nvPr/>
        </p:nvSpPr>
        <p:spPr>
          <a:xfrm>
            <a:off x="1476778" y="4524579"/>
            <a:ext cx="323743" cy="4203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spc="-300" dirty="0" smtClean="0">
                <a:solidFill>
                  <a:prstClr val="white"/>
                </a:solidFill>
                <a:latin typeface="Rockwell" panose="02060603020205020403" pitchFamily="18" charset="0"/>
              </a:rPr>
              <a:t>4</a:t>
            </a:r>
            <a:endParaRPr lang="en-US" sz="3600" b="1" spc="-300" dirty="0">
              <a:solidFill>
                <a:prstClr val="white"/>
              </a:solidFill>
              <a:latin typeface="Rockwell" panose="02060603020205020403" pitchFamily="18" charset="0"/>
            </a:endParaRPr>
          </a:p>
        </p:txBody>
      </p:sp>
      <p:sp>
        <p:nvSpPr>
          <p:cNvPr id="6" name="Rectangle 5"/>
          <p:cNvSpPr/>
          <p:nvPr/>
        </p:nvSpPr>
        <p:spPr>
          <a:xfrm>
            <a:off x="1476778" y="3287955"/>
            <a:ext cx="323743" cy="4203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spc="-300" dirty="0" smtClean="0">
                <a:solidFill>
                  <a:prstClr val="white"/>
                </a:solidFill>
                <a:latin typeface="Rockwell" panose="02060603020205020403" pitchFamily="18" charset="0"/>
              </a:rPr>
              <a:t>1</a:t>
            </a:r>
            <a:endParaRPr lang="en-US" sz="3600" b="1" spc="-300" dirty="0">
              <a:solidFill>
                <a:prstClr val="white"/>
              </a:solidFill>
              <a:latin typeface="Rockwell" panose="02060603020205020403" pitchFamily="18" charset="0"/>
            </a:endParaRPr>
          </a:p>
        </p:txBody>
      </p:sp>
      <p:sp>
        <p:nvSpPr>
          <p:cNvPr id="7" name="Rectangle 6"/>
          <p:cNvSpPr/>
          <p:nvPr/>
        </p:nvSpPr>
        <p:spPr>
          <a:xfrm>
            <a:off x="1476778" y="3714988"/>
            <a:ext cx="323743" cy="4203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spc="-300" dirty="0" smtClean="0">
                <a:solidFill>
                  <a:prstClr val="white"/>
                </a:solidFill>
                <a:latin typeface="Rockwell" panose="02060603020205020403" pitchFamily="18" charset="0"/>
              </a:rPr>
              <a:t>2</a:t>
            </a:r>
            <a:endParaRPr lang="en-US" sz="3600" b="1" spc="-300" dirty="0">
              <a:solidFill>
                <a:prstClr val="white"/>
              </a:solidFill>
              <a:latin typeface="Rockwell" panose="02060603020205020403" pitchFamily="18" charset="0"/>
            </a:endParaRPr>
          </a:p>
        </p:txBody>
      </p:sp>
      <p:sp>
        <p:nvSpPr>
          <p:cNvPr id="8" name="Rectangle 7"/>
          <p:cNvSpPr/>
          <p:nvPr/>
        </p:nvSpPr>
        <p:spPr>
          <a:xfrm>
            <a:off x="1476777" y="4137501"/>
            <a:ext cx="323743" cy="4203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spc="-300" dirty="0" smtClean="0">
                <a:solidFill>
                  <a:prstClr val="white"/>
                </a:solidFill>
                <a:latin typeface="Rockwell" panose="02060603020205020403" pitchFamily="18" charset="0"/>
              </a:rPr>
              <a:t>3</a:t>
            </a:r>
            <a:endParaRPr lang="en-US" sz="3600" b="1" spc="-300" dirty="0">
              <a:solidFill>
                <a:prstClr val="white"/>
              </a:solidFill>
              <a:latin typeface="Rockwell" panose="02060603020205020403" pitchFamily="18" charset="0"/>
            </a:endParaRPr>
          </a:p>
        </p:txBody>
      </p:sp>
      <p:sp>
        <p:nvSpPr>
          <p:cNvPr id="9" name="Rectangle 8"/>
          <p:cNvSpPr/>
          <p:nvPr/>
        </p:nvSpPr>
        <p:spPr>
          <a:xfrm>
            <a:off x="1476776" y="4943278"/>
            <a:ext cx="323743" cy="4430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spc="-300" dirty="0" smtClean="0">
                <a:solidFill>
                  <a:prstClr val="white"/>
                </a:solidFill>
                <a:latin typeface="Rockwell" panose="02060603020205020403" pitchFamily="18" charset="0"/>
              </a:rPr>
              <a:t>5</a:t>
            </a:r>
            <a:endParaRPr lang="en-US" sz="3600" b="1" spc="-300" dirty="0">
              <a:solidFill>
                <a:prstClr val="white"/>
              </a:solidFill>
              <a:latin typeface="Rockwell" panose="02060603020205020403" pitchFamily="18" charset="0"/>
            </a:endParaRPr>
          </a:p>
        </p:txBody>
      </p:sp>
      <p:pic>
        <p:nvPicPr>
          <p:cNvPr id="10" name="Picture 9"/>
          <p:cNvPicPr>
            <a:picLocks noChangeAspect="1"/>
          </p:cNvPicPr>
          <p:nvPr/>
        </p:nvPicPr>
        <p:blipFill>
          <a:blip r:embed="rId3"/>
          <a:stretch>
            <a:fillRect/>
          </a:stretch>
        </p:blipFill>
        <p:spPr>
          <a:xfrm>
            <a:off x="0" y="2109101"/>
            <a:ext cx="780356" cy="2639797"/>
          </a:xfrm>
          <a:prstGeom prst="rect">
            <a:avLst/>
          </a:prstGeom>
        </p:spPr>
      </p:pic>
    </p:spTree>
    <p:extLst>
      <p:ext uri="{BB962C8B-B14F-4D97-AF65-F5344CB8AC3E}">
        <p14:creationId xmlns:p14="http://schemas.microsoft.com/office/powerpoint/2010/main" val="15446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decel="10000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750" fill="hold"/>
                                        <p:tgtEl>
                                          <p:spTgt spid="5"/>
                                        </p:tgtEl>
                                        <p:attrNameLst>
                                          <p:attrName>ppt_x</p:attrName>
                                        </p:attrNameLst>
                                      </p:cBhvr>
                                      <p:tavLst>
                                        <p:tav tm="0">
                                          <p:val>
                                            <p:strVal val="#ppt_x"/>
                                          </p:val>
                                        </p:tav>
                                        <p:tav tm="100000">
                                          <p:val>
                                            <p:strVal val="#ppt_x"/>
                                          </p:val>
                                        </p:tav>
                                      </p:tavLst>
                                    </p:anim>
                                    <p:anim calcmode="lin" valueType="num">
                                      <p:cBhvr additive="base">
                                        <p:cTn id="38" dur="75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ppt_x"/>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The periphery?</a:t>
            </a:r>
            <a:endParaRPr lang="en-US" sz="2000" dirty="0"/>
          </a:p>
        </p:txBody>
      </p:sp>
      <p:sp>
        <p:nvSpPr>
          <p:cNvPr id="6" name="Rectangle 5"/>
          <p:cNvSpPr/>
          <p:nvPr/>
        </p:nvSpPr>
        <p:spPr>
          <a:xfrm>
            <a:off x="5277293" y="335439"/>
            <a:ext cx="6448927" cy="6155531"/>
          </a:xfrm>
          <a:prstGeom prst="rect">
            <a:avLst/>
          </a:prstGeom>
        </p:spPr>
        <p:txBody>
          <a:bodyPr wrap="square">
            <a:spAutoFit/>
          </a:bodyPr>
          <a:lstStyle/>
          <a:p>
            <a:pPr marL="457200" indent="-457200">
              <a:spcAft>
                <a:spcPts val="600"/>
              </a:spcAft>
              <a:buFont typeface="Arial" panose="020B0604020202020204" pitchFamily="34" charset="0"/>
              <a:buChar char="•"/>
            </a:pPr>
            <a:r>
              <a:rPr lang="en-US" sz="2200" b="1" i="1" dirty="0" smtClean="0"/>
              <a:t>Places </a:t>
            </a:r>
            <a:r>
              <a:rPr lang="en-US" sz="2200" b="1" i="1" dirty="0"/>
              <a:t>where our sisters and brothers are vulnerable, excluded, treated as outsiders, living in fear, isolated, ignored, </a:t>
            </a:r>
            <a:r>
              <a:rPr lang="en-US" sz="2200" b="1" i="1" dirty="0" smtClean="0"/>
              <a:t>invisible.</a:t>
            </a:r>
          </a:p>
          <a:p>
            <a:pPr marL="457200" indent="-457200">
              <a:spcAft>
                <a:spcPts val="600"/>
              </a:spcAft>
              <a:buFont typeface="Arial" panose="020B0604020202020204" pitchFamily="34" charset="0"/>
              <a:buChar char="•"/>
            </a:pPr>
            <a:r>
              <a:rPr lang="en-US" sz="2200" b="1" i="1" dirty="0" smtClean="0"/>
              <a:t>Pope </a:t>
            </a:r>
            <a:r>
              <a:rPr lang="en-US" sz="2200" b="1" i="1" dirty="0"/>
              <a:t>Francis reminds us that as baptized Christians, Catholics must embrace the call from Jesus Christ “to go forth from our own comfort zone in order to reach all the ‘peripheries’ in need of the light of the Gospel.” </a:t>
            </a:r>
          </a:p>
          <a:p>
            <a:pPr marL="457200" indent="-457200">
              <a:spcAft>
                <a:spcPts val="600"/>
              </a:spcAft>
              <a:buFont typeface="Arial" panose="020B0604020202020204" pitchFamily="34" charset="0"/>
              <a:buChar char="•"/>
            </a:pPr>
            <a:r>
              <a:rPr lang="en-US" sz="2200" b="1" i="1" dirty="0" smtClean="0"/>
              <a:t>Each </a:t>
            </a:r>
            <a:r>
              <a:rPr lang="en-US" sz="2200" b="1" i="1" dirty="0"/>
              <a:t>community, each family, each person must identify the immediate peripheries and then go and meet people there with a message of love and hope in a spirit of accompaniment. </a:t>
            </a:r>
            <a:endParaRPr lang="en-US" sz="2200" b="1" i="1" dirty="0" smtClean="0"/>
          </a:p>
          <a:p>
            <a:pPr marL="457200" indent="-457200">
              <a:spcAft>
                <a:spcPts val="600"/>
              </a:spcAft>
              <a:buFont typeface="Arial" panose="020B0604020202020204" pitchFamily="34" charset="0"/>
              <a:buChar char="•"/>
            </a:pPr>
            <a:r>
              <a:rPr lang="en-US" sz="2200" b="1" i="1" dirty="0" smtClean="0"/>
              <a:t>Many </a:t>
            </a:r>
            <a:r>
              <a:rPr lang="en-US" sz="2200" b="1" i="1" dirty="0"/>
              <a:t>Hispanic Catholics—as well as other Catholics— live in the peripheries of our Church and society. </a:t>
            </a:r>
          </a:p>
          <a:p>
            <a:pPr marL="457200" indent="-457200">
              <a:spcAft>
                <a:spcPts val="600"/>
              </a:spcAft>
              <a:buFont typeface="Arial" panose="020B0604020202020204" pitchFamily="34" charset="0"/>
              <a:buChar char="•"/>
            </a:pPr>
            <a:r>
              <a:rPr lang="en-US" sz="2200" b="1" i="1" dirty="0" smtClean="0"/>
              <a:t>We </a:t>
            </a:r>
            <a:r>
              <a:rPr lang="en-US" sz="2200" b="1" i="1" dirty="0"/>
              <a:t>are called to bring the light of the Gospel to all these groups. </a:t>
            </a:r>
          </a:p>
        </p:txBody>
      </p:sp>
      <p:pic>
        <p:nvPicPr>
          <p:cNvPr id="4" name="Picture 3"/>
          <p:cNvPicPr>
            <a:picLocks noChangeAspect="1"/>
          </p:cNvPicPr>
          <p:nvPr/>
        </p:nvPicPr>
        <p:blipFill>
          <a:blip r:embed="rId2"/>
          <a:stretch>
            <a:fillRect/>
          </a:stretch>
        </p:blipFill>
        <p:spPr>
          <a:xfrm>
            <a:off x="478144" y="2398742"/>
            <a:ext cx="3925142" cy="26290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1956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268785" cy="1196670"/>
          </a:xfrm>
        </p:spPr>
        <p:txBody>
          <a:bodyPr>
            <a:normAutofit/>
          </a:bodyPr>
          <a:lstStyle/>
          <a:p>
            <a:r>
              <a:rPr lang="en-US" sz="2000" dirty="0" smtClean="0"/>
              <a:t>tips for missionary activities</a:t>
            </a:r>
            <a:endParaRPr lang="en-US" sz="2000" dirty="0"/>
          </a:p>
        </p:txBody>
      </p:sp>
      <p:sp>
        <p:nvSpPr>
          <p:cNvPr id="6" name="Rectangle 5"/>
          <p:cNvSpPr/>
          <p:nvPr/>
        </p:nvSpPr>
        <p:spPr>
          <a:xfrm>
            <a:off x="5277293" y="335439"/>
            <a:ext cx="6448927" cy="5893921"/>
          </a:xfrm>
          <a:prstGeom prst="rect">
            <a:avLst/>
          </a:prstGeom>
        </p:spPr>
        <p:txBody>
          <a:bodyPr wrap="square">
            <a:spAutoFit/>
          </a:bodyPr>
          <a:lstStyle/>
          <a:p>
            <a:pPr marL="457200" indent="-457200">
              <a:spcAft>
                <a:spcPts val="600"/>
              </a:spcAft>
              <a:buFont typeface="+mj-lt"/>
              <a:buAutoNum type="arabicPeriod"/>
            </a:pPr>
            <a:r>
              <a:rPr lang="en-US" sz="2200" b="1" i="1" dirty="0" smtClean="0"/>
              <a:t>Choose </a:t>
            </a:r>
            <a:r>
              <a:rPr lang="en-US" sz="2200" b="1" i="1" dirty="0"/>
              <a:t>your missionary partner.  The Lord sent his disciples in pairs (Lk 10:1). </a:t>
            </a:r>
          </a:p>
          <a:p>
            <a:pPr marL="457200" indent="-457200">
              <a:spcAft>
                <a:spcPts val="600"/>
              </a:spcAft>
              <a:buFont typeface="+mj-lt"/>
              <a:buAutoNum type="arabicPeriod"/>
            </a:pPr>
            <a:r>
              <a:rPr lang="en-US" sz="2200" b="1" i="1" dirty="0" smtClean="0"/>
              <a:t>If </a:t>
            </a:r>
            <a:r>
              <a:rPr lang="en-US" sz="2200" b="1" i="1" dirty="0"/>
              <a:t>you are reaching out to people you know, contact them in advance of the visit. </a:t>
            </a:r>
          </a:p>
          <a:p>
            <a:pPr marL="457200" indent="-457200">
              <a:spcAft>
                <a:spcPts val="600"/>
              </a:spcAft>
              <a:buFont typeface="+mj-lt"/>
              <a:buAutoNum type="arabicPeriod"/>
            </a:pPr>
            <a:r>
              <a:rPr lang="en-US" sz="2200" b="1" i="1" dirty="0" smtClean="0"/>
              <a:t>If </a:t>
            </a:r>
            <a:r>
              <a:rPr lang="en-US" sz="2200" b="1" i="1" dirty="0"/>
              <a:t>you are going to the periphery, engage people in a natural and polite way, </a:t>
            </a:r>
            <a:r>
              <a:rPr lang="en-US" sz="2200" b="1" i="1" dirty="0" err="1"/>
              <a:t>showingauthentic</a:t>
            </a:r>
            <a:r>
              <a:rPr lang="en-US" sz="2200" b="1" i="1" dirty="0"/>
              <a:t> interest in getting to know </a:t>
            </a:r>
            <a:r>
              <a:rPr lang="en-US" sz="2200" b="1" i="1" dirty="0" smtClean="0"/>
              <a:t>them.</a:t>
            </a:r>
          </a:p>
          <a:p>
            <a:pPr marL="457200" indent="-457200">
              <a:spcAft>
                <a:spcPts val="600"/>
              </a:spcAft>
              <a:buFont typeface="+mj-lt"/>
              <a:buAutoNum type="arabicPeriod"/>
            </a:pPr>
            <a:r>
              <a:rPr lang="en-US" sz="2200" b="1" i="1" dirty="0" smtClean="0"/>
              <a:t>Pray </a:t>
            </a:r>
            <a:r>
              <a:rPr lang="en-US" sz="2200" b="1" i="1" dirty="0"/>
              <a:t>for wisdom before going to visit someone. Pray in </a:t>
            </a:r>
            <a:r>
              <a:rPr lang="en-US" sz="2200" b="1" i="1" dirty="0" err="1"/>
              <a:t>thanksgivingafter</a:t>
            </a:r>
            <a:r>
              <a:rPr lang="en-US" sz="2200" b="1" i="1" dirty="0"/>
              <a:t> returning. </a:t>
            </a:r>
            <a:endParaRPr lang="en-US" sz="2200" b="1" i="1" dirty="0" smtClean="0"/>
          </a:p>
          <a:p>
            <a:pPr marL="457200" indent="-457200">
              <a:spcAft>
                <a:spcPts val="600"/>
              </a:spcAft>
              <a:buFont typeface="+mj-lt"/>
              <a:buAutoNum type="arabicPeriod"/>
            </a:pPr>
            <a:r>
              <a:rPr lang="en-US" sz="2200" b="1" i="1" dirty="0" smtClean="0"/>
              <a:t>Bring </a:t>
            </a:r>
            <a:r>
              <a:rPr lang="en-US" sz="2200" b="1" i="1" dirty="0"/>
              <a:t>some information about your parish or faith community to share. </a:t>
            </a:r>
            <a:endParaRPr lang="en-US" sz="2200" b="1" i="1" dirty="0" smtClean="0"/>
          </a:p>
          <a:p>
            <a:pPr marL="457200" indent="-457200">
              <a:spcAft>
                <a:spcPts val="600"/>
              </a:spcAft>
              <a:buFont typeface="+mj-lt"/>
              <a:buAutoNum type="arabicPeriod"/>
            </a:pPr>
            <a:r>
              <a:rPr lang="en-US" sz="2200" b="1" i="1" dirty="0" smtClean="0"/>
              <a:t>Missionaries </a:t>
            </a:r>
            <a:r>
              <a:rPr lang="en-US" sz="2200" b="1" i="1" dirty="0"/>
              <a:t>should not visit or contact minors under the age of 18 without the presence of a parent or adult following Safe Environment Guidelines.</a:t>
            </a:r>
          </a:p>
        </p:txBody>
      </p:sp>
      <p:pic>
        <p:nvPicPr>
          <p:cNvPr id="3" name="Picture 2"/>
          <p:cNvPicPr>
            <a:picLocks noChangeAspect="1"/>
          </p:cNvPicPr>
          <p:nvPr/>
        </p:nvPicPr>
        <p:blipFill>
          <a:blip r:embed="rId3"/>
          <a:stretch>
            <a:fillRect/>
          </a:stretch>
        </p:blipFill>
        <p:spPr>
          <a:xfrm>
            <a:off x="-1144326" y="1837210"/>
            <a:ext cx="6200169" cy="4694327"/>
          </a:xfrm>
          <a:prstGeom prst="rect">
            <a:avLst/>
          </a:prstGeom>
        </p:spPr>
      </p:pic>
    </p:spTree>
    <p:extLst>
      <p:ext uri="{BB962C8B-B14F-4D97-AF65-F5344CB8AC3E}">
        <p14:creationId xmlns:p14="http://schemas.microsoft.com/office/powerpoint/2010/main" val="35469721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66" y="862552"/>
            <a:ext cx="4436828" cy="1196670"/>
          </a:xfrm>
        </p:spPr>
        <p:txBody>
          <a:bodyPr>
            <a:normAutofit/>
          </a:bodyPr>
          <a:lstStyle/>
          <a:p>
            <a:r>
              <a:rPr lang="en-US" sz="2000" dirty="0" smtClean="0"/>
              <a:t>12 tips for missionary activities cont.</a:t>
            </a:r>
            <a:endParaRPr lang="en-US" sz="2000" dirty="0"/>
          </a:p>
        </p:txBody>
      </p:sp>
      <p:sp>
        <p:nvSpPr>
          <p:cNvPr id="6" name="Rectangle 5"/>
          <p:cNvSpPr/>
          <p:nvPr/>
        </p:nvSpPr>
        <p:spPr>
          <a:xfrm>
            <a:off x="5277293" y="335439"/>
            <a:ext cx="6448927" cy="5216813"/>
          </a:xfrm>
          <a:prstGeom prst="rect">
            <a:avLst/>
          </a:prstGeom>
        </p:spPr>
        <p:txBody>
          <a:bodyPr wrap="square">
            <a:spAutoFit/>
          </a:bodyPr>
          <a:lstStyle/>
          <a:p>
            <a:pPr marL="457200" indent="-457200">
              <a:spcAft>
                <a:spcPts val="600"/>
              </a:spcAft>
              <a:buFont typeface="+mj-lt"/>
              <a:buAutoNum type="arabicPeriod" startAt="7"/>
            </a:pPr>
            <a:r>
              <a:rPr lang="en-US" sz="2200" b="1" i="1" dirty="0" smtClean="0"/>
              <a:t>Be </a:t>
            </a:r>
            <a:r>
              <a:rPr lang="en-US" sz="2200" b="1" i="1" dirty="0"/>
              <a:t>natural and enthusiastic. Speak about what you know and what you have experienced as a </a:t>
            </a:r>
            <a:r>
              <a:rPr lang="en-US" sz="2200" b="1" i="1" dirty="0" smtClean="0"/>
              <a:t>Christian.</a:t>
            </a:r>
          </a:p>
          <a:p>
            <a:pPr marL="457200" indent="-457200">
              <a:spcAft>
                <a:spcPts val="600"/>
              </a:spcAft>
              <a:buFont typeface="+mj-lt"/>
              <a:buAutoNum type="arabicPeriod" startAt="7"/>
            </a:pPr>
            <a:r>
              <a:rPr lang="en-US" sz="2200" b="1" i="1" dirty="0" smtClean="0"/>
              <a:t>Be </a:t>
            </a:r>
            <a:r>
              <a:rPr lang="en-US" sz="2200" b="1" i="1" dirty="0"/>
              <a:t>respectful. Avoid entering into controversies. </a:t>
            </a:r>
            <a:endParaRPr lang="en-US" sz="2200" b="1" i="1" dirty="0" smtClean="0"/>
          </a:p>
          <a:p>
            <a:pPr marL="457200" indent="-457200">
              <a:spcAft>
                <a:spcPts val="600"/>
              </a:spcAft>
              <a:buFont typeface="+mj-lt"/>
              <a:buAutoNum type="arabicPeriod" startAt="7"/>
            </a:pPr>
            <a:r>
              <a:rPr lang="en-US" sz="2200" b="1" i="1" dirty="0" smtClean="0"/>
              <a:t>Use </a:t>
            </a:r>
            <a:r>
              <a:rPr lang="en-US" sz="2200" b="1" i="1" dirty="0"/>
              <a:t>the questions in the Mission and Consultation Journal. Then, listen... listen attentively and lovingly. </a:t>
            </a:r>
          </a:p>
          <a:p>
            <a:pPr marL="457200" indent="-457200">
              <a:spcAft>
                <a:spcPts val="600"/>
              </a:spcAft>
              <a:buFont typeface="+mj-lt"/>
              <a:buAutoNum type="arabicPeriod" startAt="7"/>
            </a:pPr>
            <a:r>
              <a:rPr lang="en-US" sz="2200" b="1" i="1" dirty="0" smtClean="0"/>
              <a:t>Keep </a:t>
            </a:r>
            <a:r>
              <a:rPr lang="en-US" sz="2200" b="1" i="1" dirty="0"/>
              <a:t>the conversation short. </a:t>
            </a:r>
          </a:p>
          <a:p>
            <a:pPr marL="457200" indent="-457200">
              <a:spcAft>
                <a:spcPts val="600"/>
              </a:spcAft>
              <a:buFont typeface="+mj-lt"/>
              <a:buAutoNum type="arabicPeriod" startAt="7"/>
            </a:pPr>
            <a:r>
              <a:rPr lang="en-US" sz="2200" b="1" i="1" dirty="0" smtClean="0"/>
              <a:t>Write </a:t>
            </a:r>
            <a:r>
              <a:rPr lang="en-US" sz="2200" b="1" i="1" dirty="0"/>
              <a:t>a few </a:t>
            </a:r>
            <a:r>
              <a:rPr lang="en-US" sz="2200" b="1" i="1" dirty="0" smtClean="0"/>
              <a:t>notes and </a:t>
            </a:r>
            <a:r>
              <a:rPr lang="en-US" sz="2200" b="1" i="1" dirty="0"/>
              <a:t>respond to questions in the Mission and Consultation Journal after your return. </a:t>
            </a:r>
          </a:p>
          <a:p>
            <a:pPr marL="457200" indent="-457200">
              <a:spcAft>
                <a:spcPts val="600"/>
              </a:spcAft>
              <a:buFont typeface="+mj-lt"/>
              <a:buAutoNum type="arabicPeriod" startAt="7"/>
            </a:pPr>
            <a:r>
              <a:rPr lang="en-US" sz="2200" b="1" i="1" dirty="0" smtClean="0"/>
              <a:t>If </a:t>
            </a:r>
            <a:r>
              <a:rPr lang="en-US" sz="2200" b="1" i="1" dirty="0"/>
              <a:t>you have any questions, consult with the leaders of the V Encuentro team in your parish or faith community. </a:t>
            </a:r>
          </a:p>
        </p:txBody>
      </p:sp>
      <p:pic>
        <p:nvPicPr>
          <p:cNvPr id="3" name="Picture 2"/>
          <p:cNvPicPr>
            <a:picLocks noChangeAspect="1"/>
          </p:cNvPicPr>
          <p:nvPr/>
        </p:nvPicPr>
        <p:blipFill>
          <a:blip r:embed="rId2"/>
          <a:stretch>
            <a:fillRect/>
          </a:stretch>
        </p:blipFill>
        <p:spPr>
          <a:xfrm>
            <a:off x="-1144326" y="1876967"/>
            <a:ext cx="6200169" cy="4694327"/>
          </a:xfrm>
          <a:prstGeom prst="rect">
            <a:avLst/>
          </a:prstGeom>
        </p:spPr>
      </p:pic>
    </p:spTree>
    <p:extLst>
      <p:ext uri="{BB962C8B-B14F-4D97-AF65-F5344CB8AC3E}">
        <p14:creationId xmlns:p14="http://schemas.microsoft.com/office/powerpoint/2010/main" val="28402153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66" y="862552"/>
            <a:ext cx="4436828" cy="1196670"/>
          </a:xfrm>
        </p:spPr>
        <p:txBody>
          <a:bodyPr>
            <a:normAutofit/>
          </a:bodyPr>
          <a:lstStyle/>
          <a:p>
            <a:r>
              <a:rPr lang="en-US" sz="2000" dirty="0" smtClean="0"/>
              <a:t>Possible scenarios – </a:t>
            </a:r>
            <a:br>
              <a:rPr lang="en-US" sz="2000" dirty="0" smtClean="0"/>
            </a:br>
            <a:r>
              <a:rPr lang="en-US" sz="2000" dirty="0" smtClean="0"/>
              <a:t>visitation</a:t>
            </a:r>
            <a:endParaRPr lang="en-US" sz="2000" dirty="0"/>
          </a:p>
        </p:txBody>
      </p:sp>
      <p:sp>
        <p:nvSpPr>
          <p:cNvPr id="6" name="Rectangle 5"/>
          <p:cNvSpPr/>
          <p:nvPr/>
        </p:nvSpPr>
        <p:spPr>
          <a:xfrm>
            <a:off x="5277293" y="335439"/>
            <a:ext cx="6448927" cy="5416868"/>
          </a:xfrm>
          <a:prstGeom prst="rect">
            <a:avLst/>
          </a:prstGeom>
        </p:spPr>
        <p:txBody>
          <a:bodyPr wrap="square">
            <a:spAutoFit/>
          </a:bodyPr>
          <a:lstStyle/>
          <a:p>
            <a:pPr marL="342900" indent="-342900">
              <a:spcAft>
                <a:spcPts val="600"/>
              </a:spcAft>
              <a:buFont typeface="Arial" panose="020B0604020202020204" pitchFamily="34" charset="0"/>
              <a:buChar char="•"/>
            </a:pPr>
            <a:r>
              <a:rPr lang="en-US" sz="2200" b="1" i="1" dirty="0" smtClean="0"/>
              <a:t>We </a:t>
            </a:r>
            <a:r>
              <a:rPr lang="en-US" sz="2200" b="1" i="1" dirty="0"/>
              <a:t>are a new Catholic family in the area… </a:t>
            </a:r>
            <a:endParaRPr lang="en-US" sz="2200" b="1" i="1" dirty="0" smtClean="0"/>
          </a:p>
          <a:p>
            <a:pPr marL="342900" indent="-342900">
              <a:spcAft>
                <a:spcPts val="600"/>
              </a:spcAft>
              <a:buFont typeface="Arial" panose="020B0604020202020204" pitchFamily="34" charset="0"/>
              <a:buChar char="•"/>
            </a:pPr>
            <a:endParaRPr lang="en-US" sz="2200" b="1" i="1" dirty="0"/>
          </a:p>
          <a:p>
            <a:pPr marL="342900" indent="-342900">
              <a:spcAft>
                <a:spcPts val="600"/>
              </a:spcAft>
              <a:buFont typeface="Arial" panose="020B0604020202020204" pitchFamily="34" charset="0"/>
              <a:buChar char="•"/>
            </a:pPr>
            <a:r>
              <a:rPr lang="en-US" sz="2200" b="1" i="1" dirty="0" smtClean="0"/>
              <a:t>I </a:t>
            </a:r>
            <a:r>
              <a:rPr lang="en-US" sz="2200" b="1" i="1" dirty="0"/>
              <a:t>am no longer a practicing Catholic… </a:t>
            </a:r>
            <a:endParaRPr lang="en-US" sz="2200" b="1" i="1" dirty="0" smtClean="0"/>
          </a:p>
          <a:p>
            <a:pPr marL="342900" indent="-342900">
              <a:spcAft>
                <a:spcPts val="600"/>
              </a:spcAft>
              <a:buFont typeface="Arial" panose="020B0604020202020204" pitchFamily="34" charset="0"/>
              <a:buChar char="•"/>
            </a:pPr>
            <a:endParaRPr lang="en-US" sz="2200" b="1" i="1" dirty="0"/>
          </a:p>
          <a:p>
            <a:pPr marL="342900" indent="-342900">
              <a:spcAft>
                <a:spcPts val="600"/>
              </a:spcAft>
              <a:buFont typeface="Arial" panose="020B0604020202020204" pitchFamily="34" charset="0"/>
              <a:buChar char="•"/>
            </a:pPr>
            <a:r>
              <a:rPr lang="en-US" sz="2200" b="1" i="1" dirty="0" smtClean="0"/>
              <a:t>I </a:t>
            </a:r>
            <a:r>
              <a:rPr lang="en-US" sz="2200" b="1" i="1" dirty="0"/>
              <a:t>am angry at the Church because… </a:t>
            </a:r>
          </a:p>
          <a:p>
            <a:pPr marL="342900" indent="-342900">
              <a:spcAft>
                <a:spcPts val="600"/>
              </a:spcAft>
              <a:buFont typeface="Arial" panose="020B0604020202020204" pitchFamily="34" charset="0"/>
              <a:buChar char="•"/>
            </a:pPr>
            <a:endParaRPr lang="en-US" sz="2200" b="1" i="1" dirty="0" smtClean="0"/>
          </a:p>
          <a:p>
            <a:pPr marL="342900" indent="-342900">
              <a:spcAft>
                <a:spcPts val="600"/>
              </a:spcAft>
              <a:buFont typeface="Arial" panose="020B0604020202020204" pitchFamily="34" charset="0"/>
              <a:buChar char="•"/>
            </a:pPr>
            <a:r>
              <a:rPr lang="en-US" sz="2200" b="1" i="1" dirty="0" smtClean="0"/>
              <a:t>I </a:t>
            </a:r>
            <a:r>
              <a:rPr lang="en-US" sz="2200" b="1" i="1" dirty="0"/>
              <a:t>am too busy at this time to talk… </a:t>
            </a:r>
          </a:p>
          <a:p>
            <a:pPr marL="342900" indent="-342900">
              <a:spcAft>
                <a:spcPts val="600"/>
              </a:spcAft>
              <a:buFont typeface="Arial" panose="020B0604020202020204" pitchFamily="34" charset="0"/>
              <a:buChar char="•"/>
            </a:pPr>
            <a:endParaRPr lang="en-US" sz="2200" b="1" i="1" dirty="0" smtClean="0"/>
          </a:p>
          <a:p>
            <a:pPr marL="342900" indent="-342900">
              <a:spcAft>
                <a:spcPts val="600"/>
              </a:spcAft>
              <a:buFont typeface="Arial" panose="020B0604020202020204" pitchFamily="34" charset="0"/>
              <a:buChar char="•"/>
            </a:pPr>
            <a:r>
              <a:rPr lang="en-US" sz="2200" b="1" i="1" dirty="0" smtClean="0"/>
              <a:t>I </a:t>
            </a:r>
            <a:r>
              <a:rPr lang="en-US" sz="2200" b="1" i="1" dirty="0"/>
              <a:t>am not a Catholic and I practice my faith </a:t>
            </a:r>
            <a:r>
              <a:rPr lang="en-US" sz="2200" b="1" i="1" dirty="0" smtClean="0"/>
              <a:t>at…</a:t>
            </a:r>
          </a:p>
          <a:p>
            <a:pPr marL="342900" indent="-342900">
              <a:spcAft>
                <a:spcPts val="600"/>
              </a:spcAft>
              <a:buFont typeface="Arial" panose="020B0604020202020204" pitchFamily="34" charset="0"/>
              <a:buChar char="•"/>
            </a:pPr>
            <a:endParaRPr lang="en-US" sz="2200" b="1" i="1" dirty="0"/>
          </a:p>
          <a:p>
            <a:pPr marL="342900" indent="-342900">
              <a:spcAft>
                <a:spcPts val="600"/>
              </a:spcAft>
              <a:buFont typeface="Arial" panose="020B0604020202020204" pitchFamily="34" charset="0"/>
              <a:buChar char="•"/>
            </a:pPr>
            <a:r>
              <a:rPr lang="en-US" sz="2200" b="1" i="1" dirty="0" smtClean="0"/>
              <a:t>I </a:t>
            </a:r>
            <a:r>
              <a:rPr lang="en-US" sz="2200" b="1" i="1" dirty="0"/>
              <a:t>do not go to any church… </a:t>
            </a:r>
            <a:endParaRPr lang="en-US" sz="2200" b="1" i="1" dirty="0" smtClean="0"/>
          </a:p>
          <a:p>
            <a:pPr marL="342900" indent="-342900">
              <a:spcAft>
                <a:spcPts val="600"/>
              </a:spcAft>
              <a:buFont typeface="Arial" panose="020B0604020202020204" pitchFamily="34" charset="0"/>
              <a:buChar char="•"/>
            </a:pPr>
            <a:endParaRPr lang="en-US" sz="2200" b="1" i="1" dirty="0"/>
          </a:p>
          <a:p>
            <a:pPr marL="342900" indent="-342900">
              <a:spcAft>
                <a:spcPts val="600"/>
              </a:spcAft>
              <a:buFont typeface="Arial" panose="020B0604020202020204" pitchFamily="34" charset="0"/>
              <a:buChar char="•"/>
            </a:pPr>
            <a:r>
              <a:rPr lang="en-US" sz="2200" b="1" i="1" dirty="0" smtClean="0"/>
              <a:t>Why </a:t>
            </a:r>
            <a:r>
              <a:rPr lang="en-US" sz="2200" b="1" i="1" dirty="0"/>
              <a:t>are you visiting me?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02" y="2416175"/>
            <a:ext cx="3762375" cy="3752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63698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7984"/>
            <a:ext cx="10178322" cy="1492132"/>
          </a:xfrm>
        </p:spPr>
        <p:txBody>
          <a:bodyPr/>
          <a:lstStyle/>
          <a:p>
            <a:r>
              <a:rPr lang="en-US" strike="dblStrike" dirty="0">
                <a:solidFill>
                  <a:srgbClr val="C00000"/>
                </a:solidFill>
              </a:rPr>
              <a:t>10</a:t>
            </a:r>
            <a:r>
              <a:rPr lang="en-US" dirty="0"/>
              <a:t> Things You Need </a:t>
            </a:r>
            <a:r>
              <a:rPr lang="en-US" dirty="0" smtClean="0"/>
              <a:t>to</a:t>
            </a:r>
            <a:br>
              <a:rPr lang="en-US" dirty="0" smtClean="0"/>
            </a:br>
            <a:r>
              <a:rPr lang="en-US" dirty="0" smtClean="0"/>
              <a:t>Know </a:t>
            </a:r>
            <a:r>
              <a:rPr lang="en-US" dirty="0"/>
              <a:t>about the Guide </a:t>
            </a:r>
          </a:p>
        </p:txBody>
      </p:sp>
      <p:sp>
        <p:nvSpPr>
          <p:cNvPr id="3" name="Content Placeholder 2"/>
          <p:cNvSpPr>
            <a:spLocks noGrp="1"/>
          </p:cNvSpPr>
          <p:nvPr>
            <p:ph sz="half" idx="1"/>
          </p:nvPr>
        </p:nvSpPr>
        <p:spPr>
          <a:xfrm>
            <a:off x="1257299" y="1590116"/>
            <a:ext cx="5205644" cy="5267883"/>
          </a:xfrm>
        </p:spPr>
        <p:txBody>
          <a:bodyPr>
            <a:noAutofit/>
          </a:bodyPr>
          <a:lstStyle/>
          <a:p>
            <a:pPr marL="342900" indent="-342900">
              <a:buFont typeface="+mj-lt"/>
              <a:buAutoNum type="arabicPeriod"/>
            </a:pPr>
            <a:r>
              <a:rPr lang="en-US" sz="1800" dirty="0" smtClean="0"/>
              <a:t>The Guide is a resource for the V Encuentro, which in turn is a process of evangelization, consultation, and communion.   </a:t>
            </a:r>
          </a:p>
          <a:p>
            <a:pPr marL="342900" indent="-342900">
              <a:buFont typeface="+mj-lt"/>
              <a:buAutoNum type="arabicPeriod"/>
            </a:pPr>
            <a:r>
              <a:rPr lang="en-US" sz="1800" dirty="0" smtClean="0"/>
              <a:t> The Guide has been designed to be used primarily in the context of small faith communities. However, communities can use it in larger contexts. </a:t>
            </a:r>
          </a:p>
          <a:p>
            <a:pPr marL="342900" indent="-342900">
              <a:buFont typeface="+mj-lt"/>
              <a:buAutoNum type="arabicPeriod"/>
            </a:pPr>
            <a:r>
              <a:rPr lang="en-US" sz="1800" dirty="0" smtClean="0"/>
              <a:t>The Guide has been written in English and Spanish.</a:t>
            </a:r>
          </a:p>
          <a:p>
            <a:pPr marL="342900" indent="-342900">
              <a:buFont typeface="+mj-lt"/>
              <a:buAutoNum type="arabicPeriod"/>
            </a:pPr>
            <a:r>
              <a:rPr lang="en-US" sz="1800" dirty="0" smtClean="0"/>
              <a:t>The Guide has five sessions that can be scheduled based on the timeframes that work </a:t>
            </a:r>
            <a:r>
              <a:rPr lang="en-US" sz="1800" dirty="0"/>
              <a:t>best for each local </a:t>
            </a:r>
            <a:r>
              <a:rPr lang="en-US" sz="1800" dirty="0" smtClean="0"/>
              <a:t>community.</a:t>
            </a:r>
          </a:p>
          <a:p>
            <a:pPr marL="342900" indent="-342900">
              <a:buFont typeface="+mj-lt"/>
              <a:buAutoNum type="arabicPeriod"/>
            </a:pPr>
            <a:r>
              <a:rPr lang="en-US" sz="1800" dirty="0" smtClean="0"/>
              <a:t>The structure of the Guide is flexible enough for pastoral leaders to adapt to particular audiences </a:t>
            </a:r>
            <a:r>
              <a:rPr lang="en-US" sz="1800" dirty="0"/>
              <a:t>and contexts (e.g., prison ministry, campus ministry, youth </a:t>
            </a:r>
            <a:r>
              <a:rPr lang="en-US" sz="1800" dirty="0" smtClean="0"/>
              <a:t>groups</a:t>
            </a:r>
            <a:r>
              <a:rPr lang="en-US" sz="1800" dirty="0"/>
              <a:t>, farmworkers, etc.) </a:t>
            </a:r>
          </a:p>
        </p:txBody>
      </p:sp>
      <p:sp>
        <p:nvSpPr>
          <p:cNvPr id="4" name="Content Placeholder 3"/>
          <p:cNvSpPr>
            <a:spLocks noGrp="1"/>
          </p:cNvSpPr>
          <p:nvPr>
            <p:ph sz="half" idx="2"/>
          </p:nvPr>
        </p:nvSpPr>
        <p:spPr>
          <a:xfrm>
            <a:off x="6462943" y="1590116"/>
            <a:ext cx="5299969" cy="5267883"/>
          </a:xfrm>
        </p:spPr>
        <p:txBody>
          <a:bodyPr>
            <a:normAutofit lnSpcReduction="10000"/>
          </a:bodyPr>
          <a:lstStyle/>
          <a:p>
            <a:pPr marL="457200" indent="-457200">
              <a:buFont typeface="+mj-lt"/>
              <a:buAutoNum type="arabicPeriod" startAt="6"/>
            </a:pPr>
            <a:r>
              <a:rPr lang="en-US" dirty="0" smtClean="0"/>
              <a:t>At </a:t>
            </a:r>
            <a:r>
              <a:rPr lang="en-US" dirty="0"/>
              <a:t>the heart of the Guide is the well-known pastoral methodology, See – </a:t>
            </a:r>
            <a:r>
              <a:rPr lang="en-US" dirty="0" smtClean="0"/>
              <a:t>Judge – Act.</a:t>
            </a:r>
            <a:endParaRPr lang="en-US" dirty="0"/>
          </a:p>
          <a:p>
            <a:pPr marL="457200" indent="-457200">
              <a:buFont typeface="+mj-lt"/>
              <a:buAutoNum type="arabicPeriod" startAt="6"/>
            </a:pPr>
            <a:r>
              <a:rPr lang="en-US" dirty="0" smtClean="0"/>
              <a:t>The </a:t>
            </a:r>
            <a:r>
              <a:rPr lang="en-US" dirty="0"/>
              <a:t>Guide will be shipped to dioceses in the Fall 2016 to be distributed </a:t>
            </a:r>
            <a:r>
              <a:rPr lang="en-US" dirty="0" smtClean="0"/>
              <a:t>to parishes </a:t>
            </a:r>
            <a:r>
              <a:rPr lang="en-US" dirty="0"/>
              <a:t>and be ready to be used in parishes, other ecclesial settings, and faith </a:t>
            </a:r>
            <a:r>
              <a:rPr lang="en-US" dirty="0" smtClean="0"/>
              <a:t>communities </a:t>
            </a:r>
            <a:r>
              <a:rPr lang="en-US" dirty="0"/>
              <a:t>starting in </a:t>
            </a:r>
            <a:r>
              <a:rPr lang="en-US" dirty="0" smtClean="0"/>
              <a:t>2017</a:t>
            </a:r>
            <a:r>
              <a:rPr lang="en-US" dirty="0"/>
              <a:t>. </a:t>
            </a:r>
          </a:p>
          <a:p>
            <a:pPr marL="457200" indent="-457200">
              <a:buFont typeface="+mj-lt"/>
              <a:buAutoNum type="arabicPeriod" startAt="6"/>
            </a:pPr>
            <a:r>
              <a:rPr lang="en-US" dirty="0"/>
              <a:t> The V Encuentro website </a:t>
            </a:r>
            <a:r>
              <a:rPr lang="en-US" dirty="0" smtClean="0"/>
              <a:t>(http</a:t>
            </a:r>
            <a:r>
              <a:rPr lang="en-US" dirty="0"/>
              <a:t>://www.vencuentro.org/) will have the guide, </a:t>
            </a:r>
            <a:r>
              <a:rPr lang="en-US" dirty="0" smtClean="0"/>
              <a:t>accompanying </a:t>
            </a:r>
            <a:r>
              <a:rPr lang="en-US" dirty="0"/>
              <a:t>resources, </a:t>
            </a:r>
            <a:r>
              <a:rPr lang="en-US" dirty="0" smtClean="0"/>
              <a:t>and support </a:t>
            </a:r>
            <a:r>
              <a:rPr lang="en-US" dirty="0"/>
              <a:t>materials in electronic </a:t>
            </a:r>
            <a:r>
              <a:rPr lang="en-US" dirty="0" smtClean="0"/>
              <a:t>form.</a:t>
            </a:r>
          </a:p>
          <a:p>
            <a:pPr marL="457200" indent="-457200">
              <a:buFont typeface="+mj-lt"/>
              <a:buAutoNum type="arabicPeriod" startAt="6"/>
            </a:pPr>
            <a:r>
              <a:rPr lang="en-US" dirty="0" smtClean="0"/>
              <a:t>Pastoral </a:t>
            </a:r>
            <a:r>
              <a:rPr lang="en-US" dirty="0"/>
              <a:t>leaders who develop related resources, adaptations, and </a:t>
            </a:r>
            <a:r>
              <a:rPr lang="en-US" dirty="0" smtClean="0"/>
              <a:t>support </a:t>
            </a:r>
            <a:r>
              <a:rPr lang="en-US" dirty="0"/>
              <a:t>materials are invited to share them with the entire nation via the V Encuentro </a:t>
            </a:r>
            <a:r>
              <a:rPr lang="en-US" dirty="0" smtClean="0"/>
              <a:t>website</a:t>
            </a:r>
            <a:r>
              <a:rPr lang="en-US" dirty="0"/>
              <a:t>. Instructions will be provided</a:t>
            </a:r>
            <a:r>
              <a:rPr lang="en-US" dirty="0" smtClean="0"/>
              <a:t>.</a:t>
            </a:r>
            <a:endParaRPr lang="en-US" dirty="0"/>
          </a:p>
        </p:txBody>
      </p:sp>
      <p:pic>
        <p:nvPicPr>
          <p:cNvPr id="5" name="Picture 4"/>
          <p:cNvPicPr>
            <a:picLocks noChangeAspect="1"/>
          </p:cNvPicPr>
          <p:nvPr/>
        </p:nvPicPr>
        <p:blipFill>
          <a:blip r:embed="rId3"/>
          <a:stretch>
            <a:fillRect/>
          </a:stretch>
        </p:blipFill>
        <p:spPr>
          <a:xfrm>
            <a:off x="0" y="2109101"/>
            <a:ext cx="780356" cy="2639797"/>
          </a:xfrm>
          <a:prstGeom prst="rect">
            <a:avLst/>
          </a:prstGeom>
        </p:spPr>
      </p:pic>
      <p:sp>
        <p:nvSpPr>
          <p:cNvPr id="6" name="Rectangle 5"/>
          <p:cNvSpPr/>
          <p:nvPr/>
        </p:nvSpPr>
        <p:spPr>
          <a:xfrm>
            <a:off x="1801466" y="-79280"/>
            <a:ext cx="530916" cy="923330"/>
          </a:xfrm>
          <a:prstGeom prst="rect">
            <a:avLst/>
          </a:prstGeom>
          <a:noFill/>
        </p:spPr>
        <p:txBody>
          <a:bodyPr wrap="square" lIns="91440" tIns="45720" rIns="91440" bIns="45720">
            <a:spAutoFit/>
          </a:bodyPr>
          <a:lstStyle/>
          <a:p>
            <a:pPr algn="ctr"/>
            <a:r>
              <a:rPr lang="en-US" sz="5400" dirty="0">
                <a:ln w="0"/>
                <a:solidFill>
                  <a:srgbClr val="FF0000"/>
                </a:solidFill>
                <a:effectLst>
                  <a:outerShdw blurRad="38100" dist="25400" dir="5400000" algn="ctr" rotWithShape="0">
                    <a:srgbClr val="6E747A">
                      <a:alpha val="43000"/>
                    </a:srgbClr>
                  </a:outerShdw>
                </a:effectLst>
              </a:rPr>
              <a:t>9</a:t>
            </a:r>
            <a:endParaRPr lang="en-US" sz="5400" b="0"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084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82" y="770044"/>
            <a:ext cx="4463717" cy="1196670"/>
          </a:xfrm>
        </p:spPr>
        <p:txBody>
          <a:bodyPr>
            <a:noAutofit/>
          </a:bodyPr>
          <a:lstStyle/>
          <a:p>
            <a:pPr algn="ctr"/>
            <a:r>
              <a:rPr lang="en-US" sz="1800" dirty="0" smtClean="0"/>
              <a:t>By entering this process, your faith community is being invited To:</a:t>
            </a:r>
            <a:endParaRPr lang="en-US" sz="1800" dirty="0"/>
          </a:p>
        </p:txBody>
      </p:sp>
      <p:sp>
        <p:nvSpPr>
          <p:cNvPr id="3" name="Content Placeholder 2"/>
          <p:cNvSpPr>
            <a:spLocks noGrp="1"/>
          </p:cNvSpPr>
          <p:nvPr>
            <p:ph type="body" sz="half" idx="2"/>
          </p:nvPr>
        </p:nvSpPr>
        <p:spPr>
          <a:xfrm>
            <a:off x="5041127" y="652007"/>
            <a:ext cx="6830170" cy="6074796"/>
          </a:xfrm>
        </p:spPr>
        <p:txBody>
          <a:bodyPr>
            <a:noAutofit/>
          </a:bodyPr>
          <a:lstStyle/>
          <a:p>
            <a:pPr marL="857250" indent="-514350">
              <a:spcAft>
                <a:spcPts val="1200"/>
              </a:spcAft>
              <a:buAutoNum type="arabicPeriod"/>
            </a:pPr>
            <a:r>
              <a:rPr lang="en-US" sz="2000" b="1" i="1" dirty="0" smtClean="0">
                <a:solidFill>
                  <a:schemeClr val="tx1"/>
                </a:solidFill>
              </a:rPr>
              <a:t>Experience </a:t>
            </a:r>
            <a:r>
              <a:rPr lang="en-US" sz="2000" b="1" i="1" dirty="0">
                <a:solidFill>
                  <a:schemeClr val="tx1"/>
                </a:solidFill>
              </a:rPr>
              <a:t>being a Church that goes </a:t>
            </a:r>
            <a:r>
              <a:rPr lang="en-US" sz="2000" b="1" i="1" dirty="0" smtClean="0">
                <a:solidFill>
                  <a:schemeClr val="tx1"/>
                </a:solidFill>
              </a:rPr>
              <a:t>forth.</a:t>
            </a:r>
          </a:p>
          <a:p>
            <a:pPr marL="857250" indent="-514350">
              <a:spcAft>
                <a:spcPts val="1200"/>
              </a:spcAft>
              <a:buAutoNum type="arabicPeriod"/>
            </a:pPr>
            <a:r>
              <a:rPr lang="en-US" sz="2000" b="1" i="1" dirty="0" smtClean="0">
                <a:solidFill>
                  <a:schemeClr val="tx1"/>
                </a:solidFill>
              </a:rPr>
              <a:t>Inspire </a:t>
            </a:r>
            <a:r>
              <a:rPr lang="en-US" sz="2000" b="1" i="1" dirty="0">
                <a:solidFill>
                  <a:schemeClr val="tx1"/>
                </a:solidFill>
              </a:rPr>
              <a:t>a process of reflection and faith </a:t>
            </a:r>
            <a:r>
              <a:rPr lang="en-US" sz="2000" b="1" i="1" dirty="0" smtClean="0">
                <a:solidFill>
                  <a:schemeClr val="tx1"/>
                </a:solidFill>
              </a:rPr>
              <a:t>sharing among </a:t>
            </a:r>
            <a:r>
              <a:rPr lang="en-US" sz="2000" b="1" i="1" dirty="0">
                <a:solidFill>
                  <a:schemeClr val="tx1"/>
                </a:solidFill>
              </a:rPr>
              <a:t>members of the small </a:t>
            </a:r>
            <a:r>
              <a:rPr lang="en-US" sz="2000" b="1" i="1" dirty="0" smtClean="0">
                <a:solidFill>
                  <a:schemeClr val="tx1"/>
                </a:solidFill>
              </a:rPr>
              <a:t>group.</a:t>
            </a:r>
          </a:p>
          <a:p>
            <a:pPr marL="857250" indent="-514350">
              <a:spcAft>
                <a:spcPts val="1200"/>
              </a:spcAft>
              <a:buAutoNum type="arabicPeriod"/>
            </a:pPr>
            <a:r>
              <a:rPr lang="en-US" sz="2000" b="1" i="1" dirty="0" smtClean="0">
                <a:solidFill>
                  <a:schemeClr val="tx1"/>
                </a:solidFill>
              </a:rPr>
              <a:t>Contemplate </a:t>
            </a:r>
            <a:r>
              <a:rPr lang="en-US" sz="2000" b="1" i="1" dirty="0">
                <a:solidFill>
                  <a:schemeClr val="tx1"/>
                </a:solidFill>
              </a:rPr>
              <a:t>the calling to being </a:t>
            </a:r>
            <a:r>
              <a:rPr lang="en-US" sz="2000" b="1" i="1" dirty="0" smtClean="0">
                <a:solidFill>
                  <a:schemeClr val="tx1"/>
                </a:solidFill>
              </a:rPr>
              <a:t>missionary disciples.</a:t>
            </a:r>
          </a:p>
          <a:p>
            <a:pPr marL="857250" indent="-514350">
              <a:spcAft>
                <a:spcPts val="1200"/>
              </a:spcAft>
              <a:buAutoNum type="arabicPeriod"/>
            </a:pPr>
            <a:r>
              <a:rPr lang="en-US" sz="2000" b="1" i="1" dirty="0" smtClean="0">
                <a:solidFill>
                  <a:schemeClr val="tx1"/>
                </a:solidFill>
              </a:rPr>
              <a:t>Prepare </a:t>
            </a:r>
            <a:r>
              <a:rPr lang="en-US" sz="2000" b="1" i="1" dirty="0">
                <a:solidFill>
                  <a:schemeClr val="tx1"/>
                </a:solidFill>
              </a:rPr>
              <a:t>to engage in evangelizing missions </a:t>
            </a:r>
            <a:r>
              <a:rPr lang="en-US" sz="2000" b="1" i="1" dirty="0" smtClean="0">
                <a:solidFill>
                  <a:schemeClr val="tx1"/>
                </a:solidFill>
              </a:rPr>
              <a:t>and consultations </a:t>
            </a:r>
            <a:r>
              <a:rPr lang="en-US" sz="2000" b="1" i="1" dirty="0">
                <a:solidFill>
                  <a:schemeClr val="tx1"/>
                </a:solidFill>
              </a:rPr>
              <a:t>in the </a:t>
            </a:r>
            <a:r>
              <a:rPr lang="en-US" sz="2000" b="1" i="1" dirty="0" smtClean="0">
                <a:solidFill>
                  <a:schemeClr val="tx1"/>
                </a:solidFill>
              </a:rPr>
              <a:t>periphery.</a:t>
            </a:r>
          </a:p>
          <a:p>
            <a:pPr marL="857250" indent="-514350">
              <a:spcAft>
                <a:spcPts val="1200"/>
              </a:spcAft>
              <a:buAutoNum type="arabicPeriod"/>
            </a:pPr>
            <a:r>
              <a:rPr lang="en-US" sz="2000" b="1" i="1" dirty="0" smtClean="0">
                <a:solidFill>
                  <a:schemeClr val="tx1"/>
                </a:solidFill>
              </a:rPr>
              <a:t>Document </a:t>
            </a:r>
            <a:r>
              <a:rPr lang="en-US" sz="2000" b="1" i="1" dirty="0">
                <a:solidFill>
                  <a:schemeClr val="tx1"/>
                </a:solidFill>
              </a:rPr>
              <a:t>the experience and the process </a:t>
            </a:r>
            <a:r>
              <a:rPr lang="en-US" sz="2000" b="1" i="1" dirty="0" smtClean="0">
                <a:solidFill>
                  <a:schemeClr val="tx1"/>
                </a:solidFill>
              </a:rPr>
              <a:t>of consultation </a:t>
            </a:r>
            <a:r>
              <a:rPr lang="en-US" sz="2000" b="1" i="1" dirty="0">
                <a:solidFill>
                  <a:schemeClr val="tx1"/>
                </a:solidFill>
              </a:rPr>
              <a:t>to discern pastoral </a:t>
            </a:r>
            <a:r>
              <a:rPr lang="en-US" sz="2000" b="1" i="1" dirty="0" smtClean="0">
                <a:solidFill>
                  <a:schemeClr val="tx1"/>
                </a:solidFill>
              </a:rPr>
              <a:t>implications.</a:t>
            </a:r>
          </a:p>
          <a:p>
            <a:pPr marL="857250" indent="-514350">
              <a:spcAft>
                <a:spcPts val="1200"/>
              </a:spcAft>
              <a:buAutoNum type="arabicPeriod"/>
            </a:pPr>
            <a:r>
              <a:rPr lang="en-US" sz="2000" b="1" i="1" dirty="0" smtClean="0">
                <a:solidFill>
                  <a:schemeClr val="tx1"/>
                </a:solidFill>
              </a:rPr>
              <a:t>Make </a:t>
            </a:r>
            <a:r>
              <a:rPr lang="en-US" sz="2000" b="1" i="1" dirty="0">
                <a:solidFill>
                  <a:schemeClr val="tx1"/>
                </a:solidFill>
              </a:rPr>
              <a:t>the transition from small groups into </a:t>
            </a:r>
            <a:r>
              <a:rPr lang="en-US" sz="2000" b="1" i="1" dirty="0" smtClean="0">
                <a:solidFill>
                  <a:schemeClr val="tx1"/>
                </a:solidFill>
              </a:rPr>
              <a:t>small faith </a:t>
            </a:r>
            <a:r>
              <a:rPr lang="en-US" sz="2000" b="1" i="1" dirty="0">
                <a:solidFill>
                  <a:schemeClr val="tx1"/>
                </a:solidFill>
              </a:rPr>
              <a:t>communities.</a:t>
            </a:r>
          </a:p>
        </p:txBody>
      </p:sp>
      <p:pic>
        <p:nvPicPr>
          <p:cNvPr id="8" name="Picture 7"/>
          <p:cNvPicPr>
            <a:picLocks noChangeAspect="1"/>
          </p:cNvPicPr>
          <p:nvPr/>
        </p:nvPicPr>
        <p:blipFill>
          <a:blip r:embed="rId2"/>
          <a:stretch>
            <a:fillRect/>
          </a:stretch>
        </p:blipFill>
        <p:spPr>
          <a:xfrm>
            <a:off x="296142" y="3671934"/>
            <a:ext cx="1995367" cy="12260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3"/>
          <a:stretch>
            <a:fillRect/>
          </a:stretch>
        </p:blipFill>
        <p:spPr>
          <a:xfrm>
            <a:off x="2644555" y="3671934"/>
            <a:ext cx="1846195" cy="12365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272432" y="5249103"/>
            <a:ext cx="2041399" cy="13186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532" y="5289481"/>
            <a:ext cx="1863508" cy="1296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333955" y="2108787"/>
            <a:ext cx="1979876" cy="127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a:off x="2644555" y="2108787"/>
            <a:ext cx="1880942" cy="1251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61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3"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additive="base">
                                        <p:cTn id="5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
                                            <p:txEl>
                                              <p:pRg st="5" end="5"/>
                                            </p:txEl>
                                          </p:spTgt>
                                        </p:tgtEl>
                                        <p:attrNameLst>
                                          <p:attrName>ppt_y</p:attrName>
                                        </p:attrNameLst>
                                      </p:cBhvr>
                                      <p:tavLst>
                                        <p:tav tm="0">
                                          <p:val>
                                            <p:strVal val="0-#ppt_h/2"/>
                                          </p:val>
                                        </p:tav>
                                        <p:tav tm="100000">
                                          <p:val>
                                            <p:strVal val="#ppt_y"/>
                                          </p:val>
                                        </p:tav>
                                      </p:tavLst>
                                    </p:anim>
                                  </p:childTnLst>
                                </p:cTn>
                              </p:par>
                              <p:par>
                                <p:cTn id="59" presetID="2" presetClass="entr" presetSubtype="3"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1+#ppt_w/2"/>
                                          </p:val>
                                        </p:tav>
                                        <p:tav tm="100000">
                                          <p:val>
                                            <p:strVal val="#ppt_x"/>
                                          </p:val>
                                        </p:tav>
                                      </p:tavLst>
                                    </p:anim>
                                    <p:anim calcmode="lin" valueType="num">
                                      <p:cBhvr additive="base">
                                        <p:cTn id="6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681722"/>
            <a:ext cx="3963973" cy="1196670"/>
          </a:xfrm>
        </p:spPr>
        <p:txBody>
          <a:bodyPr>
            <a:noAutofit/>
          </a:bodyPr>
          <a:lstStyle/>
          <a:p>
            <a:r>
              <a:rPr lang="en-US" sz="1800" b="1" dirty="0" smtClean="0"/>
              <a:t>Facilitator best practices</a:t>
            </a:r>
            <a:endParaRPr lang="en-US" sz="1800" dirty="0"/>
          </a:p>
        </p:txBody>
      </p:sp>
      <p:sp>
        <p:nvSpPr>
          <p:cNvPr id="3" name="Content Placeholder 2"/>
          <p:cNvSpPr>
            <a:spLocks noGrp="1"/>
          </p:cNvSpPr>
          <p:nvPr>
            <p:ph type="body" sz="half" idx="2"/>
          </p:nvPr>
        </p:nvSpPr>
        <p:spPr>
          <a:xfrm>
            <a:off x="5005633" y="238539"/>
            <a:ext cx="6900421" cy="6492199"/>
          </a:xfrm>
        </p:spPr>
        <p:txBody>
          <a:bodyPr>
            <a:normAutofit/>
          </a:bodyPr>
          <a:lstStyle/>
          <a:p>
            <a:pPr marL="342900" indent="-342900">
              <a:spcBef>
                <a:spcPts val="600"/>
              </a:spcBef>
              <a:buFont typeface="Arial" panose="020B0604020202020204" pitchFamily="34" charset="0"/>
              <a:buChar char="•"/>
            </a:pPr>
            <a:r>
              <a:rPr lang="en-US" sz="2000" b="1" i="1" dirty="0">
                <a:solidFill>
                  <a:schemeClr val="tx1"/>
                </a:solidFill>
              </a:rPr>
              <a:t>Spend some time in prayer before each session. </a:t>
            </a:r>
            <a:endParaRPr lang="en-US" sz="2000" b="1" i="1" dirty="0" smtClean="0">
              <a:solidFill>
                <a:schemeClr val="tx1"/>
              </a:solidFill>
            </a:endParaRPr>
          </a:p>
          <a:p>
            <a:pPr marL="342900" indent="-342900">
              <a:spcBef>
                <a:spcPts val="600"/>
              </a:spcBef>
              <a:buFont typeface="Arial" panose="020B0604020202020204" pitchFamily="34" charset="0"/>
              <a:buChar char="•"/>
            </a:pPr>
            <a:r>
              <a:rPr lang="en-US" sz="2000" b="1" i="1" dirty="0" smtClean="0">
                <a:solidFill>
                  <a:schemeClr val="tx1"/>
                </a:solidFill>
              </a:rPr>
              <a:t>Read </a:t>
            </a:r>
            <a:r>
              <a:rPr lang="en-US" sz="2000" b="1" i="1" dirty="0">
                <a:solidFill>
                  <a:schemeClr val="tx1"/>
                </a:solidFill>
              </a:rPr>
              <a:t>the entire content of each session before </a:t>
            </a:r>
            <a:r>
              <a:rPr lang="en-US" sz="2000" b="1" i="1" dirty="0" smtClean="0">
                <a:solidFill>
                  <a:schemeClr val="tx1"/>
                </a:solidFill>
              </a:rPr>
              <a:t>meeting with </a:t>
            </a:r>
            <a:r>
              <a:rPr lang="en-US" sz="2000" b="1" i="1" dirty="0">
                <a:solidFill>
                  <a:schemeClr val="tx1"/>
                </a:solidFill>
              </a:rPr>
              <a:t>the small group. </a:t>
            </a:r>
            <a:endParaRPr lang="en-US" sz="2000" b="1" i="1" dirty="0" smtClean="0">
              <a:solidFill>
                <a:schemeClr val="tx1"/>
              </a:solidFill>
            </a:endParaRPr>
          </a:p>
          <a:p>
            <a:pPr marL="342900" indent="-342900">
              <a:spcBef>
                <a:spcPts val="600"/>
              </a:spcBef>
              <a:buFont typeface="Arial" panose="020B0604020202020204" pitchFamily="34" charset="0"/>
              <a:buChar char="•"/>
            </a:pPr>
            <a:r>
              <a:rPr lang="en-US" sz="2000" b="1" i="1" dirty="0">
                <a:solidFill>
                  <a:schemeClr val="tx1"/>
                </a:solidFill>
              </a:rPr>
              <a:t>Assign adequate time for the completion of each of </a:t>
            </a:r>
            <a:r>
              <a:rPr lang="en-US" sz="2000" b="1" i="1" dirty="0" smtClean="0">
                <a:solidFill>
                  <a:schemeClr val="tx1"/>
                </a:solidFill>
              </a:rPr>
              <a:t>the five </a:t>
            </a:r>
            <a:r>
              <a:rPr lang="en-US" sz="2000" b="1" i="1" dirty="0">
                <a:solidFill>
                  <a:schemeClr val="tx1"/>
                </a:solidFill>
              </a:rPr>
              <a:t>moments of the session. For instance, know that </a:t>
            </a:r>
            <a:r>
              <a:rPr lang="en-US" sz="2000" b="1" i="1" dirty="0" smtClean="0">
                <a:solidFill>
                  <a:schemeClr val="tx1"/>
                </a:solidFill>
              </a:rPr>
              <a:t>the sections </a:t>
            </a:r>
            <a:r>
              <a:rPr lang="en-US" sz="2000" b="1" i="1" dirty="0">
                <a:solidFill>
                  <a:schemeClr val="tx1"/>
                </a:solidFill>
              </a:rPr>
              <a:t>SEE and JUDGE will require more time </a:t>
            </a:r>
            <a:r>
              <a:rPr lang="en-US" sz="2000" b="1" i="1" dirty="0" smtClean="0">
                <a:solidFill>
                  <a:schemeClr val="tx1"/>
                </a:solidFill>
              </a:rPr>
              <a:t>than the </a:t>
            </a:r>
            <a:r>
              <a:rPr lang="en-US" sz="2000" b="1" i="1" dirty="0">
                <a:solidFill>
                  <a:schemeClr val="tx1"/>
                </a:solidFill>
              </a:rPr>
              <a:t>others</a:t>
            </a:r>
            <a:r>
              <a:rPr lang="en-US" sz="2000" b="1" i="1" dirty="0" smtClean="0">
                <a:solidFill>
                  <a:schemeClr val="tx1"/>
                </a:solidFill>
              </a:rPr>
              <a:t>.</a:t>
            </a:r>
          </a:p>
          <a:p>
            <a:pPr marL="342900" indent="-342900">
              <a:spcBef>
                <a:spcPts val="600"/>
              </a:spcBef>
              <a:buFont typeface="Arial" panose="020B0604020202020204" pitchFamily="34" charset="0"/>
              <a:buChar char="•"/>
            </a:pPr>
            <a:r>
              <a:rPr lang="en-US" sz="2000" b="1" i="1" dirty="0">
                <a:solidFill>
                  <a:schemeClr val="tx1"/>
                </a:solidFill>
              </a:rPr>
              <a:t>Develop a strategy to facilitate the conversation</a:t>
            </a:r>
            <a:r>
              <a:rPr lang="en-US" sz="2000" b="1" i="1" dirty="0" smtClean="0">
                <a:solidFill>
                  <a:schemeClr val="tx1"/>
                </a:solidFill>
              </a:rPr>
              <a:t>.</a:t>
            </a:r>
          </a:p>
          <a:p>
            <a:pPr marL="342900" indent="-342900">
              <a:spcBef>
                <a:spcPts val="600"/>
              </a:spcBef>
              <a:buFont typeface="Arial" panose="020B0604020202020204" pitchFamily="34" charset="0"/>
              <a:buChar char="•"/>
            </a:pPr>
            <a:r>
              <a:rPr lang="en-US" sz="2000" b="1" i="1" dirty="0" smtClean="0">
                <a:solidFill>
                  <a:schemeClr val="tx1"/>
                </a:solidFill>
              </a:rPr>
              <a:t>Confirm </a:t>
            </a:r>
            <a:r>
              <a:rPr lang="en-US" sz="2000" b="1" i="1" dirty="0">
                <a:solidFill>
                  <a:schemeClr val="tx1"/>
                </a:solidFill>
              </a:rPr>
              <a:t>that the number of symbols to be handed out </a:t>
            </a:r>
            <a:r>
              <a:rPr lang="en-US" sz="2000" b="1" i="1" dirty="0" smtClean="0">
                <a:solidFill>
                  <a:schemeClr val="tx1"/>
                </a:solidFill>
              </a:rPr>
              <a:t>at each </a:t>
            </a:r>
            <a:r>
              <a:rPr lang="en-US" sz="2000" b="1" i="1" dirty="0">
                <a:solidFill>
                  <a:schemeClr val="tx1"/>
                </a:solidFill>
              </a:rPr>
              <a:t>session matches that of the participants in the </a:t>
            </a:r>
            <a:r>
              <a:rPr lang="en-US" sz="2000" b="1" i="1" dirty="0" smtClean="0">
                <a:solidFill>
                  <a:schemeClr val="tx1"/>
                </a:solidFill>
              </a:rPr>
              <a:t>small group.</a:t>
            </a:r>
          </a:p>
          <a:p>
            <a:pPr marL="342900" indent="-342900">
              <a:spcBef>
                <a:spcPts val="600"/>
              </a:spcBef>
              <a:buFont typeface="Arial" panose="020B0604020202020204" pitchFamily="34" charset="0"/>
              <a:buChar char="•"/>
            </a:pPr>
            <a:r>
              <a:rPr lang="en-US" sz="2000" b="1" i="1" dirty="0">
                <a:solidFill>
                  <a:schemeClr val="tx1"/>
                </a:solidFill>
              </a:rPr>
              <a:t>If you are going to incorporate some media resources (e.g</a:t>
            </a:r>
            <a:r>
              <a:rPr lang="en-US" sz="2000" b="1" i="1" dirty="0" smtClean="0">
                <a:solidFill>
                  <a:schemeClr val="tx1"/>
                </a:solidFill>
              </a:rPr>
              <a:t>., video</a:t>
            </a:r>
            <a:r>
              <a:rPr lang="en-US" sz="2000" b="1" i="1" dirty="0">
                <a:solidFill>
                  <a:schemeClr val="tx1"/>
                </a:solidFill>
              </a:rPr>
              <a:t>, music, images, etc.), test your media </a:t>
            </a:r>
            <a:r>
              <a:rPr lang="en-US" sz="2000" b="1" i="1" dirty="0" smtClean="0">
                <a:solidFill>
                  <a:schemeClr val="tx1"/>
                </a:solidFill>
              </a:rPr>
              <a:t>equipment before </a:t>
            </a:r>
            <a:r>
              <a:rPr lang="en-US" sz="2000" b="1" i="1" dirty="0">
                <a:solidFill>
                  <a:schemeClr val="tx1"/>
                </a:solidFill>
              </a:rPr>
              <a:t>the session</a:t>
            </a:r>
            <a:r>
              <a:rPr lang="en-US" sz="2000" b="1" i="1" dirty="0" smtClean="0">
                <a:solidFill>
                  <a:schemeClr val="tx1"/>
                </a:solidFill>
              </a:rPr>
              <a:t>.</a:t>
            </a:r>
          </a:p>
          <a:p>
            <a:pPr marL="342900" indent="-342900">
              <a:spcBef>
                <a:spcPts val="600"/>
              </a:spcBef>
              <a:buFont typeface="Arial" panose="020B0604020202020204" pitchFamily="34" charset="0"/>
              <a:buChar char="•"/>
            </a:pPr>
            <a:r>
              <a:rPr lang="en-US" sz="2000" b="1" i="1" dirty="0">
                <a:solidFill>
                  <a:schemeClr val="tx1"/>
                </a:solidFill>
              </a:rPr>
              <a:t>Arrive at least 15 minutes before your small group </a:t>
            </a:r>
            <a:r>
              <a:rPr lang="en-US" sz="2000" b="1" i="1" dirty="0" smtClean="0">
                <a:solidFill>
                  <a:schemeClr val="tx1"/>
                </a:solidFill>
              </a:rPr>
              <a:t>meets to </a:t>
            </a:r>
            <a:r>
              <a:rPr lang="en-US" sz="2000" b="1" i="1" dirty="0">
                <a:solidFill>
                  <a:schemeClr val="tx1"/>
                </a:solidFill>
              </a:rPr>
              <a:t>prepare the altar or sacred space</a:t>
            </a:r>
            <a:r>
              <a:rPr lang="en-US" sz="2000" b="1" i="1" dirty="0" smtClean="0">
                <a:solidFill>
                  <a:schemeClr val="tx1"/>
                </a:solidFill>
              </a:rPr>
              <a:t>.</a:t>
            </a:r>
            <a:endParaRPr lang="en-US" sz="2000" b="1" i="1" dirty="0">
              <a:solidFill>
                <a:schemeClr val="tx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83" r="13762"/>
          <a:stretch/>
        </p:blipFill>
        <p:spPr>
          <a:xfrm>
            <a:off x="631595" y="2045617"/>
            <a:ext cx="3535051" cy="26960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97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08" y="862552"/>
            <a:ext cx="4091233" cy="1196670"/>
          </a:xfrm>
        </p:spPr>
        <p:txBody>
          <a:bodyPr>
            <a:normAutofit/>
          </a:bodyPr>
          <a:lstStyle/>
          <a:p>
            <a:r>
              <a:rPr lang="en-US" sz="2000" dirty="0" smtClean="0"/>
              <a:t>Facilitator best practices cont.</a:t>
            </a:r>
            <a:endParaRPr lang="en-US" sz="2000" dirty="0"/>
          </a:p>
        </p:txBody>
      </p:sp>
      <p:sp>
        <p:nvSpPr>
          <p:cNvPr id="3" name="Content Placeholder 2"/>
          <p:cNvSpPr>
            <a:spLocks noGrp="1"/>
          </p:cNvSpPr>
          <p:nvPr>
            <p:ph type="body" sz="half" idx="2"/>
          </p:nvPr>
        </p:nvSpPr>
        <p:spPr>
          <a:xfrm>
            <a:off x="5081047" y="329938"/>
            <a:ext cx="6806153" cy="6136850"/>
          </a:xfrm>
        </p:spPr>
        <p:txBody>
          <a:bodyPr>
            <a:normAutofit/>
          </a:bodyPr>
          <a:lstStyle/>
          <a:p>
            <a:pPr marL="342900" indent="-342900">
              <a:buFont typeface="Arial" panose="020B0604020202020204" pitchFamily="34" charset="0"/>
              <a:buChar char="•"/>
            </a:pPr>
            <a:r>
              <a:rPr lang="en-US" sz="2000" b="1" i="1" dirty="0" smtClean="0">
                <a:solidFill>
                  <a:schemeClr val="tx1"/>
                </a:solidFill>
              </a:rPr>
              <a:t>Make </a:t>
            </a:r>
            <a:r>
              <a:rPr lang="en-US" sz="2000" b="1" i="1" dirty="0">
                <a:solidFill>
                  <a:schemeClr val="tx1"/>
                </a:solidFill>
              </a:rPr>
              <a:t>sure that the meeting space is free of </a:t>
            </a:r>
            <a:r>
              <a:rPr lang="en-US" sz="2000" b="1" i="1" dirty="0" smtClean="0">
                <a:solidFill>
                  <a:schemeClr val="tx1"/>
                </a:solidFill>
              </a:rPr>
              <a:t>interruptions and </a:t>
            </a:r>
            <a:r>
              <a:rPr lang="en-US" sz="2000" b="1" i="1" dirty="0">
                <a:solidFill>
                  <a:schemeClr val="tx1"/>
                </a:solidFill>
              </a:rPr>
              <a:t>noises that will distract participants.</a:t>
            </a:r>
          </a:p>
          <a:p>
            <a:pPr marL="342900" indent="-342900">
              <a:buFont typeface="Arial" panose="020B0604020202020204" pitchFamily="34" charset="0"/>
              <a:buChar char="•"/>
            </a:pPr>
            <a:r>
              <a:rPr lang="en-US" sz="2000" b="1" i="1" dirty="0" smtClean="0">
                <a:solidFill>
                  <a:schemeClr val="tx1"/>
                </a:solidFill>
              </a:rPr>
              <a:t>Offer </a:t>
            </a:r>
            <a:r>
              <a:rPr lang="en-US" sz="2000" b="1" i="1" dirty="0">
                <a:solidFill>
                  <a:schemeClr val="tx1"/>
                </a:solidFill>
              </a:rPr>
              <a:t>a warm welcome to every participant in your </a:t>
            </a:r>
            <a:r>
              <a:rPr lang="en-US" sz="2000" b="1" i="1" dirty="0" smtClean="0">
                <a:solidFill>
                  <a:schemeClr val="tx1"/>
                </a:solidFill>
              </a:rPr>
              <a:t>small group</a:t>
            </a:r>
            <a:r>
              <a:rPr lang="en-US" sz="2000" b="1" i="1" dirty="0">
                <a:solidFill>
                  <a:schemeClr val="tx1"/>
                </a:solidFill>
              </a:rPr>
              <a:t>. Greet everyone by name.</a:t>
            </a:r>
          </a:p>
          <a:p>
            <a:pPr marL="342900" indent="-342900">
              <a:buFont typeface="Arial" panose="020B0604020202020204" pitchFamily="34" charset="0"/>
              <a:buChar char="•"/>
            </a:pPr>
            <a:r>
              <a:rPr lang="en-US" sz="2000" b="1" i="1" dirty="0" smtClean="0">
                <a:solidFill>
                  <a:schemeClr val="tx1"/>
                </a:solidFill>
              </a:rPr>
              <a:t>Make </a:t>
            </a:r>
            <a:r>
              <a:rPr lang="en-US" sz="2000" b="1" i="1" dirty="0">
                <a:solidFill>
                  <a:schemeClr val="tx1"/>
                </a:solidFill>
              </a:rPr>
              <a:t>sure that the interaction among the group is </a:t>
            </a:r>
            <a:r>
              <a:rPr lang="en-US" sz="2000" b="1" i="1" dirty="0" smtClean="0">
                <a:solidFill>
                  <a:schemeClr val="tx1"/>
                </a:solidFill>
              </a:rPr>
              <a:t>always welcoming</a:t>
            </a:r>
            <a:r>
              <a:rPr lang="en-US" sz="2000" b="1" i="1" dirty="0">
                <a:solidFill>
                  <a:schemeClr val="tx1"/>
                </a:solidFill>
              </a:rPr>
              <a:t>, respectful, and affirming.</a:t>
            </a:r>
          </a:p>
          <a:p>
            <a:pPr marL="342900" indent="-342900">
              <a:buFont typeface="Arial" panose="020B0604020202020204" pitchFamily="34" charset="0"/>
              <a:buChar char="•"/>
            </a:pPr>
            <a:r>
              <a:rPr lang="en-US" sz="2000" b="1" i="1" dirty="0" smtClean="0">
                <a:solidFill>
                  <a:schemeClr val="tx1"/>
                </a:solidFill>
              </a:rPr>
              <a:t>At </a:t>
            </a:r>
            <a:r>
              <a:rPr lang="en-US" sz="2000" b="1" i="1" dirty="0">
                <a:solidFill>
                  <a:schemeClr val="tx1"/>
                </a:solidFill>
              </a:rPr>
              <a:t>the first session, ask all participants for their </a:t>
            </a:r>
            <a:r>
              <a:rPr lang="en-US" sz="2000" b="1" i="1" dirty="0" smtClean="0">
                <a:solidFill>
                  <a:schemeClr val="tx1"/>
                </a:solidFill>
              </a:rPr>
              <a:t>preferred contact </a:t>
            </a:r>
            <a:r>
              <a:rPr lang="en-US" sz="2000" b="1" i="1" dirty="0">
                <a:solidFill>
                  <a:schemeClr val="tx1"/>
                </a:solidFill>
              </a:rPr>
              <a:t>method, preferably email. If a participant </a:t>
            </a:r>
            <a:r>
              <a:rPr lang="en-US" sz="2000" b="1" i="1" dirty="0" smtClean="0">
                <a:solidFill>
                  <a:schemeClr val="tx1"/>
                </a:solidFill>
              </a:rPr>
              <a:t>misses a </a:t>
            </a:r>
            <a:r>
              <a:rPr lang="en-US" sz="2000" b="1" i="1" dirty="0">
                <a:solidFill>
                  <a:schemeClr val="tx1"/>
                </a:solidFill>
              </a:rPr>
              <a:t>session, communicate with this person to follow up.</a:t>
            </a:r>
          </a:p>
          <a:p>
            <a:pPr marL="342900" indent="-342900">
              <a:buFont typeface="Arial" panose="020B0604020202020204" pitchFamily="34" charset="0"/>
              <a:buChar char="•"/>
            </a:pPr>
            <a:r>
              <a:rPr lang="en-US" sz="2000" b="1" i="1" dirty="0">
                <a:solidFill>
                  <a:schemeClr val="tx1"/>
                </a:solidFill>
              </a:rPr>
              <a:t>Renew the invitation.</a:t>
            </a:r>
          </a:p>
          <a:p>
            <a:pPr marL="342900" indent="-342900">
              <a:buFont typeface="Arial" panose="020B0604020202020204" pitchFamily="34" charset="0"/>
              <a:buChar char="•"/>
            </a:pPr>
            <a:r>
              <a:rPr lang="en-US" sz="2000" b="1" i="1" dirty="0" smtClean="0">
                <a:solidFill>
                  <a:schemeClr val="tx1"/>
                </a:solidFill>
              </a:rPr>
              <a:t>At </a:t>
            </a:r>
            <a:r>
              <a:rPr lang="en-US" sz="2000" b="1" i="1" dirty="0">
                <a:solidFill>
                  <a:schemeClr val="tx1"/>
                </a:solidFill>
              </a:rPr>
              <a:t>the end of each session, thank all participants, </a:t>
            </a:r>
            <a:r>
              <a:rPr lang="en-US" sz="2000" b="1" i="1" dirty="0" smtClean="0">
                <a:solidFill>
                  <a:schemeClr val="tx1"/>
                </a:solidFill>
              </a:rPr>
              <a:t>and remind </a:t>
            </a:r>
            <a:r>
              <a:rPr lang="en-US" sz="2000" b="1" i="1" dirty="0">
                <a:solidFill>
                  <a:schemeClr val="tx1"/>
                </a:solidFill>
              </a:rPr>
              <a:t>them of the day and time of the next meeting.</a:t>
            </a:r>
          </a:p>
          <a:p>
            <a:pPr marL="342900" indent="-342900">
              <a:buFont typeface="Arial" panose="020B0604020202020204" pitchFamily="34" charset="0"/>
              <a:buChar char="•"/>
            </a:pPr>
            <a:r>
              <a:rPr lang="en-US" sz="2000" b="1" i="1" dirty="0">
                <a:solidFill>
                  <a:schemeClr val="tx1"/>
                </a:solidFill>
              </a:rPr>
              <a:t>Send a reminder the day before the next meeting.</a:t>
            </a:r>
            <a:endParaRPr lang="en-US" sz="1400" b="1" i="1" dirty="0">
              <a:solidFill>
                <a:schemeClr val="tx1"/>
              </a:solidFill>
            </a:endParaRPr>
          </a:p>
        </p:txBody>
      </p:sp>
      <p:pic>
        <p:nvPicPr>
          <p:cNvPr id="5" name="Picture 4"/>
          <p:cNvPicPr>
            <a:picLocks noChangeAspect="1"/>
          </p:cNvPicPr>
          <p:nvPr/>
        </p:nvPicPr>
        <p:blipFill rotWithShape="1">
          <a:blip r:embed="rId3"/>
          <a:srcRect l="14757" r="14647"/>
          <a:stretch/>
        </p:blipFill>
        <p:spPr>
          <a:xfrm>
            <a:off x="697583" y="2516663"/>
            <a:ext cx="3337089" cy="26589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7860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464" y="711642"/>
            <a:ext cx="3092117" cy="1196670"/>
          </a:xfrm>
        </p:spPr>
        <p:txBody>
          <a:bodyPr>
            <a:normAutofit fontScale="90000"/>
          </a:bodyPr>
          <a:lstStyle/>
          <a:p>
            <a:r>
              <a:rPr lang="en-US" dirty="0">
                <a:solidFill>
                  <a:schemeClr val="tx2">
                    <a:lumMod val="50000"/>
                    <a:lumOff val="50000"/>
                  </a:schemeClr>
                </a:solidFill>
              </a:rPr>
              <a:t>Logistics of Small Groups for V Encuentro </a:t>
            </a:r>
          </a:p>
        </p:txBody>
      </p:sp>
      <p:sp>
        <p:nvSpPr>
          <p:cNvPr id="4" name="Text Placeholder 3"/>
          <p:cNvSpPr>
            <a:spLocks noGrp="1"/>
          </p:cNvSpPr>
          <p:nvPr>
            <p:ph type="body" sz="half" idx="2"/>
          </p:nvPr>
        </p:nvSpPr>
        <p:spPr>
          <a:xfrm>
            <a:off x="5176298" y="127221"/>
            <a:ext cx="6750659" cy="6722826"/>
          </a:xfrm>
        </p:spPr>
        <p:txBody>
          <a:bodyPr>
            <a:normAutofit fontScale="92500" lnSpcReduction="20000"/>
          </a:bodyPr>
          <a:lstStyle/>
          <a:p>
            <a:pPr marL="342900" indent="-342900">
              <a:buFont typeface="Arial" panose="020B0604020202020204" pitchFamily="34" charset="0"/>
              <a:buChar char="•"/>
            </a:pPr>
            <a:r>
              <a:rPr lang="en-US" sz="2000" b="1" i="1" dirty="0" smtClean="0">
                <a:solidFill>
                  <a:schemeClr val="tx1"/>
                </a:solidFill>
              </a:rPr>
              <a:t>Parish </a:t>
            </a:r>
            <a:r>
              <a:rPr lang="en-US" sz="2000" b="1" i="1" dirty="0">
                <a:solidFill>
                  <a:schemeClr val="tx1"/>
                </a:solidFill>
              </a:rPr>
              <a:t>Encuentro Team oversees the groups/Facilitators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Form </a:t>
            </a:r>
            <a:r>
              <a:rPr lang="en-US" sz="2000" b="1" i="1" dirty="0">
                <a:solidFill>
                  <a:schemeClr val="tx1"/>
                </a:solidFill>
              </a:rPr>
              <a:t>groups now.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What </a:t>
            </a:r>
            <a:r>
              <a:rPr lang="en-US" sz="2000" b="1" i="1" dirty="0">
                <a:solidFill>
                  <a:schemeClr val="tx1"/>
                </a:solidFill>
              </a:rPr>
              <a:t>groups already exist?  How will you invite?  Sign ups?  Locations?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All </a:t>
            </a:r>
            <a:r>
              <a:rPr lang="en-US" sz="2000" b="1" i="1" dirty="0">
                <a:solidFill>
                  <a:schemeClr val="tx1"/>
                </a:solidFill>
              </a:rPr>
              <a:t>Catholics of all backgrounds are encouraged and welcomed to be part of the V Encuentro process…parishes, movements, SCCs, schools, campus ministry, organizations…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Children </a:t>
            </a:r>
            <a:r>
              <a:rPr lang="en-US" sz="2000" b="1" i="1" dirty="0">
                <a:solidFill>
                  <a:schemeClr val="tx1"/>
                </a:solidFill>
              </a:rPr>
              <a:t>in groups if they can follow the conversation and participate – Adaptations?  Please share…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5 </a:t>
            </a:r>
            <a:r>
              <a:rPr lang="en-US" sz="2000" b="1" i="1" dirty="0">
                <a:solidFill>
                  <a:schemeClr val="tx1"/>
                </a:solidFill>
              </a:rPr>
              <a:t>Sessions –weekly, biweekly, other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Lent</a:t>
            </a:r>
            <a:r>
              <a:rPr lang="en-US" sz="2000" b="1" i="1" dirty="0">
                <a:solidFill>
                  <a:schemeClr val="tx1"/>
                </a:solidFill>
              </a:rPr>
              <a:t>?  Easter?  Complete first half of 2017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7-12 </a:t>
            </a:r>
            <a:r>
              <a:rPr lang="en-US" sz="2000" b="1" i="1" dirty="0">
                <a:solidFill>
                  <a:schemeClr val="tx1"/>
                </a:solidFill>
              </a:rPr>
              <a:t>members per group is ideal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Meet </a:t>
            </a:r>
            <a:r>
              <a:rPr lang="en-US" sz="2000" b="1" i="1" dirty="0">
                <a:solidFill>
                  <a:schemeClr val="tx1"/>
                </a:solidFill>
              </a:rPr>
              <a:t>in homes, parish grounds, schools, prisons, offices, funeral homes, parks, community rooms, hospitals…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90 </a:t>
            </a:r>
            <a:r>
              <a:rPr lang="en-US" sz="2000" b="1" i="1" dirty="0">
                <a:solidFill>
                  <a:schemeClr val="tx1"/>
                </a:solidFill>
              </a:rPr>
              <a:t>minutes per session  </a:t>
            </a:r>
            <a:endParaRPr lang="en-US" sz="2000" b="1" i="1" dirty="0" smtClean="0">
              <a:solidFill>
                <a:schemeClr val="tx1"/>
              </a:solidFill>
            </a:endParaRPr>
          </a:p>
          <a:p>
            <a:pPr marL="342900" indent="-342900">
              <a:buFont typeface="Arial" panose="020B0604020202020204" pitchFamily="34" charset="0"/>
              <a:buChar char="•"/>
            </a:pPr>
            <a:r>
              <a:rPr lang="en-US" sz="2000" b="1" i="1" dirty="0" smtClean="0">
                <a:solidFill>
                  <a:schemeClr val="tx1"/>
                </a:solidFill>
              </a:rPr>
              <a:t>Music </a:t>
            </a:r>
            <a:r>
              <a:rPr lang="en-US" sz="2000" b="1" i="1" dirty="0">
                <a:solidFill>
                  <a:schemeClr val="tx1"/>
                </a:solidFill>
              </a:rPr>
              <a:t>found at www.vencuentro.org</a:t>
            </a:r>
          </a:p>
        </p:txBody>
      </p:sp>
      <p:pic>
        <p:nvPicPr>
          <p:cNvPr id="5" name="Picture 4"/>
          <p:cNvPicPr>
            <a:picLocks noChangeAspect="1"/>
          </p:cNvPicPr>
          <p:nvPr/>
        </p:nvPicPr>
        <p:blipFill rotWithShape="1">
          <a:blip r:embed="rId2"/>
          <a:srcRect l="41428" t="34748" r="12671" b="14053"/>
          <a:stretch/>
        </p:blipFill>
        <p:spPr>
          <a:xfrm>
            <a:off x="339124" y="2464903"/>
            <a:ext cx="4066838" cy="28352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262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06" y="1465192"/>
            <a:ext cx="4190236" cy="1196670"/>
          </a:xfrm>
        </p:spPr>
        <p:txBody>
          <a:bodyPr>
            <a:noAutofit/>
          </a:bodyPr>
          <a:lstStyle/>
          <a:p>
            <a:r>
              <a:rPr lang="en-US" sz="2400" dirty="0"/>
              <a:t>SPECIFIC </a:t>
            </a:r>
            <a:r>
              <a:rPr lang="en-US" sz="2400" dirty="0" smtClean="0"/>
              <a:t>INSTRUCTIONS</a:t>
            </a:r>
            <a:br>
              <a:rPr lang="en-US" sz="2400" dirty="0" smtClean="0"/>
            </a:br>
            <a:r>
              <a:rPr lang="en-US" sz="2400" dirty="0" smtClean="0"/>
              <a:t>FOR SMALL GROUP FACILITATORS</a:t>
            </a:r>
            <a:endParaRPr lang="en-US" sz="2400" dirty="0"/>
          </a:p>
        </p:txBody>
      </p:sp>
      <p:sp>
        <p:nvSpPr>
          <p:cNvPr id="3" name="Content Placeholder 2"/>
          <p:cNvSpPr>
            <a:spLocks noGrp="1"/>
          </p:cNvSpPr>
          <p:nvPr>
            <p:ph type="body" sz="half" idx="2"/>
          </p:nvPr>
        </p:nvSpPr>
        <p:spPr>
          <a:xfrm>
            <a:off x="5139578" y="389614"/>
            <a:ext cx="6652206" cy="6284561"/>
          </a:xfrm>
        </p:spPr>
        <p:txBody>
          <a:bodyPr>
            <a:normAutofit lnSpcReduction="10000"/>
          </a:bodyPr>
          <a:lstStyle/>
          <a:p>
            <a:pPr marL="0" indent="0">
              <a:buNone/>
            </a:pPr>
            <a:r>
              <a:rPr lang="en-US" sz="2400" b="1" i="1" dirty="0" err="1" smtClean="0">
                <a:solidFill>
                  <a:schemeClr val="tx1"/>
                </a:solidFill>
              </a:rPr>
              <a:t>Recuerde</a:t>
            </a:r>
            <a:r>
              <a:rPr lang="en-US" sz="2400" b="1" i="1" dirty="0" smtClean="0">
                <a:solidFill>
                  <a:schemeClr val="tx1"/>
                </a:solidFill>
              </a:rPr>
              <a:t> las </a:t>
            </a:r>
            <a:r>
              <a:rPr lang="en-US" sz="2400" b="1" i="1" dirty="0" err="1" smtClean="0">
                <a:solidFill>
                  <a:schemeClr val="tx1"/>
                </a:solidFill>
              </a:rPr>
              <a:t>cinco</a:t>
            </a:r>
            <a:r>
              <a:rPr lang="en-US" sz="2400" b="1" i="1" dirty="0" smtClean="0">
                <a:solidFill>
                  <a:schemeClr val="tx1"/>
                </a:solidFill>
              </a:rPr>
              <a:t> </a:t>
            </a:r>
            <a:r>
              <a:rPr lang="en-US" sz="2400" b="1" i="1" dirty="0" err="1" smtClean="0">
                <a:solidFill>
                  <a:schemeClr val="tx1"/>
                </a:solidFill>
              </a:rPr>
              <a:t>responsabilidades</a:t>
            </a:r>
            <a:r>
              <a:rPr lang="en-US" sz="2400" b="1" i="1" dirty="0" smtClean="0">
                <a:solidFill>
                  <a:schemeClr val="tx1"/>
                </a:solidFill>
              </a:rPr>
              <a:t> que </a:t>
            </a:r>
            <a:r>
              <a:rPr lang="en-US" sz="2400" b="1" i="1" dirty="0" err="1" smtClean="0">
                <a:solidFill>
                  <a:schemeClr val="tx1"/>
                </a:solidFill>
              </a:rPr>
              <a:t>usted</a:t>
            </a:r>
            <a:r>
              <a:rPr lang="en-US" sz="2400" b="1" i="1" dirty="0" smtClean="0">
                <a:solidFill>
                  <a:schemeClr val="tx1"/>
                </a:solidFill>
              </a:rPr>
              <a:t> tiene como </a:t>
            </a:r>
            <a:r>
              <a:rPr lang="en-US" sz="2400" b="1" i="1" dirty="0" err="1" smtClean="0">
                <a:solidFill>
                  <a:schemeClr val="tx1"/>
                </a:solidFill>
              </a:rPr>
              <a:t>facilitador</a:t>
            </a:r>
            <a:r>
              <a:rPr lang="en-US" sz="2400" b="1" i="1" dirty="0" smtClean="0">
                <a:solidFill>
                  <a:schemeClr val="tx1"/>
                </a:solidFill>
              </a:rPr>
              <a:t>:</a:t>
            </a:r>
          </a:p>
          <a:p>
            <a:pPr marL="914400" lvl="1" indent="-457200">
              <a:buFont typeface="+mj-lt"/>
              <a:buAutoNum type="arabicPeriod"/>
            </a:pPr>
            <a:r>
              <a:rPr lang="es-ES" sz="2200" i="1" dirty="0" smtClean="0">
                <a:solidFill>
                  <a:schemeClr val="tx1"/>
                </a:solidFill>
              </a:rPr>
              <a:t>Preparar el espacio donde se va a reunir el grupo.</a:t>
            </a:r>
          </a:p>
          <a:p>
            <a:pPr marL="914400" lvl="1" indent="-457200">
              <a:buFont typeface="+mj-lt"/>
              <a:buAutoNum type="arabicPeriod"/>
            </a:pPr>
            <a:r>
              <a:rPr lang="es-ES" sz="2200" i="1" dirty="0" smtClean="0">
                <a:solidFill>
                  <a:schemeClr val="tx1"/>
                </a:solidFill>
              </a:rPr>
              <a:t>Guiar la conversación, asegurándose de que todos se sientan bienvenidos y tengan la oportunidad de </a:t>
            </a:r>
            <a:r>
              <a:rPr lang="en-US" sz="2200" i="1" dirty="0" smtClean="0">
                <a:solidFill>
                  <a:schemeClr val="tx1"/>
                </a:solidFill>
              </a:rPr>
              <a:t>participar.</a:t>
            </a:r>
          </a:p>
          <a:p>
            <a:pPr marL="914400" lvl="1" indent="-457200">
              <a:buFont typeface="+mj-lt"/>
              <a:buAutoNum type="arabicPeriod"/>
            </a:pPr>
            <a:r>
              <a:rPr lang="es-ES" sz="2200" i="1" dirty="0" smtClean="0">
                <a:solidFill>
                  <a:schemeClr val="tx1"/>
                </a:solidFill>
              </a:rPr>
              <a:t>Procurar y distribuir los símbolos y cualquier otro material a usarse en cada una de las sesiones.</a:t>
            </a:r>
          </a:p>
          <a:p>
            <a:pPr marL="914400" lvl="1" indent="-457200">
              <a:buFont typeface="+mj-lt"/>
              <a:buAutoNum type="arabicPeriod"/>
            </a:pPr>
            <a:r>
              <a:rPr lang="es-ES" sz="2200" i="1" dirty="0" smtClean="0">
                <a:solidFill>
                  <a:schemeClr val="tx1"/>
                </a:solidFill>
              </a:rPr>
              <a:t>Tomar nota de quiénes participaron en las sesiones. Esta información se utilizará como parte del proceso de consulta y será comunicada a los obispos.</a:t>
            </a:r>
          </a:p>
          <a:p>
            <a:pPr marL="914400" lvl="1" indent="-457200">
              <a:buFont typeface="+mj-lt"/>
              <a:buAutoNum type="arabicPeriod"/>
            </a:pPr>
            <a:r>
              <a:rPr lang="es-ES" sz="2200" i="1" dirty="0" smtClean="0">
                <a:solidFill>
                  <a:schemeClr val="tx1"/>
                </a:solidFill>
              </a:rPr>
              <a:t>Enviar un reporte al Equipo Parroquial del Encuentro (o equipo coordinador) al final de la experiencia de cinco sesiones (ver el formato del Reporte final del facilitador(a) del pequeño grupo en el apéndice de la guía).</a:t>
            </a:r>
            <a:endParaRPr lang="en-US" i="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72" y="2957890"/>
            <a:ext cx="3863646" cy="27113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7250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8123</TotalTime>
  <Words>2605</Words>
  <Application>Microsoft Office PowerPoint</Application>
  <PresentationFormat>Widescreen</PresentationFormat>
  <Paragraphs>274</Paragraphs>
  <Slides>33</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Bebas Neue</vt:lpstr>
      <vt:lpstr>Calibri</vt:lpstr>
      <vt:lpstr>Gill Sans</vt:lpstr>
      <vt:lpstr>Gill Sans MT</vt:lpstr>
      <vt:lpstr>Helvetica Neue Light</vt:lpstr>
      <vt:lpstr>Impact</vt:lpstr>
      <vt:lpstr>Jenna Sue</vt:lpstr>
      <vt:lpstr>Lithos Pro Regular</vt:lpstr>
      <vt:lpstr>Rockwell</vt:lpstr>
      <vt:lpstr>Badge</vt:lpstr>
      <vt:lpstr>PowerPoint Presentation</vt:lpstr>
      <vt:lpstr>MILESTONES OF THE V ENCUENTRO PROCESS</vt:lpstr>
      <vt:lpstr>Themes of the Guide</vt:lpstr>
      <vt:lpstr>10 Things You Need to Know about the Guide </vt:lpstr>
      <vt:lpstr>By entering this process, your faith community is being invited To:</vt:lpstr>
      <vt:lpstr>Facilitator best practices</vt:lpstr>
      <vt:lpstr>Facilitator best practices cont.</vt:lpstr>
      <vt:lpstr>Logistics of Small Groups for V Encuentro </vt:lpstr>
      <vt:lpstr>SPECIFIC INSTRUCTIONS FOR SMALL GROUP FACILITATORS</vt:lpstr>
      <vt:lpstr>Facilitating a small group discussion (Dialogue) Mode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1: called to a loving encounter with Jesus in the church</vt:lpstr>
      <vt:lpstr>Session 2: with words and actions: do it!</vt:lpstr>
      <vt:lpstr>Session 3: walking together with jesus</vt:lpstr>
      <vt:lpstr>Session 4: bearing fruits of new life</vt:lpstr>
      <vt:lpstr>Session 5: celebrating the joy of being missionary disciples</vt:lpstr>
      <vt:lpstr>Leading a group in contemplative and reflective prayer</vt:lpstr>
      <vt:lpstr>Leading a group in contemplative and reflective prayer</vt:lpstr>
      <vt:lpstr>Leading a group in contemplative and reflective prayer</vt:lpstr>
      <vt:lpstr>Leading a group in contemplative and reflective prayer</vt:lpstr>
      <vt:lpstr>Leading a group in contemplative and reflective prayer</vt:lpstr>
      <vt:lpstr>Mission and consultation journal</vt:lpstr>
      <vt:lpstr>Missionary activity</vt:lpstr>
      <vt:lpstr>The periphery?</vt:lpstr>
      <vt:lpstr>tips for missionary activities</vt:lpstr>
      <vt:lpstr>12 tips for missionary activities cont.</vt:lpstr>
      <vt:lpstr>Possible scenarios –  visitation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Fernandez</dc:creator>
  <cp:lastModifiedBy>govea</cp:lastModifiedBy>
  <cp:revision>202</cp:revision>
  <cp:lastPrinted>2017-01-12T00:24:17Z</cp:lastPrinted>
  <dcterms:created xsi:type="dcterms:W3CDTF">2016-02-24T01:49:05Z</dcterms:created>
  <dcterms:modified xsi:type="dcterms:W3CDTF">2017-02-27T16:45:39Z</dcterms:modified>
</cp:coreProperties>
</file>