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4" r:id="rId1"/>
  </p:sldMasterIdLst>
  <p:notesMasterIdLst>
    <p:notesMasterId r:id="rId36"/>
  </p:notesMasterIdLst>
  <p:handoutMasterIdLst>
    <p:handoutMasterId r:id="rId37"/>
  </p:handoutMasterIdLst>
  <p:sldIdLst>
    <p:sldId id="394" r:id="rId2"/>
    <p:sldId id="395" r:id="rId3"/>
    <p:sldId id="396" r:id="rId4"/>
    <p:sldId id="277" r:id="rId5"/>
    <p:sldId id="315" r:id="rId6"/>
    <p:sldId id="320" r:id="rId7"/>
    <p:sldId id="328" r:id="rId8"/>
    <p:sldId id="321" r:id="rId9"/>
    <p:sldId id="392" r:id="rId10"/>
    <p:sldId id="324" r:id="rId11"/>
    <p:sldId id="325" r:id="rId12"/>
    <p:sldId id="367" r:id="rId13"/>
    <p:sldId id="398" r:id="rId14"/>
    <p:sldId id="399" r:id="rId15"/>
    <p:sldId id="390" r:id="rId16"/>
    <p:sldId id="391" r:id="rId17"/>
    <p:sldId id="393" r:id="rId18"/>
    <p:sldId id="397" r:id="rId19"/>
    <p:sldId id="371" r:id="rId20"/>
    <p:sldId id="372" r:id="rId21"/>
    <p:sldId id="376" r:id="rId22"/>
    <p:sldId id="374" r:id="rId23"/>
    <p:sldId id="375" r:id="rId24"/>
    <p:sldId id="383" r:id="rId25"/>
    <p:sldId id="384" r:id="rId26"/>
    <p:sldId id="385" r:id="rId27"/>
    <p:sldId id="387" r:id="rId28"/>
    <p:sldId id="389" r:id="rId29"/>
    <p:sldId id="377" r:id="rId30"/>
    <p:sldId id="378" r:id="rId31"/>
    <p:sldId id="379" r:id="rId32"/>
    <p:sldId id="380" r:id="rId33"/>
    <p:sldId id="381" r:id="rId34"/>
    <p:sldId id="382" r:id="rId3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003366"/>
    <a:srgbClr val="003399"/>
    <a:srgbClr val="F8B323"/>
    <a:srgbClr val="CC9900"/>
    <a:srgbClr val="B2FF3C"/>
    <a:srgbClr val="FFA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3298" autoAdjust="0"/>
  </p:normalViewPr>
  <p:slideViewPr>
    <p:cSldViewPr snapToGrid="0" snapToObjects="1">
      <p:cViewPr varScale="1">
        <p:scale>
          <a:sx n="67" d="100"/>
          <a:sy n="67" d="100"/>
        </p:scale>
        <p:origin x="87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075F3B-2B22-479A-97EB-B25A0C83772D}" type="doc">
      <dgm:prSet loTypeId="urn:microsoft.com/office/officeart/2005/8/layout/cycle6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157DEC7-7EF0-4F0D-B8BC-3AE2DA8673EE}">
      <dgm:prSet phldrT="[Text]" custT="1"/>
      <dgm:spPr/>
      <dgm:t>
        <a:bodyPr/>
        <a:lstStyle/>
        <a:p>
          <a:r>
            <a:rPr lang="en-US" sz="1200" b="1" baseline="0" dirty="0" smtClean="0">
              <a:solidFill>
                <a:schemeClr val="bg1"/>
              </a:solidFill>
              <a:latin typeface="Helvetica Neue Light"/>
              <a:cs typeface="Gill Sans"/>
            </a:rPr>
            <a:t>Proceso/</a:t>
          </a:r>
          <a:r>
            <a:rPr lang="en-US" sz="1200" b="1" baseline="0" dirty="0" err="1" smtClean="0">
              <a:solidFill>
                <a:schemeClr val="bg1"/>
              </a:solidFill>
              <a:latin typeface="Helvetica Neue Light"/>
              <a:cs typeface="Gill Sans"/>
            </a:rPr>
            <a:t>Programa</a:t>
          </a:r>
          <a:endParaRPr lang="en-US" sz="1200" b="1" baseline="0" dirty="0">
            <a:solidFill>
              <a:schemeClr val="bg1"/>
            </a:solidFill>
            <a:latin typeface="Helvetica Neue Light"/>
            <a:cs typeface="Gill Sans"/>
          </a:endParaRPr>
        </a:p>
      </dgm:t>
    </dgm:pt>
    <dgm:pt modelId="{0456C7D1-E4F1-4832-B14E-222941E1BAD5}" type="parTrans" cxnId="{A8021CCF-4909-4CD2-84A7-0D6DB08B7F15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5B2ABDCC-5B06-4933-AC75-5E6AA7DEC90C}" type="sibTrans" cxnId="{A8021CCF-4909-4CD2-84A7-0D6DB08B7F15}">
      <dgm:prSet/>
      <dgm:spPr/>
      <dgm:t>
        <a:bodyPr/>
        <a:lstStyle/>
        <a:p>
          <a:endParaRPr lang="en-US">
            <a:latin typeface="Helvetica Neue Light"/>
            <a:cs typeface="Gill Sans"/>
          </a:endParaRPr>
        </a:p>
      </dgm:t>
    </dgm:pt>
    <dgm:pt modelId="{1890F577-BEE1-4C41-92D1-0C3212A4354E}">
      <dgm:prSet phldrT="[Text]" custT="1"/>
      <dgm:spPr/>
      <dgm:t>
        <a:bodyPr/>
        <a:lstStyle/>
        <a:p>
          <a:r>
            <a:rPr lang="en-US" sz="1400" b="1" dirty="0" err="1" smtClean="0">
              <a:solidFill>
                <a:schemeClr val="bg1"/>
              </a:solidFill>
              <a:latin typeface="Helvetica Neue Light"/>
              <a:cs typeface="Gill Sans"/>
            </a:rPr>
            <a:t>Secretaría</a:t>
          </a:r>
          <a:endParaRPr lang="en-US" sz="1400" b="1" dirty="0">
            <a:solidFill>
              <a:schemeClr val="bg1"/>
            </a:solidFill>
            <a:latin typeface="Helvetica Neue Light"/>
            <a:cs typeface="Gill Sans"/>
          </a:endParaRPr>
        </a:p>
      </dgm:t>
    </dgm:pt>
    <dgm:pt modelId="{10D43E5A-6AE9-4D53-BBA3-48253E57D14F}" type="parTrans" cxnId="{DE0D56C6-8480-411A-999B-537981EC8251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D27C0337-FAFF-4930-B9D6-CBF7F71D2DB1}" type="sibTrans" cxnId="{DE0D56C6-8480-411A-999B-537981EC8251}">
      <dgm:prSet/>
      <dgm:spPr/>
      <dgm:t>
        <a:bodyPr/>
        <a:lstStyle/>
        <a:p>
          <a:endParaRPr lang="en-US">
            <a:latin typeface="Helvetica Neue Light"/>
            <a:cs typeface="Gill Sans"/>
          </a:endParaRPr>
        </a:p>
      </dgm:t>
    </dgm:pt>
    <dgm:pt modelId="{0C175E04-F834-4CBD-99B9-0EBF83E758F0}">
      <dgm:prSet phldrT="[Text]" custT="1"/>
      <dgm:spPr/>
      <dgm:t>
        <a:bodyPr/>
        <a:lstStyle/>
        <a:p>
          <a:r>
            <a:rPr lang="en-US" sz="1400" b="1" dirty="0" err="1" smtClean="0">
              <a:solidFill>
                <a:schemeClr val="bg1"/>
              </a:solidFill>
              <a:latin typeface="Helvetica Neue Light"/>
              <a:cs typeface="Gill Sans"/>
            </a:rPr>
            <a:t>Liturgia</a:t>
          </a:r>
          <a:endParaRPr lang="en-US" sz="1600" b="1" dirty="0">
            <a:solidFill>
              <a:schemeClr val="bg1"/>
            </a:solidFill>
            <a:latin typeface="Helvetica Neue Light"/>
            <a:cs typeface="Gill Sans"/>
          </a:endParaRPr>
        </a:p>
      </dgm:t>
    </dgm:pt>
    <dgm:pt modelId="{3A2ACEA7-2CCF-4498-8F69-08807C1F81BD}" type="parTrans" cxnId="{C5105406-A037-482B-9E2B-532CBA622251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ECA684AA-777E-4754-9FE9-13AF9A812983}" type="sibTrans" cxnId="{C5105406-A037-482B-9E2B-532CBA622251}">
      <dgm:prSet/>
      <dgm:spPr/>
      <dgm:t>
        <a:bodyPr/>
        <a:lstStyle/>
        <a:p>
          <a:endParaRPr lang="en-US">
            <a:latin typeface="Helvetica Neue Light"/>
            <a:cs typeface="Gill Sans"/>
          </a:endParaRPr>
        </a:p>
      </dgm:t>
    </dgm:pt>
    <dgm:pt modelId="{536ED700-297F-4338-8D6C-59CD43D01FCD}">
      <dgm:prSet phldrT="[Text]" custT="1"/>
      <dgm:spPr/>
      <dgm:t>
        <a:bodyPr/>
        <a:lstStyle/>
        <a:p>
          <a:r>
            <a:rPr lang="en-US" sz="1400" b="1" dirty="0" err="1" smtClean="0">
              <a:solidFill>
                <a:schemeClr val="bg1"/>
              </a:solidFill>
              <a:latin typeface="Helvetica Neue Light"/>
              <a:cs typeface="Gill Sans"/>
            </a:rPr>
            <a:t>Desarrollo</a:t>
          </a:r>
          <a:endParaRPr lang="en-US" sz="1600" b="1" dirty="0">
            <a:solidFill>
              <a:schemeClr val="bg1"/>
            </a:solidFill>
            <a:latin typeface="Helvetica Neue Light"/>
            <a:cs typeface="Gill Sans"/>
          </a:endParaRPr>
        </a:p>
      </dgm:t>
    </dgm:pt>
    <dgm:pt modelId="{55C18B1E-3454-4ABB-8918-FA76A930EE4D}" type="parTrans" cxnId="{F48542E6-AB43-46DF-89F9-46BCF969B1D3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D3685DD1-21E5-40E8-8D15-40C42D71C73E}" type="sibTrans" cxnId="{F48542E6-AB43-46DF-89F9-46BCF969B1D3}">
      <dgm:prSet/>
      <dgm:spPr/>
      <dgm:t>
        <a:bodyPr/>
        <a:lstStyle/>
        <a:p>
          <a:endParaRPr lang="en-US">
            <a:latin typeface="Helvetica Neue Light"/>
            <a:cs typeface="Gill Sans"/>
          </a:endParaRPr>
        </a:p>
      </dgm:t>
    </dgm:pt>
    <dgm:pt modelId="{BCBDBF71-D799-4271-8C33-40AF87023E46}">
      <dgm:prSet phldrT="[Text]" custT="1"/>
      <dgm:spPr/>
      <dgm:t>
        <a:bodyPr/>
        <a:lstStyle/>
        <a:p>
          <a:r>
            <a:rPr lang="en-US" sz="1400" b="1" baseline="0" dirty="0" smtClean="0">
              <a:solidFill>
                <a:schemeClr val="bg1"/>
              </a:solidFill>
              <a:latin typeface="Helvetica Neue Light"/>
              <a:cs typeface="Gill Sans"/>
            </a:rPr>
            <a:t>Comunicaciones</a:t>
          </a:r>
          <a:endParaRPr lang="en-US" sz="1600" b="1" baseline="0" dirty="0">
            <a:solidFill>
              <a:schemeClr val="bg1"/>
            </a:solidFill>
            <a:latin typeface="Helvetica Neue Light"/>
            <a:cs typeface="Gill Sans"/>
          </a:endParaRPr>
        </a:p>
      </dgm:t>
    </dgm:pt>
    <dgm:pt modelId="{A656FD95-8683-48BD-9B6D-BB5C2B8AB60D}" type="parTrans" cxnId="{1D44C563-1193-4629-8E7D-A0131337DF15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8280BA67-7E7A-40CD-8F08-F236E3E0A7A6}" type="sibTrans" cxnId="{1D44C563-1193-4629-8E7D-A0131337DF15}">
      <dgm:prSet/>
      <dgm:spPr/>
      <dgm:t>
        <a:bodyPr/>
        <a:lstStyle/>
        <a:p>
          <a:endParaRPr lang="en-US">
            <a:latin typeface="Helvetica Neue Light"/>
            <a:cs typeface="Gill Sans"/>
          </a:endParaRPr>
        </a:p>
      </dgm:t>
    </dgm:pt>
    <dgm:pt modelId="{107137FF-6CA4-4823-9A0F-4B3ECEF4B035}">
      <dgm:prSet phldrT="[Text]" custT="1"/>
      <dgm:spPr/>
      <dgm:t>
        <a:bodyPr/>
        <a:lstStyle/>
        <a:p>
          <a:r>
            <a:rPr lang="en-US" sz="1400" b="1" baseline="0" dirty="0" err="1" smtClean="0">
              <a:solidFill>
                <a:schemeClr val="bg1"/>
              </a:solidFill>
              <a:latin typeface="Helvetica Neue Light"/>
              <a:cs typeface="Gill Sans"/>
            </a:rPr>
            <a:t>Logística</a:t>
          </a:r>
          <a:endParaRPr lang="en-US" sz="1600" b="1" baseline="0" dirty="0">
            <a:solidFill>
              <a:schemeClr val="bg1"/>
            </a:solidFill>
            <a:latin typeface="Helvetica Neue Light"/>
            <a:cs typeface="Gill Sans"/>
          </a:endParaRPr>
        </a:p>
      </dgm:t>
    </dgm:pt>
    <dgm:pt modelId="{97CAFE05-EB29-425E-9027-7011A9D03F4A}" type="parTrans" cxnId="{586BA999-7D4E-4BA0-A2A2-35AE42067BF3}">
      <dgm:prSet/>
      <dgm:spPr/>
      <dgm:t>
        <a:bodyPr/>
        <a:lstStyle/>
        <a:p>
          <a:endParaRPr lang="en-US">
            <a:latin typeface="Gill Sans"/>
            <a:cs typeface="Gill Sans"/>
          </a:endParaRPr>
        </a:p>
      </dgm:t>
    </dgm:pt>
    <dgm:pt modelId="{BA05818E-2B1C-4743-B0B5-000EDBEB61D5}" type="sibTrans" cxnId="{586BA999-7D4E-4BA0-A2A2-35AE42067BF3}">
      <dgm:prSet/>
      <dgm:spPr/>
      <dgm:t>
        <a:bodyPr/>
        <a:lstStyle/>
        <a:p>
          <a:endParaRPr lang="en-US">
            <a:latin typeface="Helvetica Neue Light"/>
            <a:cs typeface="Gill Sans"/>
          </a:endParaRPr>
        </a:p>
      </dgm:t>
    </dgm:pt>
    <dgm:pt modelId="{6B46B4CB-F240-471F-84FF-2935D06586D9}" type="pres">
      <dgm:prSet presAssocID="{4E075F3B-2B22-479A-97EB-B25A0C8377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B2CA2D-5507-4445-9CF4-505E6C10129D}" type="pres">
      <dgm:prSet presAssocID="{D157DEC7-7EF0-4F0D-B8BC-3AE2DA8673EE}" presName="node" presStyleLbl="node1" presStyleIdx="0" presStyleCnt="6" custScaleX="164941" custScaleY="70488" custRadScaleRad="107699" custRadScaleInc="72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5144B7-1A31-454C-9C2D-3FFB41A84BBA}" type="pres">
      <dgm:prSet presAssocID="{D157DEC7-7EF0-4F0D-B8BC-3AE2DA8673EE}" presName="spNode" presStyleCnt="0"/>
      <dgm:spPr/>
      <dgm:t>
        <a:bodyPr/>
        <a:lstStyle/>
        <a:p>
          <a:endParaRPr lang="en-US"/>
        </a:p>
      </dgm:t>
    </dgm:pt>
    <dgm:pt modelId="{3BFF38D8-D9B3-472E-B69C-4D0E81061DF2}" type="pres">
      <dgm:prSet presAssocID="{5B2ABDCC-5B06-4933-AC75-5E6AA7DEC90C}" presName="sibTrans" presStyleLbl="sibTrans1D1" presStyleIdx="0" presStyleCnt="6"/>
      <dgm:spPr/>
      <dgm:t>
        <a:bodyPr/>
        <a:lstStyle/>
        <a:p>
          <a:endParaRPr lang="en-US"/>
        </a:p>
      </dgm:t>
    </dgm:pt>
    <dgm:pt modelId="{B64C40D0-1065-4D01-B3EB-6D03DCFA7D45}" type="pres">
      <dgm:prSet presAssocID="{1890F577-BEE1-4C41-92D1-0C3212A4354E}" presName="node" presStyleLbl="node1" presStyleIdx="1" presStyleCnt="6" custScaleX="164941" custScaleY="70488" custRadScaleRad="108865" custRadScaleInc="74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C5FD8F-927D-48FA-A6A8-3CEE9C515414}" type="pres">
      <dgm:prSet presAssocID="{1890F577-BEE1-4C41-92D1-0C3212A4354E}" presName="spNode" presStyleCnt="0"/>
      <dgm:spPr/>
      <dgm:t>
        <a:bodyPr/>
        <a:lstStyle/>
        <a:p>
          <a:endParaRPr lang="en-US"/>
        </a:p>
      </dgm:t>
    </dgm:pt>
    <dgm:pt modelId="{4B6B5BB6-13C5-4FA5-B2BB-79AD9DB23BDE}" type="pres">
      <dgm:prSet presAssocID="{D27C0337-FAFF-4930-B9D6-CBF7F71D2DB1}" presName="sibTrans" presStyleLbl="sibTrans1D1" presStyleIdx="1" presStyleCnt="6"/>
      <dgm:spPr/>
      <dgm:t>
        <a:bodyPr/>
        <a:lstStyle/>
        <a:p>
          <a:endParaRPr lang="en-US"/>
        </a:p>
      </dgm:t>
    </dgm:pt>
    <dgm:pt modelId="{59EAF5C5-615E-418B-B531-8AB6147028B1}" type="pres">
      <dgm:prSet presAssocID="{0C175E04-F834-4CBD-99B9-0EBF83E758F0}" presName="node" presStyleLbl="node1" presStyleIdx="2" presStyleCnt="6" custScaleX="164941" custScaleY="70488" custRadScaleRad="101023" custRadScaleInc="-76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CC9220-4555-4FF2-ABF7-92DB6C1B4B40}" type="pres">
      <dgm:prSet presAssocID="{0C175E04-F834-4CBD-99B9-0EBF83E758F0}" presName="spNode" presStyleCnt="0"/>
      <dgm:spPr/>
      <dgm:t>
        <a:bodyPr/>
        <a:lstStyle/>
        <a:p>
          <a:endParaRPr lang="en-US"/>
        </a:p>
      </dgm:t>
    </dgm:pt>
    <dgm:pt modelId="{BC924890-599C-4387-9C2F-D560E25C3E72}" type="pres">
      <dgm:prSet presAssocID="{ECA684AA-777E-4754-9FE9-13AF9A812983}" presName="sibTrans" presStyleLbl="sibTrans1D1" presStyleIdx="2" presStyleCnt="6"/>
      <dgm:spPr/>
      <dgm:t>
        <a:bodyPr/>
        <a:lstStyle/>
        <a:p>
          <a:endParaRPr lang="en-US"/>
        </a:p>
      </dgm:t>
    </dgm:pt>
    <dgm:pt modelId="{CEFE8CA3-B7B9-4DB1-B7C0-5EC2FA6C308C}" type="pres">
      <dgm:prSet presAssocID="{536ED700-297F-4338-8D6C-59CD43D01FCD}" presName="node" presStyleLbl="node1" presStyleIdx="3" presStyleCnt="6" custScaleX="198434" custScaleY="70488" custRadScaleRad="97481" custRadScaleInc="162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64977E-078C-47D3-978D-DA78F29D4168}" type="pres">
      <dgm:prSet presAssocID="{536ED700-297F-4338-8D6C-59CD43D01FCD}" presName="spNode" presStyleCnt="0"/>
      <dgm:spPr/>
      <dgm:t>
        <a:bodyPr/>
        <a:lstStyle/>
        <a:p>
          <a:endParaRPr lang="en-US"/>
        </a:p>
      </dgm:t>
    </dgm:pt>
    <dgm:pt modelId="{32E0001F-6815-4F42-93E3-1A62C4330828}" type="pres">
      <dgm:prSet presAssocID="{D3685DD1-21E5-40E8-8D15-40C42D71C73E}" presName="sibTrans" presStyleLbl="sibTrans1D1" presStyleIdx="3" presStyleCnt="6"/>
      <dgm:spPr/>
      <dgm:t>
        <a:bodyPr/>
        <a:lstStyle/>
        <a:p>
          <a:endParaRPr lang="en-US"/>
        </a:p>
      </dgm:t>
    </dgm:pt>
    <dgm:pt modelId="{A20EDED8-26C3-4D3F-AEEC-F156806D2395}" type="pres">
      <dgm:prSet presAssocID="{BCBDBF71-D799-4271-8C33-40AF87023E46}" presName="node" presStyleLbl="node1" presStyleIdx="4" presStyleCnt="6" custScaleX="204132" custScaleY="70488" custRadScaleRad="98637" custRadScaleInc="-42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D5DB28-8281-4BC6-8E82-E00748AE24EC}" type="pres">
      <dgm:prSet presAssocID="{BCBDBF71-D799-4271-8C33-40AF87023E46}" presName="spNode" presStyleCnt="0"/>
      <dgm:spPr/>
      <dgm:t>
        <a:bodyPr/>
        <a:lstStyle/>
        <a:p>
          <a:endParaRPr lang="en-US"/>
        </a:p>
      </dgm:t>
    </dgm:pt>
    <dgm:pt modelId="{C902560E-1C8E-4517-BB32-DB46AB91A088}" type="pres">
      <dgm:prSet presAssocID="{8280BA67-7E7A-40CD-8F08-F236E3E0A7A6}" presName="sibTrans" presStyleLbl="sibTrans1D1" presStyleIdx="4" presStyleCnt="6"/>
      <dgm:spPr/>
      <dgm:t>
        <a:bodyPr/>
        <a:lstStyle/>
        <a:p>
          <a:endParaRPr lang="en-US"/>
        </a:p>
      </dgm:t>
    </dgm:pt>
    <dgm:pt modelId="{D9F81B8E-8425-4A3D-A639-0D7EEAEFF1AA}" type="pres">
      <dgm:prSet presAssocID="{107137FF-6CA4-4823-9A0F-4B3ECEF4B035}" presName="node" presStyleLbl="node1" presStyleIdx="5" presStyleCnt="6" custScaleX="164941" custScaleY="70488" custRadScaleRad="107407" custRadScaleInc="-772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6D13DC-F5A8-419B-8EC3-61128A397970}" type="pres">
      <dgm:prSet presAssocID="{107137FF-6CA4-4823-9A0F-4B3ECEF4B035}" presName="spNode" presStyleCnt="0"/>
      <dgm:spPr/>
      <dgm:t>
        <a:bodyPr/>
        <a:lstStyle/>
        <a:p>
          <a:endParaRPr lang="en-US"/>
        </a:p>
      </dgm:t>
    </dgm:pt>
    <dgm:pt modelId="{B04FB0FA-C1D0-4664-A0DA-931F2DF48DD4}" type="pres">
      <dgm:prSet presAssocID="{BA05818E-2B1C-4743-B0B5-000EDBEB61D5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6F26A624-5435-4477-9AE5-DCE6E2FCFFC7}" type="presOf" srcId="{536ED700-297F-4338-8D6C-59CD43D01FCD}" destId="{CEFE8CA3-B7B9-4DB1-B7C0-5EC2FA6C308C}" srcOrd="0" destOrd="0" presId="urn:microsoft.com/office/officeart/2005/8/layout/cycle6"/>
    <dgm:cxn modelId="{BB2DC44B-9987-4190-9783-95D618430859}" type="presOf" srcId="{D3685DD1-21E5-40E8-8D15-40C42D71C73E}" destId="{32E0001F-6815-4F42-93E3-1A62C4330828}" srcOrd="0" destOrd="0" presId="urn:microsoft.com/office/officeart/2005/8/layout/cycle6"/>
    <dgm:cxn modelId="{1D44C563-1193-4629-8E7D-A0131337DF15}" srcId="{4E075F3B-2B22-479A-97EB-B25A0C83772D}" destId="{BCBDBF71-D799-4271-8C33-40AF87023E46}" srcOrd="4" destOrd="0" parTransId="{A656FD95-8683-48BD-9B6D-BB5C2B8AB60D}" sibTransId="{8280BA67-7E7A-40CD-8F08-F236E3E0A7A6}"/>
    <dgm:cxn modelId="{C5105406-A037-482B-9E2B-532CBA622251}" srcId="{4E075F3B-2B22-479A-97EB-B25A0C83772D}" destId="{0C175E04-F834-4CBD-99B9-0EBF83E758F0}" srcOrd="2" destOrd="0" parTransId="{3A2ACEA7-2CCF-4498-8F69-08807C1F81BD}" sibTransId="{ECA684AA-777E-4754-9FE9-13AF9A812983}"/>
    <dgm:cxn modelId="{6A6DB029-C070-41BB-87A0-3036DB822905}" type="presOf" srcId="{D157DEC7-7EF0-4F0D-B8BC-3AE2DA8673EE}" destId="{29B2CA2D-5507-4445-9CF4-505E6C10129D}" srcOrd="0" destOrd="0" presId="urn:microsoft.com/office/officeart/2005/8/layout/cycle6"/>
    <dgm:cxn modelId="{082D1CCE-6B49-4978-8506-019EEB6B4556}" type="presOf" srcId="{4E075F3B-2B22-479A-97EB-B25A0C83772D}" destId="{6B46B4CB-F240-471F-84FF-2935D06586D9}" srcOrd="0" destOrd="0" presId="urn:microsoft.com/office/officeart/2005/8/layout/cycle6"/>
    <dgm:cxn modelId="{F48542E6-AB43-46DF-89F9-46BCF969B1D3}" srcId="{4E075F3B-2B22-479A-97EB-B25A0C83772D}" destId="{536ED700-297F-4338-8D6C-59CD43D01FCD}" srcOrd="3" destOrd="0" parTransId="{55C18B1E-3454-4ABB-8918-FA76A930EE4D}" sibTransId="{D3685DD1-21E5-40E8-8D15-40C42D71C73E}"/>
    <dgm:cxn modelId="{586BA999-7D4E-4BA0-A2A2-35AE42067BF3}" srcId="{4E075F3B-2B22-479A-97EB-B25A0C83772D}" destId="{107137FF-6CA4-4823-9A0F-4B3ECEF4B035}" srcOrd="5" destOrd="0" parTransId="{97CAFE05-EB29-425E-9027-7011A9D03F4A}" sibTransId="{BA05818E-2B1C-4743-B0B5-000EDBEB61D5}"/>
    <dgm:cxn modelId="{F160FD80-7FCD-4158-953E-842E1D1CCAFA}" type="presOf" srcId="{1890F577-BEE1-4C41-92D1-0C3212A4354E}" destId="{B64C40D0-1065-4D01-B3EB-6D03DCFA7D45}" srcOrd="0" destOrd="0" presId="urn:microsoft.com/office/officeart/2005/8/layout/cycle6"/>
    <dgm:cxn modelId="{24C0CDC9-537B-4C4B-AED5-4472B2BEA7AB}" type="presOf" srcId="{ECA684AA-777E-4754-9FE9-13AF9A812983}" destId="{BC924890-599C-4387-9C2F-D560E25C3E72}" srcOrd="0" destOrd="0" presId="urn:microsoft.com/office/officeart/2005/8/layout/cycle6"/>
    <dgm:cxn modelId="{1C1BBBA1-C5BF-4A55-A936-A37D64802D74}" type="presOf" srcId="{0C175E04-F834-4CBD-99B9-0EBF83E758F0}" destId="{59EAF5C5-615E-418B-B531-8AB6147028B1}" srcOrd="0" destOrd="0" presId="urn:microsoft.com/office/officeart/2005/8/layout/cycle6"/>
    <dgm:cxn modelId="{B48AE64A-456E-4584-B6B9-351794A9A769}" type="presOf" srcId="{8280BA67-7E7A-40CD-8F08-F236E3E0A7A6}" destId="{C902560E-1C8E-4517-BB32-DB46AB91A088}" srcOrd="0" destOrd="0" presId="urn:microsoft.com/office/officeart/2005/8/layout/cycle6"/>
    <dgm:cxn modelId="{43580EBA-00D8-40AC-B2C1-C5710A17284A}" type="presOf" srcId="{BCBDBF71-D799-4271-8C33-40AF87023E46}" destId="{A20EDED8-26C3-4D3F-AEEC-F156806D2395}" srcOrd="0" destOrd="0" presId="urn:microsoft.com/office/officeart/2005/8/layout/cycle6"/>
    <dgm:cxn modelId="{A8021CCF-4909-4CD2-84A7-0D6DB08B7F15}" srcId="{4E075F3B-2B22-479A-97EB-B25A0C83772D}" destId="{D157DEC7-7EF0-4F0D-B8BC-3AE2DA8673EE}" srcOrd="0" destOrd="0" parTransId="{0456C7D1-E4F1-4832-B14E-222941E1BAD5}" sibTransId="{5B2ABDCC-5B06-4933-AC75-5E6AA7DEC90C}"/>
    <dgm:cxn modelId="{0EB03029-02B5-4841-8A10-01096563D235}" type="presOf" srcId="{BA05818E-2B1C-4743-B0B5-000EDBEB61D5}" destId="{B04FB0FA-C1D0-4664-A0DA-931F2DF48DD4}" srcOrd="0" destOrd="0" presId="urn:microsoft.com/office/officeart/2005/8/layout/cycle6"/>
    <dgm:cxn modelId="{DE0D56C6-8480-411A-999B-537981EC8251}" srcId="{4E075F3B-2B22-479A-97EB-B25A0C83772D}" destId="{1890F577-BEE1-4C41-92D1-0C3212A4354E}" srcOrd="1" destOrd="0" parTransId="{10D43E5A-6AE9-4D53-BBA3-48253E57D14F}" sibTransId="{D27C0337-FAFF-4930-B9D6-CBF7F71D2DB1}"/>
    <dgm:cxn modelId="{E9CB0388-69F0-4E69-833F-6F4866E83CE7}" type="presOf" srcId="{107137FF-6CA4-4823-9A0F-4B3ECEF4B035}" destId="{D9F81B8E-8425-4A3D-A639-0D7EEAEFF1AA}" srcOrd="0" destOrd="0" presId="urn:microsoft.com/office/officeart/2005/8/layout/cycle6"/>
    <dgm:cxn modelId="{79FB269B-32FD-403C-A653-9E64D06A8582}" type="presOf" srcId="{5B2ABDCC-5B06-4933-AC75-5E6AA7DEC90C}" destId="{3BFF38D8-D9B3-472E-B69C-4D0E81061DF2}" srcOrd="0" destOrd="0" presId="urn:microsoft.com/office/officeart/2005/8/layout/cycle6"/>
    <dgm:cxn modelId="{B118DD52-A276-4312-9CBB-04850B410247}" type="presOf" srcId="{D27C0337-FAFF-4930-B9D6-CBF7F71D2DB1}" destId="{4B6B5BB6-13C5-4FA5-B2BB-79AD9DB23BDE}" srcOrd="0" destOrd="0" presId="urn:microsoft.com/office/officeart/2005/8/layout/cycle6"/>
    <dgm:cxn modelId="{7724AD5F-3CC4-4E46-B88F-245B2C5BD6CF}" type="presParOf" srcId="{6B46B4CB-F240-471F-84FF-2935D06586D9}" destId="{29B2CA2D-5507-4445-9CF4-505E6C10129D}" srcOrd="0" destOrd="0" presId="urn:microsoft.com/office/officeart/2005/8/layout/cycle6"/>
    <dgm:cxn modelId="{D2FB1E40-1C0A-435A-898B-24F44C1AE348}" type="presParOf" srcId="{6B46B4CB-F240-471F-84FF-2935D06586D9}" destId="{D25144B7-1A31-454C-9C2D-3FFB41A84BBA}" srcOrd="1" destOrd="0" presId="urn:microsoft.com/office/officeart/2005/8/layout/cycle6"/>
    <dgm:cxn modelId="{D35A33E6-8408-4FB0-8E0F-66FA4D41FD89}" type="presParOf" srcId="{6B46B4CB-F240-471F-84FF-2935D06586D9}" destId="{3BFF38D8-D9B3-472E-B69C-4D0E81061DF2}" srcOrd="2" destOrd="0" presId="urn:microsoft.com/office/officeart/2005/8/layout/cycle6"/>
    <dgm:cxn modelId="{577AEADA-1059-4338-8CCC-ED018226D85D}" type="presParOf" srcId="{6B46B4CB-F240-471F-84FF-2935D06586D9}" destId="{B64C40D0-1065-4D01-B3EB-6D03DCFA7D45}" srcOrd="3" destOrd="0" presId="urn:microsoft.com/office/officeart/2005/8/layout/cycle6"/>
    <dgm:cxn modelId="{67AD8CD9-8058-4604-828B-DE591F60B695}" type="presParOf" srcId="{6B46B4CB-F240-471F-84FF-2935D06586D9}" destId="{E7C5FD8F-927D-48FA-A6A8-3CEE9C515414}" srcOrd="4" destOrd="0" presId="urn:microsoft.com/office/officeart/2005/8/layout/cycle6"/>
    <dgm:cxn modelId="{AC59FCA2-058E-47C7-9E82-FA057B81C0E8}" type="presParOf" srcId="{6B46B4CB-F240-471F-84FF-2935D06586D9}" destId="{4B6B5BB6-13C5-4FA5-B2BB-79AD9DB23BDE}" srcOrd="5" destOrd="0" presId="urn:microsoft.com/office/officeart/2005/8/layout/cycle6"/>
    <dgm:cxn modelId="{3BD41977-8460-4CDE-8361-4AEC10976B28}" type="presParOf" srcId="{6B46B4CB-F240-471F-84FF-2935D06586D9}" destId="{59EAF5C5-615E-418B-B531-8AB6147028B1}" srcOrd="6" destOrd="0" presId="urn:microsoft.com/office/officeart/2005/8/layout/cycle6"/>
    <dgm:cxn modelId="{05E88AB6-D2F7-4F84-9833-9AF06EC4C1B3}" type="presParOf" srcId="{6B46B4CB-F240-471F-84FF-2935D06586D9}" destId="{8DCC9220-4555-4FF2-ABF7-92DB6C1B4B40}" srcOrd="7" destOrd="0" presId="urn:microsoft.com/office/officeart/2005/8/layout/cycle6"/>
    <dgm:cxn modelId="{245C8E56-90F7-425B-93DE-652FC0805082}" type="presParOf" srcId="{6B46B4CB-F240-471F-84FF-2935D06586D9}" destId="{BC924890-599C-4387-9C2F-D560E25C3E72}" srcOrd="8" destOrd="0" presId="urn:microsoft.com/office/officeart/2005/8/layout/cycle6"/>
    <dgm:cxn modelId="{FEA605F8-92C4-4350-89CD-2F44DDE359E8}" type="presParOf" srcId="{6B46B4CB-F240-471F-84FF-2935D06586D9}" destId="{CEFE8CA3-B7B9-4DB1-B7C0-5EC2FA6C308C}" srcOrd="9" destOrd="0" presId="urn:microsoft.com/office/officeart/2005/8/layout/cycle6"/>
    <dgm:cxn modelId="{BF67069B-AA5E-44AD-AEEA-C812883E61FF}" type="presParOf" srcId="{6B46B4CB-F240-471F-84FF-2935D06586D9}" destId="{1964977E-078C-47D3-978D-DA78F29D4168}" srcOrd="10" destOrd="0" presId="urn:microsoft.com/office/officeart/2005/8/layout/cycle6"/>
    <dgm:cxn modelId="{9F64C3F0-4524-486F-A5BE-38FDC5791272}" type="presParOf" srcId="{6B46B4CB-F240-471F-84FF-2935D06586D9}" destId="{32E0001F-6815-4F42-93E3-1A62C4330828}" srcOrd="11" destOrd="0" presId="urn:microsoft.com/office/officeart/2005/8/layout/cycle6"/>
    <dgm:cxn modelId="{EC659D16-8F43-4553-A49C-3893E6138FBD}" type="presParOf" srcId="{6B46B4CB-F240-471F-84FF-2935D06586D9}" destId="{A20EDED8-26C3-4D3F-AEEC-F156806D2395}" srcOrd="12" destOrd="0" presId="urn:microsoft.com/office/officeart/2005/8/layout/cycle6"/>
    <dgm:cxn modelId="{3EA2CECD-A7D2-40CE-88AA-FE84403928E0}" type="presParOf" srcId="{6B46B4CB-F240-471F-84FF-2935D06586D9}" destId="{45D5DB28-8281-4BC6-8E82-E00748AE24EC}" srcOrd="13" destOrd="0" presId="urn:microsoft.com/office/officeart/2005/8/layout/cycle6"/>
    <dgm:cxn modelId="{E0DE9ADA-6C63-4112-BB99-DB8FF5C7D644}" type="presParOf" srcId="{6B46B4CB-F240-471F-84FF-2935D06586D9}" destId="{C902560E-1C8E-4517-BB32-DB46AB91A088}" srcOrd="14" destOrd="0" presId="urn:microsoft.com/office/officeart/2005/8/layout/cycle6"/>
    <dgm:cxn modelId="{773998F7-4D0A-44D0-B5BA-E17F9D91EABA}" type="presParOf" srcId="{6B46B4CB-F240-471F-84FF-2935D06586D9}" destId="{D9F81B8E-8425-4A3D-A639-0D7EEAEFF1AA}" srcOrd="15" destOrd="0" presId="urn:microsoft.com/office/officeart/2005/8/layout/cycle6"/>
    <dgm:cxn modelId="{24F6DEE8-001C-4803-A813-F65EDFC379BE}" type="presParOf" srcId="{6B46B4CB-F240-471F-84FF-2935D06586D9}" destId="{EE6D13DC-F5A8-419B-8EC3-61128A397970}" srcOrd="16" destOrd="0" presId="urn:microsoft.com/office/officeart/2005/8/layout/cycle6"/>
    <dgm:cxn modelId="{FD027F86-8FA2-4F89-A1C2-39BEE5DD3AAB}" type="presParOf" srcId="{6B46B4CB-F240-471F-84FF-2935D06586D9}" destId="{B04FB0FA-C1D0-4664-A0DA-931F2DF48DD4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2316069-17C4-405E-964C-8F08B6141304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7A33A14-B0A8-4266-A10F-C28E88B96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85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EB839F-09F5-42BB-8526-956492E61574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18A4F2-3BEF-4AC5-99D2-0FD0FE256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46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8A4F2-3BEF-4AC5-99D2-0FD0FE256C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84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8A4F2-3BEF-4AC5-99D2-0FD0FE256C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34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8A4F2-3BEF-4AC5-99D2-0FD0FE256C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58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8A4F2-3BEF-4AC5-99D2-0FD0FE256C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18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8A4F2-3BEF-4AC5-99D2-0FD0FE256C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5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8A4F2-3BEF-4AC5-99D2-0FD0FE256C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29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8A4F2-3BEF-4AC5-99D2-0FD0FE256C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8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8A4F2-3BEF-4AC5-99D2-0FD0FE256C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04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8A4F2-3BEF-4AC5-99D2-0FD0FE256C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49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600" y="709613"/>
            <a:ext cx="6299200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reviewing</a:t>
            </a:r>
            <a:r>
              <a:rPr lang="en-US" baseline="0" dirty="0" smtClean="0"/>
              <a:t> this chart, are there obvious areas missing? If yes, what are they?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F79FE-2051-44FB-B8FA-2602357D9E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85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8A4F2-3BEF-4AC5-99D2-0FD0FE256C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40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8A4F2-3BEF-4AC5-99D2-0FD0FE256C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4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1517055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AB713B-E844-994C-8F95-2F006C55CE7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37247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713B-E844-994C-8F95-2F006C55CE7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AE0F-8457-6F47-B991-DC8E23B9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6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713B-E844-994C-8F95-2F006C55CE7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AE0F-8457-6F47-B991-DC8E23B9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0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713B-E844-994C-8F95-2F006C55CE7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AE0F-8457-6F47-B991-DC8E23B9338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51077" y="119269"/>
            <a:ext cx="2975106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8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AB713B-E844-994C-8F95-2F006C55CE7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38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713B-E844-994C-8F95-2F006C55CE7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AE0F-8457-6F47-B991-DC8E23B9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682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713B-E844-994C-8F95-2F006C55CE7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AE0F-8457-6F47-B991-DC8E23B9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4815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713B-E844-994C-8F95-2F006C55CE7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AE0F-8457-6F47-B991-DC8E23B9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713B-E844-994C-8F95-2F006C55CE7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4AE0F-8457-6F47-B991-DC8E23B9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6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08AB713B-E844-994C-8F95-2F006C55CE7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1007" y="-9111"/>
            <a:ext cx="2639797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978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 flipH="1">
            <a:off x="-3722" y="0"/>
            <a:ext cx="491762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11956689" y="-1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08AB713B-E844-994C-8F95-2F006C55CE7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E24AE0F-8457-6F47-B991-DC8E23B9338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8507" y="43731"/>
            <a:ext cx="2639797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8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8AB713B-E844-994C-8F95-2F006C55CE7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E24AE0F-8457-6F47-B991-DC8E23B9338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390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vencuentro.org/" TargetMode="Externa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cp.org/es-us/encuentromusica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ncuentro.org/v-encuentro-documents/music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vencuentro.org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606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Iglesia en </a:t>
            </a:r>
            <a:r>
              <a:rPr lang="en-US" dirty="0" err="1" smtClean="0"/>
              <a:t>salida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43001"/>
            <a:ext cx="10178322" cy="4736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419" sz="3200" i="1" dirty="0" smtClean="0"/>
              <a:t>Somos </a:t>
            </a:r>
            <a:r>
              <a:rPr lang="es-419" sz="3200" i="1" dirty="0"/>
              <a:t>Iglesia en salida, discípulos en misión,</a:t>
            </a:r>
            <a:endParaRPr lang="en-US" sz="3200" dirty="0"/>
          </a:p>
          <a:p>
            <a:pPr marL="0" indent="0" algn="ctr">
              <a:buNone/>
            </a:pPr>
            <a:r>
              <a:rPr lang="es-419" sz="3200" i="1" dirty="0"/>
              <a:t>dando frutos de nueva vida</a:t>
            </a:r>
            <a:endParaRPr lang="en-US" sz="3200" dirty="0"/>
          </a:p>
          <a:p>
            <a:pPr marL="0" indent="0" algn="ctr">
              <a:buNone/>
            </a:pPr>
            <a:r>
              <a:rPr lang="es-419" sz="3200" i="1" dirty="0"/>
              <a:t>por la evangelización.</a:t>
            </a:r>
            <a:endParaRPr lang="en-US" sz="3200" dirty="0"/>
          </a:p>
          <a:p>
            <a:pPr marL="0" indent="0" algn="ctr">
              <a:buNone/>
            </a:pPr>
            <a:r>
              <a:rPr lang="es-419" sz="3200" i="1" dirty="0"/>
              <a:t>Somos Iglesia en salida,</a:t>
            </a:r>
            <a:endParaRPr lang="en-US" sz="3200" dirty="0"/>
          </a:p>
          <a:p>
            <a:pPr marL="0" indent="0" algn="ctr">
              <a:buNone/>
            </a:pPr>
            <a:r>
              <a:rPr lang="es-419" sz="3200" i="1" dirty="0"/>
              <a:t>testigos del amor de Dios,</a:t>
            </a:r>
            <a:endParaRPr lang="en-US" sz="3200" dirty="0"/>
          </a:p>
          <a:p>
            <a:pPr marL="0" indent="0" algn="ctr">
              <a:buNone/>
            </a:pPr>
            <a:r>
              <a:rPr lang="es-419" sz="3200" i="1" dirty="0"/>
              <a:t>anunciando con alegría</a:t>
            </a:r>
            <a:endParaRPr lang="en-US" sz="3200" dirty="0"/>
          </a:p>
          <a:p>
            <a:pPr marL="0" indent="0" algn="ctr">
              <a:buNone/>
            </a:pPr>
            <a:r>
              <a:rPr lang="es-419" sz="3200" i="1" dirty="0"/>
              <a:t>con hechos y nuestra </a:t>
            </a:r>
            <a:r>
              <a:rPr lang="es-419" sz="3200" i="1" dirty="0" smtClean="0"/>
              <a:t>voz</a:t>
            </a:r>
            <a:r>
              <a:rPr lang="es-419" sz="3200" i="1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26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328" y="1140910"/>
            <a:ext cx="3963973" cy="1196670"/>
          </a:xfrm>
        </p:spPr>
        <p:txBody>
          <a:bodyPr>
            <a:no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Mejores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practicas</a:t>
            </a:r>
            <a:r>
              <a:rPr lang="en-US" sz="1800" dirty="0" smtClean="0">
                <a:solidFill>
                  <a:schemeClr val="bg1"/>
                </a:solidFill>
              </a:rPr>
              <a:t>,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como se </a:t>
            </a:r>
            <a:r>
              <a:rPr lang="en-US" sz="1800" dirty="0" err="1" smtClean="0">
                <a:solidFill>
                  <a:schemeClr val="bg1"/>
                </a:solidFill>
              </a:rPr>
              <a:t>prepara</a:t>
            </a: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un </a:t>
            </a:r>
            <a:r>
              <a:rPr lang="en-US" sz="1800" dirty="0" err="1" smtClean="0">
                <a:solidFill>
                  <a:schemeClr val="bg1"/>
                </a:solidFill>
              </a:rPr>
              <a:t>facilitador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5005633" y="238539"/>
            <a:ext cx="6900421" cy="6492199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i="1" dirty="0" smtClean="0">
                <a:solidFill>
                  <a:schemeClr val="tx1"/>
                </a:solidFill>
              </a:rPr>
              <a:t>Pasa </a:t>
            </a:r>
            <a:r>
              <a:rPr lang="es-ES" sz="2000" b="1" i="1" dirty="0">
                <a:solidFill>
                  <a:schemeClr val="tx1"/>
                </a:solidFill>
              </a:rPr>
              <a:t>un momento en oración antes de cada </a:t>
            </a:r>
            <a:r>
              <a:rPr lang="es-ES" sz="2000" b="1" i="1" dirty="0" smtClean="0">
                <a:solidFill>
                  <a:schemeClr val="tx1"/>
                </a:solidFill>
              </a:rPr>
              <a:t>sesión.</a:t>
            </a:r>
            <a:endParaRPr lang="en-US" sz="2000" b="1" i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i="1" dirty="0" smtClean="0">
                <a:solidFill>
                  <a:schemeClr val="tx1"/>
                </a:solidFill>
              </a:rPr>
              <a:t>Lee </a:t>
            </a:r>
            <a:r>
              <a:rPr lang="es-ES" sz="2000" b="1" i="1" dirty="0">
                <a:solidFill>
                  <a:schemeClr val="tx1"/>
                </a:solidFill>
              </a:rPr>
              <a:t>todo el contenido de la sesión antes de </a:t>
            </a:r>
            <a:r>
              <a:rPr lang="es-ES" sz="2000" b="1" i="1" dirty="0" smtClean="0">
                <a:solidFill>
                  <a:schemeClr val="tx1"/>
                </a:solidFill>
              </a:rPr>
              <a:t>reunirte con </a:t>
            </a:r>
            <a:r>
              <a:rPr lang="es-ES" sz="2000" b="1" i="1" dirty="0">
                <a:solidFill>
                  <a:schemeClr val="tx1"/>
                </a:solidFill>
              </a:rPr>
              <a:t>el pequeño grupo. </a:t>
            </a:r>
            <a:endParaRPr lang="es-ES" sz="2000" b="1" i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i="1" dirty="0" smtClean="0">
                <a:solidFill>
                  <a:schemeClr val="tx1"/>
                </a:solidFill>
              </a:rPr>
              <a:t>Reserva </a:t>
            </a:r>
            <a:r>
              <a:rPr lang="es-ES" sz="2000" b="1" i="1" dirty="0">
                <a:solidFill>
                  <a:schemeClr val="tx1"/>
                </a:solidFill>
              </a:rPr>
              <a:t>tiempo suficiente para completar cada uno </a:t>
            </a:r>
            <a:r>
              <a:rPr lang="es-ES" sz="2000" b="1" i="1" dirty="0" smtClean="0">
                <a:solidFill>
                  <a:schemeClr val="tx1"/>
                </a:solidFill>
              </a:rPr>
              <a:t>de los </a:t>
            </a:r>
            <a:r>
              <a:rPr lang="es-ES" sz="2000" b="1" i="1" dirty="0">
                <a:solidFill>
                  <a:schemeClr val="tx1"/>
                </a:solidFill>
              </a:rPr>
              <a:t>cinco momentos de la sesión. Por ejemplo, </a:t>
            </a:r>
            <a:r>
              <a:rPr lang="es-ES" sz="2000" b="1" i="1" dirty="0" smtClean="0">
                <a:solidFill>
                  <a:schemeClr val="tx1"/>
                </a:solidFill>
              </a:rPr>
              <a:t>ten en cuenta </a:t>
            </a:r>
            <a:r>
              <a:rPr lang="es-ES" sz="2000" b="1" i="1" dirty="0">
                <a:solidFill>
                  <a:schemeClr val="tx1"/>
                </a:solidFill>
              </a:rPr>
              <a:t>que las sesiones VER y JUZGAR necesitan </a:t>
            </a:r>
            <a:r>
              <a:rPr lang="es-ES" sz="2000" b="1" i="1" dirty="0" smtClean="0">
                <a:solidFill>
                  <a:schemeClr val="tx1"/>
                </a:solidFill>
              </a:rPr>
              <a:t>más </a:t>
            </a:r>
            <a:r>
              <a:rPr lang="en-US" sz="2000" b="1" i="1" dirty="0" smtClean="0">
                <a:solidFill>
                  <a:schemeClr val="tx1"/>
                </a:solidFill>
              </a:rPr>
              <a:t>tiempo </a:t>
            </a:r>
            <a:r>
              <a:rPr lang="en-US" sz="2000" b="1" i="1" dirty="0">
                <a:solidFill>
                  <a:schemeClr val="tx1"/>
                </a:solidFill>
              </a:rPr>
              <a:t>que las </a:t>
            </a:r>
            <a:r>
              <a:rPr lang="en-US" sz="2000" b="1" i="1" dirty="0" err="1">
                <a:solidFill>
                  <a:schemeClr val="tx1"/>
                </a:solidFill>
              </a:rPr>
              <a:t>demás</a:t>
            </a:r>
            <a:r>
              <a:rPr lang="en-US" sz="2000" b="1" i="1" dirty="0" smtClean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i="1" dirty="0" smtClean="0">
                <a:solidFill>
                  <a:schemeClr val="tx1"/>
                </a:solidFill>
              </a:rPr>
              <a:t>Desarrolla </a:t>
            </a:r>
            <a:r>
              <a:rPr lang="es-ES" sz="2000" b="1" i="1" dirty="0">
                <a:solidFill>
                  <a:schemeClr val="tx1"/>
                </a:solidFill>
              </a:rPr>
              <a:t>una estrategia para facilitar la conversación</a:t>
            </a:r>
            <a:r>
              <a:rPr lang="es-ES" sz="2000" b="1" i="1" dirty="0" smtClean="0">
                <a:solidFill>
                  <a:schemeClr val="tx1"/>
                </a:solidFill>
              </a:rPr>
              <a:t>.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i="1" dirty="0" smtClean="0">
                <a:solidFill>
                  <a:schemeClr val="tx1"/>
                </a:solidFill>
              </a:rPr>
              <a:t>Confirma </a:t>
            </a:r>
            <a:r>
              <a:rPr lang="es-ES" sz="2000" b="1" i="1" dirty="0">
                <a:solidFill>
                  <a:schemeClr val="tx1"/>
                </a:solidFill>
              </a:rPr>
              <a:t>que el número de </a:t>
            </a:r>
            <a:r>
              <a:rPr lang="es-ES" sz="2000" b="1" i="1" dirty="0" smtClean="0">
                <a:solidFill>
                  <a:schemeClr val="tx1"/>
                </a:solidFill>
              </a:rPr>
              <a:t>los símbolos </a:t>
            </a:r>
            <a:r>
              <a:rPr lang="es-ES" sz="2000" b="1" i="1" dirty="0">
                <a:solidFill>
                  <a:schemeClr val="tx1"/>
                </a:solidFill>
              </a:rPr>
              <a:t>que se distribuirán en cada sesión corresponde al de los participantes en cada pequeño grupo.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i="1" dirty="0">
                <a:solidFill>
                  <a:schemeClr val="tx1"/>
                </a:solidFill>
              </a:rPr>
              <a:t>Si </a:t>
            </a:r>
            <a:r>
              <a:rPr lang="es-ES" sz="2000" b="1" i="1" dirty="0" smtClean="0">
                <a:solidFill>
                  <a:schemeClr val="tx1"/>
                </a:solidFill>
              </a:rPr>
              <a:t>vas </a:t>
            </a:r>
            <a:r>
              <a:rPr lang="es-ES" sz="2000" b="1" i="1" dirty="0">
                <a:solidFill>
                  <a:schemeClr val="tx1"/>
                </a:solidFill>
              </a:rPr>
              <a:t>a usar recursos audiovisuales (ej., video, música, imágenes, etc.), </a:t>
            </a:r>
            <a:r>
              <a:rPr lang="es-ES" sz="2000" b="1" i="1" dirty="0" smtClean="0">
                <a:solidFill>
                  <a:schemeClr val="tx1"/>
                </a:solidFill>
              </a:rPr>
              <a:t>prueba </a:t>
            </a:r>
            <a:r>
              <a:rPr lang="es-ES" sz="2000" b="1" i="1" dirty="0">
                <a:solidFill>
                  <a:schemeClr val="tx1"/>
                </a:solidFill>
              </a:rPr>
              <a:t>los equipos antes de cada sesión.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i="1" dirty="0" smtClean="0">
                <a:solidFill>
                  <a:schemeClr val="tx1"/>
                </a:solidFill>
              </a:rPr>
              <a:t>Llega </a:t>
            </a:r>
            <a:r>
              <a:rPr lang="es-ES" sz="2000" b="1" i="1" dirty="0">
                <a:solidFill>
                  <a:schemeClr val="tx1"/>
                </a:solidFill>
              </a:rPr>
              <a:t>al menos 15 minutos antes de la reunión de </a:t>
            </a:r>
            <a:r>
              <a:rPr lang="es-ES" sz="2000" b="1" i="1" dirty="0" smtClean="0">
                <a:solidFill>
                  <a:schemeClr val="tx1"/>
                </a:solidFill>
              </a:rPr>
              <a:t>tu </a:t>
            </a:r>
            <a:r>
              <a:rPr lang="es-ES" sz="2000" b="1" i="1" dirty="0">
                <a:solidFill>
                  <a:schemeClr val="tx1"/>
                </a:solidFill>
              </a:rPr>
              <a:t>pequeño grupo para preparar el altarcito o el espacio sagrado.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13762"/>
          <a:stretch/>
        </p:blipFill>
        <p:spPr>
          <a:xfrm>
            <a:off x="631595" y="2707850"/>
            <a:ext cx="3535051" cy="2696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78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608" y="862552"/>
            <a:ext cx="4091233" cy="119667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Mejores </a:t>
            </a:r>
            <a:r>
              <a:rPr lang="en-US" sz="2000" dirty="0" err="1">
                <a:solidFill>
                  <a:schemeClr val="bg1"/>
                </a:solidFill>
              </a:rPr>
              <a:t>practicas</a:t>
            </a:r>
            <a:r>
              <a:rPr lang="en-US" sz="2000" dirty="0">
                <a:solidFill>
                  <a:schemeClr val="bg1"/>
                </a:solidFill>
              </a:rPr>
              <a:t> para un </a:t>
            </a:r>
            <a:r>
              <a:rPr lang="en-US" sz="2000" dirty="0" err="1">
                <a:solidFill>
                  <a:schemeClr val="bg1"/>
                </a:solidFill>
              </a:rPr>
              <a:t>facilitador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5081047" y="167951"/>
            <a:ext cx="6806153" cy="653142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i="1" dirty="0" smtClean="0">
                <a:solidFill>
                  <a:schemeClr val="tx1"/>
                </a:solidFill>
              </a:rPr>
              <a:t>Asegúrate </a:t>
            </a:r>
            <a:r>
              <a:rPr lang="es-ES" sz="2000" b="1" i="1" dirty="0">
                <a:solidFill>
                  <a:schemeClr val="tx1"/>
                </a:solidFill>
              </a:rPr>
              <a:t>de que el lugar de </a:t>
            </a:r>
            <a:r>
              <a:rPr lang="es-ES" sz="2000" b="1" i="1" dirty="0" smtClean="0">
                <a:solidFill>
                  <a:schemeClr val="tx1"/>
                </a:solidFill>
              </a:rPr>
              <a:t>la reunión esté </a:t>
            </a:r>
            <a:r>
              <a:rPr lang="es-ES" sz="2000" b="1" i="1" dirty="0">
                <a:solidFill>
                  <a:schemeClr val="tx1"/>
                </a:solidFill>
              </a:rPr>
              <a:t>ubicado lejos de interrupciones y ruidos que puedan distraer a los participantes. </a:t>
            </a:r>
            <a:endParaRPr lang="es-ES" sz="2000" b="1" i="1" dirty="0" smtClean="0">
              <a:solidFill>
                <a:schemeClr val="tx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i="1" dirty="0" smtClean="0">
                <a:solidFill>
                  <a:schemeClr val="tx1"/>
                </a:solidFill>
              </a:rPr>
              <a:t>Ofrece </a:t>
            </a:r>
            <a:r>
              <a:rPr lang="es-ES" sz="2000" b="1" i="1" dirty="0">
                <a:solidFill>
                  <a:schemeClr val="tx1"/>
                </a:solidFill>
              </a:rPr>
              <a:t>una cálida bienvenida a cada participante en su pequeño grupo. Salude a cada uno por su nombre</a:t>
            </a:r>
            <a:r>
              <a:rPr lang="es-ES" sz="2000" b="1" i="1" dirty="0" smtClean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i="1" dirty="0" smtClean="0">
                <a:solidFill>
                  <a:schemeClr val="tx1"/>
                </a:solidFill>
              </a:rPr>
              <a:t>Procura </a:t>
            </a:r>
            <a:r>
              <a:rPr lang="es-ES" sz="2000" b="1" i="1" dirty="0">
                <a:solidFill>
                  <a:schemeClr val="tx1"/>
                </a:solidFill>
              </a:rPr>
              <a:t>que la interacción entre los miembros del grupo siempre sea hospitalaria, respetuosa y motivadora.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i="1" dirty="0">
                <a:solidFill>
                  <a:schemeClr val="tx1"/>
                </a:solidFill>
              </a:rPr>
              <a:t>En la primera sesión, </a:t>
            </a:r>
            <a:r>
              <a:rPr lang="es-ES" sz="2000" b="1" i="1" dirty="0" smtClean="0">
                <a:solidFill>
                  <a:schemeClr val="tx1"/>
                </a:solidFill>
              </a:rPr>
              <a:t>pregunta </a:t>
            </a:r>
            <a:r>
              <a:rPr lang="es-ES" sz="2000" b="1" i="1" dirty="0">
                <a:solidFill>
                  <a:schemeClr val="tx1"/>
                </a:solidFill>
              </a:rPr>
              <a:t>a todos los participantes cuál es la manera que prefieren </a:t>
            </a:r>
            <a:r>
              <a:rPr lang="es-ES" sz="2000" b="1" i="1" dirty="0" smtClean="0">
                <a:solidFill>
                  <a:schemeClr val="tx1"/>
                </a:solidFill>
              </a:rPr>
              <a:t>que los contacten, </a:t>
            </a:r>
            <a:r>
              <a:rPr lang="es-ES" sz="2000" b="1" i="1" dirty="0">
                <a:solidFill>
                  <a:schemeClr val="tx1"/>
                </a:solidFill>
              </a:rPr>
              <a:t>preferentemente correo electrónico (email). Si </a:t>
            </a:r>
            <a:r>
              <a:rPr lang="es-ES" sz="2000" b="1" i="1" dirty="0" smtClean="0">
                <a:solidFill>
                  <a:schemeClr val="tx1"/>
                </a:solidFill>
              </a:rPr>
              <a:t>un </a:t>
            </a:r>
            <a:r>
              <a:rPr lang="es-ES" sz="2000" b="1" i="1" dirty="0">
                <a:solidFill>
                  <a:schemeClr val="tx1"/>
                </a:solidFill>
              </a:rPr>
              <a:t>participante no llega a la sesión, </a:t>
            </a:r>
            <a:r>
              <a:rPr lang="es-ES" sz="2000" b="1" i="1" dirty="0" smtClean="0">
                <a:solidFill>
                  <a:schemeClr val="tx1"/>
                </a:solidFill>
              </a:rPr>
              <a:t>comunícate </a:t>
            </a:r>
            <a:r>
              <a:rPr lang="es-ES" sz="2000" b="1" i="1" dirty="0">
                <a:solidFill>
                  <a:schemeClr val="tx1"/>
                </a:solidFill>
              </a:rPr>
              <a:t>con esta persona para comprobar que todo esté bien. </a:t>
            </a:r>
            <a:r>
              <a:rPr lang="es-ES" sz="2000" b="1" i="1" dirty="0" smtClean="0">
                <a:solidFill>
                  <a:schemeClr val="tx1"/>
                </a:solidFill>
              </a:rPr>
              <a:t>Invítala </a:t>
            </a:r>
            <a:r>
              <a:rPr lang="es-ES" sz="2000" b="1" i="1" dirty="0">
                <a:solidFill>
                  <a:schemeClr val="tx1"/>
                </a:solidFill>
              </a:rPr>
              <a:t>una vez más.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i="1" dirty="0">
                <a:solidFill>
                  <a:schemeClr val="tx1"/>
                </a:solidFill>
              </a:rPr>
              <a:t>Al final de cada sesión, </a:t>
            </a:r>
            <a:r>
              <a:rPr lang="es-ES" sz="2000" b="1" i="1" dirty="0" smtClean="0">
                <a:solidFill>
                  <a:schemeClr val="tx1"/>
                </a:solidFill>
              </a:rPr>
              <a:t>agradece </a:t>
            </a:r>
            <a:r>
              <a:rPr lang="es-ES" sz="2000" b="1" i="1" dirty="0">
                <a:solidFill>
                  <a:schemeClr val="tx1"/>
                </a:solidFill>
              </a:rPr>
              <a:t>a todos los participantes y </a:t>
            </a:r>
            <a:r>
              <a:rPr lang="es-ES" sz="2000" b="1" i="1" dirty="0" smtClean="0">
                <a:solidFill>
                  <a:schemeClr val="tx1"/>
                </a:solidFill>
              </a:rPr>
              <a:t>recuérdales </a:t>
            </a:r>
            <a:r>
              <a:rPr lang="es-ES" sz="2000" b="1" i="1" dirty="0">
                <a:solidFill>
                  <a:schemeClr val="tx1"/>
                </a:solidFill>
              </a:rPr>
              <a:t>la fecha y la hora de la siguiente reunión. </a:t>
            </a:r>
            <a:endParaRPr lang="es-ES" sz="2000" b="1" i="1" dirty="0" smtClean="0">
              <a:solidFill>
                <a:schemeClr val="tx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b="1" i="1" dirty="0" smtClean="0">
                <a:solidFill>
                  <a:schemeClr val="tx1"/>
                </a:solidFill>
              </a:rPr>
              <a:t>Envía </a:t>
            </a:r>
            <a:r>
              <a:rPr lang="es-ES" sz="2000" b="1" i="1" dirty="0">
                <a:solidFill>
                  <a:schemeClr val="tx1"/>
                </a:solidFill>
              </a:rPr>
              <a:t>una nota recordando esta información el día anterior a la siguiente reuni</a:t>
            </a:r>
            <a:r>
              <a:rPr lang="es-ES" sz="2000" b="1" dirty="0">
                <a:solidFill>
                  <a:schemeClr val="tx1"/>
                </a:solidFill>
              </a:rPr>
              <a:t>ón</a:t>
            </a:r>
            <a:r>
              <a:rPr lang="es-ES" sz="2000" b="1" dirty="0" smtClean="0"/>
              <a:t>.</a:t>
            </a:r>
            <a:endParaRPr lang="es-E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757" r="14647"/>
          <a:stretch/>
        </p:blipFill>
        <p:spPr>
          <a:xfrm>
            <a:off x="697583" y="2516663"/>
            <a:ext cx="3337089" cy="2658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86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5857" y="935577"/>
            <a:ext cx="3092117" cy="119667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Logistica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pequeÑos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grupos</a:t>
            </a:r>
            <a:r>
              <a:rPr lang="en-US" dirty="0" smtClean="0">
                <a:solidFill>
                  <a:schemeClr val="bg1"/>
                </a:solidFill>
              </a:rPr>
              <a:t> para el V </a:t>
            </a:r>
            <a:r>
              <a:rPr lang="en-US" dirty="0">
                <a:solidFill>
                  <a:schemeClr val="bg1"/>
                </a:solidFill>
              </a:rPr>
              <a:t>Encuentro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6298" y="127221"/>
            <a:ext cx="6750659" cy="6722826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chemeClr val="tx1"/>
                </a:solidFill>
              </a:rPr>
              <a:t>El Equipo para el Encuentro </a:t>
            </a:r>
            <a:r>
              <a:rPr lang="en-US" sz="2000" b="1" i="1" dirty="0" err="1" smtClean="0">
                <a:solidFill>
                  <a:schemeClr val="tx1"/>
                </a:solidFill>
              </a:rPr>
              <a:t>Parroquial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supervisa</a:t>
            </a:r>
            <a:r>
              <a:rPr lang="en-US" sz="2000" b="1" i="1" dirty="0" smtClean="0">
                <a:solidFill>
                  <a:schemeClr val="tx1"/>
                </a:solidFill>
              </a:rPr>
              <a:t> los </a:t>
            </a:r>
            <a:r>
              <a:rPr lang="en-US" sz="2000" b="1" i="1" dirty="0" err="1" smtClean="0">
                <a:solidFill>
                  <a:schemeClr val="tx1"/>
                </a:solidFill>
              </a:rPr>
              <a:t>grupos</a:t>
            </a:r>
            <a:r>
              <a:rPr lang="en-US" sz="2000" b="1" i="1" dirty="0" smtClean="0">
                <a:solidFill>
                  <a:schemeClr val="tx1"/>
                </a:solidFill>
              </a:rPr>
              <a:t> y </a:t>
            </a:r>
            <a:r>
              <a:rPr lang="en-US" sz="2000" b="1" i="1" dirty="0" err="1" smtClean="0">
                <a:solidFill>
                  <a:schemeClr val="tx1"/>
                </a:solidFill>
              </a:rPr>
              <a:t>facilitadores</a:t>
            </a:r>
            <a:endParaRPr lang="en-US" sz="2000" b="1" i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chemeClr val="tx1"/>
                </a:solidFill>
              </a:rPr>
              <a:t>Forma los </a:t>
            </a:r>
            <a:r>
              <a:rPr lang="en-US" sz="2000" b="1" i="1" dirty="0" err="1" smtClean="0">
                <a:solidFill>
                  <a:schemeClr val="tx1"/>
                </a:solidFill>
              </a:rPr>
              <a:t>grupos</a:t>
            </a:r>
            <a:r>
              <a:rPr lang="en-US" sz="2000" b="1" i="1" dirty="0" smtClean="0">
                <a:solidFill>
                  <a:schemeClr val="tx1"/>
                </a:solidFill>
              </a:rPr>
              <a:t> ahora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chemeClr val="tx1"/>
                </a:solidFill>
              </a:rPr>
              <a:t>¿</a:t>
            </a:r>
            <a:r>
              <a:rPr lang="en-US" sz="2000" b="1" i="1" dirty="0" err="1" smtClean="0">
                <a:solidFill>
                  <a:schemeClr val="tx1"/>
                </a:solidFill>
              </a:rPr>
              <a:t>Qué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grupos</a:t>
            </a:r>
            <a:r>
              <a:rPr lang="en-US" sz="2000" b="1" i="1" dirty="0" smtClean="0">
                <a:solidFill>
                  <a:schemeClr val="tx1"/>
                </a:solidFill>
              </a:rPr>
              <a:t> ya </a:t>
            </a:r>
            <a:r>
              <a:rPr lang="en-US" sz="2000" b="1" i="1" dirty="0" err="1" smtClean="0">
                <a:solidFill>
                  <a:schemeClr val="tx1"/>
                </a:solidFill>
              </a:rPr>
              <a:t>existen</a:t>
            </a:r>
            <a:r>
              <a:rPr lang="en-US" sz="2000" b="1" i="1" dirty="0" smtClean="0">
                <a:solidFill>
                  <a:schemeClr val="tx1"/>
                </a:solidFill>
              </a:rPr>
              <a:t>/están </a:t>
            </a:r>
            <a:r>
              <a:rPr lang="en-US" sz="2000" b="1" i="1" dirty="0" err="1" smtClean="0">
                <a:solidFill>
                  <a:schemeClr val="tx1"/>
                </a:solidFill>
              </a:rPr>
              <a:t>formados</a:t>
            </a:r>
            <a:r>
              <a:rPr lang="en-US" sz="2000" b="1" i="1" dirty="0" smtClean="0">
                <a:solidFill>
                  <a:schemeClr val="tx1"/>
                </a:solidFill>
              </a:rPr>
              <a:t>?   ¿</a:t>
            </a:r>
            <a:r>
              <a:rPr lang="en-US" sz="2000" b="1" i="1" dirty="0" err="1" smtClean="0">
                <a:solidFill>
                  <a:schemeClr val="tx1"/>
                </a:solidFill>
              </a:rPr>
              <a:t>Cómo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extenderán</a:t>
            </a:r>
            <a:r>
              <a:rPr lang="en-US" sz="2000" b="1" i="1" dirty="0" smtClean="0">
                <a:solidFill>
                  <a:schemeClr val="tx1"/>
                </a:solidFill>
              </a:rPr>
              <a:t> la invitación?  ¿</a:t>
            </a:r>
            <a:r>
              <a:rPr lang="en-US" sz="2000" b="1" i="1" dirty="0" err="1" smtClean="0">
                <a:solidFill>
                  <a:schemeClr val="tx1"/>
                </a:solidFill>
              </a:rPr>
              <a:t>Cómo</a:t>
            </a:r>
            <a:r>
              <a:rPr lang="en-US" sz="2000" b="1" i="1" dirty="0" smtClean="0">
                <a:solidFill>
                  <a:schemeClr val="tx1"/>
                </a:solidFill>
              </a:rPr>
              <a:t> se </a:t>
            </a:r>
            <a:r>
              <a:rPr lang="en-US" sz="2000" b="1" i="1" dirty="0" err="1" smtClean="0">
                <a:solidFill>
                  <a:schemeClr val="tx1"/>
                </a:solidFill>
              </a:rPr>
              <a:t>registrarán</a:t>
            </a:r>
            <a:r>
              <a:rPr lang="en-US" sz="2000" b="1" i="1" dirty="0" smtClean="0">
                <a:solidFill>
                  <a:schemeClr val="tx1"/>
                </a:solidFill>
              </a:rPr>
              <a:t> para el proceso?  </a:t>
            </a:r>
            <a:r>
              <a:rPr lang="en-US" sz="2000" b="1" i="1" dirty="0" err="1" smtClean="0">
                <a:solidFill>
                  <a:schemeClr val="tx1"/>
                </a:solidFill>
              </a:rPr>
              <a:t>Localidad</a:t>
            </a:r>
            <a:r>
              <a:rPr lang="en-US" sz="2000" b="1" i="1" dirty="0" smtClean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i="1" dirty="0">
                <a:solidFill>
                  <a:schemeClr val="tx1"/>
                </a:solidFill>
              </a:rPr>
              <a:t>Todos los católicos de cualquier familia cultural están invitados y son </a:t>
            </a:r>
            <a:r>
              <a:rPr lang="es-ES" sz="2000" b="1" i="1" dirty="0" smtClean="0">
                <a:solidFill>
                  <a:schemeClr val="tx1"/>
                </a:solidFill>
              </a:rPr>
              <a:t>bienvenidos a </a:t>
            </a:r>
            <a:r>
              <a:rPr lang="es-ES" sz="2000" b="1" i="1" dirty="0">
                <a:solidFill>
                  <a:schemeClr val="tx1"/>
                </a:solidFill>
              </a:rPr>
              <a:t>ser parte del proceso</a:t>
            </a:r>
            <a:r>
              <a:rPr lang="en-US" sz="2000" b="1" i="1" dirty="0">
                <a:solidFill>
                  <a:schemeClr val="tx1"/>
                </a:solidFill>
              </a:rPr>
              <a:t>… parroquias, </a:t>
            </a:r>
            <a:r>
              <a:rPr lang="en-US" sz="2000" b="1" i="1" dirty="0" err="1">
                <a:solidFill>
                  <a:schemeClr val="tx1"/>
                </a:solidFill>
              </a:rPr>
              <a:t>escuelas</a:t>
            </a:r>
            <a:r>
              <a:rPr lang="en-US" sz="2000" b="1" i="1" dirty="0">
                <a:solidFill>
                  <a:schemeClr val="tx1"/>
                </a:solidFill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</a:rPr>
              <a:t>hogares</a:t>
            </a:r>
            <a:r>
              <a:rPr lang="en-US" sz="2000" b="1" i="1" dirty="0">
                <a:solidFill>
                  <a:schemeClr val="tx1"/>
                </a:solidFill>
              </a:rPr>
              <a:t>, </a:t>
            </a:r>
            <a:r>
              <a:rPr lang="es-ES" sz="2000" b="1" i="1" dirty="0">
                <a:solidFill>
                  <a:schemeClr val="tx1"/>
                </a:solidFill>
              </a:rPr>
              <a:t>grupos de oración, prisiones, hospitales, </a:t>
            </a:r>
            <a:r>
              <a:rPr lang="es-ES" sz="2000" b="1" i="1" dirty="0" smtClean="0">
                <a:solidFill>
                  <a:schemeClr val="tx1"/>
                </a:solidFill>
              </a:rPr>
              <a:t>universidades, </a:t>
            </a:r>
            <a:r>
              <a:rPr lang="en-US" sz="2000" b="1" i="1" dirty="0" err="1" smtClean="0">
                <a:solidFill>
                  <a:schemeClr val="tx1"/>
                </a:solidFill>
              </a:rPr>
              <a:t>seminarios</a:t>
            </a:r>
            <a:r>
              <a:rPr lang="en-US" sz="2000" b="1" i="1" dirty="0">
                <a:solidFill>
                  <a:schemeClr val="tx1"/>
                </a:solidFill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</a:rPr>
              <a:t>oficinas</a:t>
            </a:r>
            <a:r>
              <a:rPr lang="en-US" sz="2000" b="1" i="1" dirty="0">
                <a:solidFill>
                  <a:schemeClr val="tx1"/>
                </a:solidFill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</a:rPr>
              <a:t>campos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parques</a:t>
            </a:r>
            <a:r>
              <a:rPr lang="en-US" sz="2000" b="1" i="1" dirty="0">
                <a:solidFill>
                  <a:schemeClr val="tx1"/>
                </a:solidFill>
              </a:rPr>
              <a:t>, etc.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err="1" smtClean="0">
                <a:solidFill>
                  <a:schemeClr val="tx1"/>
                </a:solidFill>
              </a:rPr>
              <a:t>Niños</a:t>
            </a:r>
            <a:r>
              <a:rPr lang="en-US" sz="2000" b="1" i="1" dirty="0" smtClean="0">
                <a:solidFill>
                  <a:schemeClr val="tx1"/>
                </a:solidFill>
              </a:rPr>
              <a:t> en </a:t>
            </a:r>
            <a:r>
              <a:rPr lang="en-US" sz="2000" b="1" i="1" dirty="0" err="1" smtClean="0">
                <a:solidFill>
                  <a:schemeClr val="tx1"/>
                </a:solidFill>
              </a:rPr>
              <a:t>grupos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únicamente</a:t>
            </a:r>
            <a:r>
              <a:rPr lang="en-US" sz="2000" b="1" i="1" dirty="0" smtClean="0">
                <a:solidFill>
                  <a:schemeClr val="tx1"/>
                </a:solidFill>
              </a:rPr>
              <a:t> si </a:t>
            </a:r>
            <a:r>
              <a:rPr lang="en-US" sz="2000" b="1" i="1" dirty="0" err="1" smtClean="0">
                <a:solidFill>
                  <a:schemeClr val="tx1"/>
                </a:solidFill>
              </a:rPr>
              <a:t>ellos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pueden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seguir</a:t>
            </a:r>
            <a:r>
              <a:rPr lang="en-US" sz="2000" b="1" i="1" dirty="0" smtClean="0">
                <a:solidFill>
                  <a:schemeClr val="tx1"/>
                </a:solidFill>
              </a:rPr>
              <a:t> la </a:t>
            </a:r>
            <a:r>
              <a:rPr lang="en-US" sz="2000" b="1" i="1" dirty="0" err="1" smtClean="0">
                <a:solidFill>
                  <a:schemeClr val="tx1"/>
                </a:solidFill>
              </a:rPr>
              <a:t>conversación</a:t>
            </a:r>
            <a:r>
              <a:rPr lang="en-US" sz="2000" b="1" i="1" dirty="0" smtClean="0">
                <a:solidFill>
                  <a:schemeClr val="tx1"/>
                </a:solidFill>
              </a:rPr>
              <a:t> y participar </a:t>
            </a:r>
            <a:r>
              <a:rPr lang="en-US" sz="2000" b="1" i="1" dirty="0">
                <a:solidFill>
                  <a:schemeClr val="tx1"/>
                </a:solidFill>
              </a:rPr>
              <a:t>– </a:t>
            </a:r>
            <a:r>
              <a:rPr lang="en-US" sz="2000" b="1" i="1" dirty="0" smtClean="0">
                <a:solidFill>
                  <a:schemeClr val="tx1"/>
                </a:solidFill>
              </a:rPr>
              <a:t>¿</a:t>
            </a:r>
            <a:r>
              <a:rPr lang="en-US" sz="2000" b="1" i="1" dirty="0" err="1" smtClean="0">
                <a:solidFill>
                  <a:schemeClr val="tx1"/>
                </a:solidFill>
              </a:rPr>
              <a:t>Adaptaciones</a:t>
            </a:r>
            <a:r>
              <a:rPr lang="en-US" sz="2000" b="1" i="1" dirty="0">
                <a:solidFill>
                  <a:schemeClr val="tx1"/>
                </a:solidFill>
              </a:rPr>
              <a:t>?  </a:t>
            </a:r>
            <a:r>
              <a:rPr lang="en-US" sz="2000" b="1" i="1" dirty="0" smtClean="0">
                <a:solidFill>
                  <a:schemeClr val="tx1"/>
                </a:solidFill>
              </a:rPr>
              <a:t>Favor de </a:t>
            </a:r>
            <a:r>
              <a:rPr lang="en-US" sz="2000" b="1" i="1" dirty="0" err="1" smtClean="0">
                <a:solidFill>
                  <a:schemeClr val="tx1"/>
                </a:solidFill>
              </a:rPr>
              <a:t>compartir</a:t>
            </a:r>
            <a:r>
              <a:rPr lang="en-US" sz="2000" b="1" i="1" dirty="0" smtClean="0">
                <a:solidFill>
                  <a:schemeClr val="tx1"/>
                </a:solidFill>
              </a:rPr>
              <a:t>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chemeClr val="tx1"/>
                </a:solidFill>
              </a:rPr>
              <a:t>5 Sesiones –</a:t>
            </a:r>
            <a:r>
              <a:rPr lang="en-US" sz="2000" b="1" i="1" dirty="0" err="1" smtClean="0">
                <a:solidFill>
                  <a:schemeClr val="tx1"/>
                </a:solidFill>
              </a:rPr>
              <a:t>semanal</a:t>
            </a:r>
            <a:r>
              <a:rPr lang="en-US" sz="2000" b="1" i="1" dirty="0" smtClean="0">
                <a:solidFill>
                  <a:schemeClr val="tx1"/>
                </a:solidFill>
              </a:rPr>
              <a:t>, </a:t>
            </a:r>
            <a:r>
              <a:rPr lang="en-US" sz="2000" b="1" i="1" dirty="0" err="1" smtClean="0">
                <a:solidFill>
                  <a:schemeClr val="tx1"/>
                </a:solidFill>
              </a:rPr>
              <a:t>cada</a:t>
            </a:r>
            <a:r>
              <a:rPr lang="en-US" sz="2000" b="1" i="1" dirty="0" smtClean="0">
                <a:solidFill>
                  <a:schemeClr val="tx1"/>
                </a:solidFill>
              </a:rPr>
              <a:t> dos </a:t>
            </a:r>
            <a:r>
              <a:rPr lang="en-US" sz="2000" b="1" i="1" dirty="0" err="1" smtClean="0">
                <a:solidFill>
                  <a:schemeClr val="tx1"/>
                </a:solidFill>
              </a:rPr>
              <a:t>semanas</a:t>
            </a:r>
            <a:r>
              <a:rPr lang="en-US" sz="2000" b="1" i="1" dirty="0" smtClean="0">
                <a:solidFill>
                  <a:schemeClr val="tx1"/>
                </a:solidFill>
              </a:rPr>
              <a:t>, </a:t>
            </a:r>
            <a:r>
              <a:rPr lang="en-US" sz="2000" b="1" i="1" dirty="0" err="1" smtClean="0">
                <a:solidFill>
                  <a:schemeClr val="tx1"/>
                </a:solidFill>
              </a:rPr>
              <a:t>otra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modalidad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chemeClr val="tx1"/>
                </a:solidFill>
              </a:rPr>
              <a:t>¿</a:t>
            </a:r>
            <a:r>
              <a:rPr lang="en-US" sz="2000" b="1" i="1" dirty="0" err="1" smtClean="0">
                <a:solidFill>
                  <a:schemeClr val="tx1"/>
                </a:solidFill>
              </a:rPr>
              <a:t>Cuaresma</a:t>
            </a:r>
            <a:r>
              <a:rPr lang="en-US" sz="2000" b="1" i="1" dirty="0" smtClean="0">
                <a:solidFill>
                  <a:schemeClr val="tx1"/>
                </a:solidFill>
              </a:rPr>
              <a:t>?  ¿Pascua?  </a:t>
            </a:r>
            <a:r>
              <a:rPr lang="en-US" sz="2000" b="1" i="1" dirty="0" err="1" smtClean="0">
                <a:solidFill>
                  <a:schemeClr val="tx1"/>
                </a:solidFill>
              </a:rPr>
              <a:t>Termine</a:t>
            </a:r>
            <a:r>
              <a:rPr lang="en-US" sz="2000" b="1" i="1" dirty="0" smtClean="0">
                <a:solidFill>
                  <a:schemeClr val="tx1"/>
                </a:solidFill>
              </a:rPr>
              <a:t> en la </a:t>
            </a:r>
            <a:r>
              <a:rPr lang="en-US" sz="2000" b="1" i="1" dirty="0" err="1" smtClean="0">
                <a:solidFill>
                  <a:schemeClr val="tx1"/>
                </a:solidFill>
              </a:rPr>
              <a:t>primera</a:t>
            </a:r>
            <a:r>
              <a:rPr lang="en-US" sz="2000" b="1" i="1" dirty="0" smtClean="0">
                <a:solidFill>
                  <a:schemeClr val="tx1"/>
                </a:solidFill>
              </a:rPr>
              <a:t> parte de 2017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chemeClr val="tx1"/>
                </a:solidFill>
              </a:rPr>
              <a:t>7-12 a </a:t>
            </a:r>
            <a:r>
              <a:rPr lang="en-US" sz="2000" b="1" i="1" dirty="0" err="1" smtClean="0">
                <a:solidFill>
                  <a:schemeClr val="tx1"/>
                </a:solidFill>
              </a:rPr>
              <a:t>miembros</a:t>
            </a:r>
            <a:r>
              <a:rPr lang="en-US" sz="2000" b="1" i="1" dirty="0" smtClean="0">
                <a:solidFill>
                  <a:schemeClr val="tx1"/>
                </a:solidFill>
              </a:rPr>
              <a:t> por </a:t>
            </a:r>
            <a:r>
              <a:rPr lang="en-US" sz="2000" b="1" i="1" dirty="0" err="1" smtClean="0">
                <a:solidFill>
                  <a:schemeClr val="tx1"/>
                </a:solidFill>
              </a:rPr>
              <a:t>grupo</a:t>
            </a:r>
            <a:r>
              <a:rPr lang="en-US" sz="2000" b="1" i="1" dirty="0" smtClean="0">
                <a:solidFill>
                  <a:schemeClr val="tx1"/>
                </a:solidFill>
              </a:rPr>
              <a:t> es </a:t>
            </a:r>
            <a:r>
              <a:rPr lang="en-US" sz="2000" b="1" i="1" dirty="0">
                <a:solidFill>
                  <a:schemeClr val="tx1"/>
                </a:solidFill>
              </a:rPr>
              <a:t>ideal </a:t>
            </a:r>
            <a:endParaRPr lang="en-US" sz="2000" b="1" i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err="1" smtClean="0">
                <a:solidFill>
                  <a:schemeClr val="tx1"/>
                </a:solidFill>
              </a:rPr>
              <a:t>Reunirse</a:t>
            </a:r>
            <a:r>
              <a:rPr lang="en-US" sz="2000" b="1" i="1" dirty="0" smtClean="0">
                <a:solidFill>
                  <a:schemeClr val="tx1"/>
                </a:solidFill>
              </a:rPr>
              <a:t> en </a:t>
            </a:r>
            <a:r>
              <a:rPr lang="en-US" sz="2000" b="1" i="1" dirty="0" err="1" smtClean="0">
                <a:solidFill>
                  <a:schemeClr val="tx1"/>
                </a:solidFill>
              </a:rPr>
              <a:t>hogares</a:t>
            </a:r>
            <a:r>
              <a:rPr lang="en-US" sz="2000" b="1" i="1" dirty="0" smtClean="0">
                <a:solidFill>
                  <a:schemeClr val="tx1"/>
                </a:solidFill>
              </a:rPr>
              <a:t>, parroquias, </a:t>
            </a:r>
            <a:r>
              <a:rPr lang="en-US" sz="2000" b="1" i="1" dirty="0" err="1" smtClean="0">
                <a:solidFill>
                  <a:schemeClr val="tx1"/>
                </a:solidFill>
              </a:rPr>
              <a:t>escuelas</a:t>
            </a:r>
            <a:r>
              <a:rPr lang="en-US" sz="2000" b="1" i="1" dirty="0" smtClean="0">
                <a:solidFill>
                  <a:schemeClr val="tx1"/>
                </a:solidFill>
              </a:rPr>
              <a:t>, </a:t>
            </a:r>
            <a:r>
              <a:rPr lang="en-US" sz="2000" b="1" i="1" dirty="0" err="1" smtClean="0">
                <a:solidFill>
                  <a:schemeClr val="tx1"/>
                </a:solidFill>
              </a:rPr>
              <a:t>prisiones</a:t>
            </a:r>
            <a:r>
              <a:rPr lang="en-US" sz="2000" b="1" i="1" dirty="0" smtClean="0">
                <a:solidFill>
                  <a:schemeClr val="tx1"/>
                </a:solidFill>
              </a:rPr>
              <a:t>, </a:t>
            </a:r>
            <a:r>
              <a:rPr lang="en-US" sz="2000" b="1" i="1" dirty="0" err="1" smtClean="0">
                <a:solidFill>
                  <a:schemeClr val="tx1"/>
                </a:solidFill>
              </a:rPr>
              <a:t>oficinas</a:t>
            </a:r>
            <a:r>
              <a:rPr lang="en-US" sz="2000" b="1" i="1" dirty="0" smtClean="0">
                <a:solidFill>
                  <a:schemeClr val="tx1"/>
                </a:solidFill>
              </a:rPr>
              <a:t>, casas </a:t>
            </a:r>
            <a:r>
              <a:rPr lang="en-US" sz="2000" b="1" i="1" dirty="0" err="1" smtClean="0">
                <a:solidFill>
                  <a:schemeClr val="tx1"/>
                </a:solidFill>
              </a:rPr>
              <a:t>funebres</a:t>
            </a:r>
            <a:r>
              <a:rPr lang="en-US" sz="2000" b="1" i="1" dirty="0" smtClean="0">
                <a:solidFill>
                  <a:schemeClr val="tx1"/>
                </a:solidFill>
              </a:rPr>
              <a:t>, </a:t>
            </a:r>
            <a:r>
              <a:rPr lang="en-US" sz="2000" b="1" i="1" dirty="0" err="1" smtClean="0">
                <a:solidFill>
                  <a:schemeClr val="tx1"/>
                </a:solidFill>
              </a:rPr>
              <a:t>parques</a:t>
            </a:r>
            <a:r>
              <a:rPr lang="en-US" sz="2000" b="1" i="1" dirty="0" smtClean="0">
                <a:solidFill>
                  <a:schemeClr val="tx1"/>
                </a:solidFill>
              </a:rPr>
              <a:t>, </a:t>
            </a:r>
            <a:r>
              <a:rPr lang="en-US" sz="2000" b="1" i="1" dirty="0" err="1" smtClean="0">
                <a:solidFill>
                  <a:schemeClr val="tx1"/>
                </a:solidFill>
              </a:rPr>
              <a:t>cuartos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comunitarios</a:t>
            </a:r>
            <a:r>
              <a:rPr lang="en-US" sz="2000" b="1" i="1" dirty="0" smtClean="0">
                <a:solidFill>
                  <a:schemeClr val="tx1"/>
                </a:solidFill>
              </a:rPr>
              <a:t>, </a:t>
            </a:r>
            <a:r>
              <a:rPr lang="en-US" sz="2000" b="1" i="1" dirty="0" err="1" smtClean="0">
                <a:solidFill>
                  <a:schemeClr val="tx1"/>
                </a:solidFill>
              </a:rPr>
              <a:t>hospitales</a:t>
            </a:r>
            <a:r>
              <a:rPr lang="en-US" sz="2000" b="1" i="1" dirty="0" smtClean="0">
                <a:solidFill>
                  <a:schemeClr val="tx1"/>
                </a:solidFill>
              </a:rPr>
              <a:t>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solidFill>
                  <a:schemeClr val="tx1"/>
                </a:solidFill>
              </a:rPr>
              <a:t>90 </a:t>
            </a:r>
            <a:r>
              <a:rPr lang="en-US" sz="2000" b="1" i="1" dirty="0" err="1" smtClean="0">
                <a:solidFill>
                  <a:schemeClr val="tx1"/>
                </a:solidFill>
              </a:rPr>
              <a:t>minutos</a:t>
            </a:r>
            <a:r>
              <a:rPr lang="en-US" sz="2000" b="1" i="1" dirty="0" smtClean="0">
                <a:solidFill>
                  <a:schemeClr val="tx1"/>
                </a:solidFill>
              </a:rPr>
              <a:t> por </a:t>
            </a:r>
            <a:r>
              <a:rPr lang="en-US" sz="2000" b="1" i="1" dirty="0" err="1" smtClean="0">
                <a:solidFill>
                  <a:schemeClr val="tx1"/>
                </a:solidFill>
              </a:rPr>
              <a:t>sesión</a:t>
            </a:r>
            <a:r>
              <a:rPr lang="en-US" sz="2000" b="1" i="1" dirty="0" smtClean="0">
                <a:solidFill>
                  <a:schemeClr val="tx1"/>
                </a:solidFill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 err="1" smtClean="0">
                <a:solidFill>
                  <a:schemeClr val="tx1"/>
                </a:solidFill>
              </a:rPr>
              <a:t>Pueden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encontrar</a:t>
            </a:r>
            <a:r>
              <a:rPr lang="en-US" sz="2000" b="1" i="1" dirty="0" smtClean="0">
                <a:solidFill>
                  <a:schemeClr val="tx1"/>
                </a:solidFill>
              </a:rPr>
              <a:t> la música en </a:t>
            </a:r>
            <a:r>
              <a:rPr lang="en-US" sz="2000" b="1" i="1" dirty="0" smtClean="0">
                <a:solidFill>
                  <a:schemeClr val="tx1"/>
                </a:solidFill>
                <a:hlinkClick r:id="rId2"/>
              </a:rPr>
              <a:t>www.vencuentro.org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428" t="34748" r="12671" b="14053"/>
          <a:stretch/>
        </p:blipFill>
        <p:spPr>
          <a:xfrm>
            <a:off x="339123" y="2464903"/>
            <a:ext cx="3865587" cy="2694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9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5139578" y="389614"/>
            <a:ext cx="6652206" cy="6284561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chemeClr val="tx1"/>
                </a:solidFill>
              </a:rPr>
              <a:t>Pautas para la Comunicación con </a:t>
            </a:r>
            <a:r>
              <a:rPr lang="es-ES" sz="2400" b="1" dirty="0" smtClean="0">
                <a:solidFill>
                  <a:schemeClr val="tx1"/>
                </a:solidFill>
              </a:rPr>
              <a:t>RESPETO:</a:t>
            </a:r>
            <a:endParaRPr lang="es-ES" sz="2400" b="1" dirty="0">
              <a:solidFill>
                <a:schemeClr val="tx1"/>
              </a:solidFill>
            </a:endParaRPr>
          </a:p>
          <a:p>
            <a:pPr marL="858838" lvl="1" indent="-401638"/>
            <a:r>
              <a:rPr lang="es-ES" sz="2000" b="1" i="1" dirty="0" smtClean="0">
                <a:solidFill>
                  <a:schemeClr val="tx1"/>
                </a:solidFill>
              </a:rPr>
              <a:t>R </a:t>
            </a:r>
            <a:r>
              <a:rPr lang="es-ES" sz="2000" b="1" i="1" dirty="0">
                <a:solidFill>
                  <a:schemeClr val="tx1"/>
                </a:solidFill>
              </a:rPr>
              <a:t>= </a:t>
            </a:r>
            <a:r>
              <a:rPr lang="es-ES" sz="2000" b="1" i="1" dirty="0" smtClean="0">
                <a:solidFill>
                  <a:schemeClr val="tx1"/>
                </a:solidFill>
              </a:rPr>
              <a:t>Asume la RESPONSABILIDAD de lo que dice y siente sin culpar a los demás.</a:t>
            </a:r>
            <a:endParaRPr lang="es-ES" sz="2000" b="1" i="1" dirty="0">
              <a:solidFill>
                <a:schemeClr val="tx1"/>
              </a:solidFill>
            </a:endParaRPr>
          </a:p>
          <a:p>
            <a:pPr marL="858838" lvl="1" indent="-401638"/>
            <a:r>
              <a:rPr lang="es-ES" sz="2000" b="1" i="1" dirty="0">
                <a:solidFill>
                  <a:schemeClr val="tx1"/>
                </a:solidFill>
              </a:rPr>
              <a:t>E = </a:t>
            </a:r>
            <a:r>
              <a:rPr lang="es-ES" sz="2000" b="1" i="1" dirty="0" smtClean="0">
                <a:solidFill>
                  <a:schemeClr val="tx1"/>
                </a:solidFill>
              </a:rPr>
              <a:t>Escucha </a:t>
            </a:r>
            <a:r>
              <a:rPr lang="es-ES" sz="2000" b="1" i="1" dirty="0">
                <a:solidFill>
                  <a:schemeClr val="tx1"/>
                </a:solidFill>
              </a:rPr>
              <a:t>con EMPATIA, desde la situación y punto de vista de la otra persona.</a:t>
            </a:r>
          </a:p>
          <a:p>
            <a:pPr marL="858838" lvl="1" indent="-401638"/>
            <a:r>
              <a:rPr lang="es-ES" sz="2000" b="1" i="1" dirty="0" smtClean="0">
                <a:solidFill>
                  <a:schemeClr val="tx1"/>
                </a:solidFill>
              </a:rPr>
              <a:t>S </a:t>
            </a:r>
            <a:r>
              <a:rPr lang="es-ES" sz="2000" b="1" i="1" dirty="0">
                <a:solidFill>
                  <a:schemeClr val="tx1"/>
                </a:solidFill>
              </a:rPr>
              <a:t>= </a:t>
            </a:r>
            <a:r>
              <a:rPr lang="es-ES" sz="2000" b="1" i="1" dirty="0" smtClean="0">
                <a:solidFill>
                  <a:schemeClr val="tx1"/>
                </a:solidFill>
              </a:rPr>
              <a:t>Sé </a:t>
            </a:r>
            <a:r>
              <a:rPr lang="es-ES" sz="2000" b="1" i="1" dirty="0">
                <a:solidFill>
                  <a:schemeClr val="tx1"/>
                </a:solidFill>
              </a:rPr>
              <a:t>SENSIBLE a las diferencias de los estilos de comunicación.</a:t>
            </a:r>
          </a:p>
          <a:p>
            <a:pPr marL="858838" lvl="1" indent="-401638"/>
            <a:r>
              <a:rPr lang="es-ES" sz="2000" b="1" i="1" dirty="0" smtClean="0">
                <a:solidFill>
                  <a:schemeClr val="tx1"/>
                </a:solidFill>
              </a:rPr>
              <a:t>P </a:t>
            </a:r>
            <a:r>
              <a:rPr lang="es-ES" sz="2000" b="1" i="1" dirty="0">
                <a:solidFill>
                  <a:schemeClr val="tx1"/>
                </a:solidFill>
              </a:rPr>
              <a:t>= </a:t>
            </a:r>
            <a:r>
              <a:rPr lang="es-ES" sz="2000" b="1" i="1" dirty="0" smtClean="0">
                <a:solidFill>
                  <a:schemeClr val="tx1"/>
                </a:solidFill>
              </a:rPr>
              <a:t>PIENSA </a:t>
            </a:r>
            <a:r>
              <a:rPr lang="es-ES" sz="2000" b="1" i="1" dirty="0">
                <a:solidFill>
                  <a:schemeClr val="tx1"/>
                </a:solidFill>
              </a:rPr>
              <a:t>bien lo que </a:t>
            </a:r>
            <a:r>
              <a:rPr lang="es-ES" sz="2000" b="1" i="1" dirty="0" smtClean="0">
                <a:solidFill>
                  <a:schemeClr val="tx1"/>
                </a:solidFill>
              </a:rPr>
              <a:t>escuchas </a:t>
            </a:r>
            <a:r>
              <a:rPr lang="es-ES" sz="2000" b="1" i="1" dirty="0">
                <a:solidFill>
                  <a:schemeClr val="tx1"/>
                </a:solidFill>
              </a:rPr>
              <a:t>y lo que </a:t>
            </a:r>
            <a:r>
              <a:rPr lang="es-ES" sz="2000" b="1" i="1" dirty="0" smtClean="0">
                <a:solidFill>
                  <a:schemeClr val="tx1"/>
                </a:solidFill>
              </a:rPr>
              <a:t>siente antes </a:t>
            </a:r>
            <a:r>
              <a:rPr lang="es-ES" sz="2000" b="1" i="1" dirty="0">
                <a:solidFill>
                  <a:schemeClr val="tx1"/>
                </a:solidFill>
              </a:rPr>
              <a:t>de hablar.</a:t>
            </a:r>
          </a:p>
          <a:p>
            <a:pPr marL="858838" lvl="1" indent="-401638"/>
            <a:r>
              <a:rPr lang="es-ES" sz="2000" b="1" i="1" dirty="0" smtClean="0">
                <a:solidFill>
                  <a:schemeClr val="tx1"/>
                </a:solidFill>
              </a:rPr>
              <a:t>E </a:t>
            </a:r>
            <a:r>
              <a:rPr lang="es-ES" sz="2000" b="1" i="1" dirty="0">
                <a:solidFill>
                  <a:schemeClr val="tx1"/>
                </a:solidFill>
              </a:rPr>
              <a:t>= </a:t>
            </a:r>
            <a:r>
              <a:rPr lang="es-ES" sz="2000" b="1" i="1" dirty="0" smtClean="0">
                <a:solidFill>
                  <a:schemeClr val="tx1"/>
                </a:solidFill>
              </a:rPr>
              <a:t>EXAMINA </a:t>
            </a:r>
            <a:r>
              <a:rPr lang="es-ES" sz="2000" b="1" i="1" dirty="0">
                <a:solidFill>
                  <a:schemeClr val="tx1"/>
                </a:solidFill>
              </a:rPr>
              <a:t>t</a:t>
            </a:r>
            <a:r>
              <a:rPr lang="es-ES" sz="2000" b="1" i="1" dirty="0" smtClean="0">
                <a:solidFill>
                  <a:schemeClr val="tx1"/>
                </a:solidFill>
              </a:rPr>
              <a:t>us </a:t>
            </a:r>
            <a:r>
              <a:rPr lang="es-ES" sz="2000" b="1" i="1" dirty="0">
                <a:solidFill>
                  <a:schemeClr val="tx1"/>
                </a:solidFill>
              </a:rPr>
              <a:t>propias suposiciones y percepciones.</a:t>
            </a:r>
          </a:p>
          <a:p>
            <a:pPr marL="858838" lvl="1" indent="-401638"/>
            <a:r>
              <a:rPr lang="es-ES" sz="2000" b="1" i="1" dirty="0" smtClean="0">
                <a:solidFill>
                  <a:schemeClr val="tx1"/>
                </a:solidFill>
              </a:rPr>
              <a:t>T </a:t>
            </a:r>
            <a:r>
              <a:rPr lang="es-ES" sz="2000" b="1" i="1" dirty="0">
                <a:solidFill>
                  <a:schemeClr val="tx1"/>
                </a:solidFill>
              </a:rPr>
              <a:t>= </a:t>
            </a:r>
            <a:r>
              <a:rPr lang="es-ES" sz="2000" b="1" i="1" dirty="0" smtClean="0">
                <a:solidFill>
                  <a:schemeClr val="tx1"/>
                </a:solidFill>
              </a:rPr>
              <a:t>TOLERA </a:t>
            </a:r>
            <a:r>
              <a:rPr lang="es-ES" sz="2000" b="1" i="1" dirty="0">
                <a:solidFill>
                  <a:schemeClr val="tx1"/>
                </a:solidFill>
              </a:rPr>
              <a:t>la ambigüedad, porque no estamos aquí </a:t>
            </a:r>
            <a:r>
              <a:rPr lang="es-ES" sz="2000" b="1" i="1" dirty="0" smtClean="0">
                <a:solidFill>
                  <a:schemeClr val="tx1"/>
                </a:solidFill>
              </a:rPr>
              <a:t>para </a:t>
            </a:r>
            <a:r>
              <a:rPr lang="es-ES" sz="2000" b="1" i="1" dirty="0">
                <a:solidFill>
                  <a:schemeClr val="tx1"/>
                </a:solidFill>
              </a:rPr>
              <a:t>discutir quién tiene la </a:t>
            </a:r>
            <a:r>
              <a:rPr lang="es-ES" sz="2000" b="1" i="1" dirty="0" smtClean="0">
                <a:solidFill>
                  <a:schemeClr val="tx1"/>
                </a:solidFill>
              </a:rPr>
              <a:t>razón y quién no.</a:t>
            </a:r>
            <a:endParaRPr lang="es-ES" sz="2000" b="1" i="1" dirty="0">
              <a:solidFill>
                <a:schemeClr val="tx1"/>
              </a:solidFill>
            </a:endParaRPr>
          </a:p>
          <a:p>
            <a:pPr marL="858838" lvl="1" indent="-401638"/>
            <a:r>
              <a:rPr lang="es-ES" sz="2000" b="1" i="1" dirty="0" smtClean="0">
                <a:solidFill>
                  <a:schemeClr val="tx1"/>
                </a:solidFill>
              </a:rPr>
              <a:t>O </a:t>
            </a:r>
            <a:r>
              <a:rPr lang="es-ES" sz="2000" b="1" i="1" dirty="0">
                <a:solidFill>
                  <a:schemeClr val="tx1"/>
                </a:solidFill>
              </a:rPr>
              <a:t>= </a:t>
            </a:r>
            <a:r>
              <a:rPr lang="es-ES" sz="2000" b="1" i="1" dirty="0" smtClean="0">
                <a:solidFill>
                  <a:schemeClr val="tx1"/>
                </a:solidFill>
              </a:rPr>
              <a:t>OYE </a:t>
            </a:r>
            <a:r>
              <a:rPr lang="es-ES" sz="2000" b="1" i="1" dirty="0">
                <a:solidFill>
                  <a:schemeClr val="tx1"/>
                </a:solidFill>
              </a:rPr>
              <a:t>todo con cuidado y </a:t>
            </a:r>
            <a:r>
              <a:rPr lang="es-ES" sz="2000" b="1" i="1" dirty="0" smtClean="0">
                <a:solidFill>
                  <a:schemeClr val="tx1"/>
                </a:solidFill>
              </a:rPr>
              <a:t>guárdalo </a:t>
            </a:r>
          </a:p>
          <a:p>
            <a:pPr marL="858838" lvl="1" indent="-401638"/>
            <a:r>
              <a:rPr lang="es-ES" sz="2000" b="1" i="1" dirty="0">
                <a:solidFill>
                  <a:schemeClr val="tx1"/>
                </a:solidFill>
              </a:rPr>
              <a:t> </a:t>
            </a:r>
            <a:r>
              <a:rPr lang="es-ES" sz="2000" b="1" i="1" dirty="0" smtClean="0">
                <a:solidFill>
                  <a:schemeClr val="tx1"/>
                </a:solidFill>
              </a:rPr>
              <a:t>      confidencialmente</a:t>
            </a:r>
            <a:r>
              <a:rPr lang="es-ES" sz="2000" b="1" i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54" y="2337829"/>
            <a:ext cx="4190236" cy="2787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8900" y="880992"/>
            <a:ext cx="4711700" cy="11966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00" b="1" i="0" kern="1200" cap="all" spc="30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chemeClr val="bg1"/>
                </a:solidFill>
              </a:rPr>
              <a:t>Facilitando</a:t>
            </a:r>
            <a:r>
              <a:rPr lang="en-US" sz="2400" dirty="0" smtClean="0">
                <a:solidFill>
                  <a:schemeClr val="bg1"/>
                </a:solidFill>
              </a:rPr>
              <a:t> una </a:t>
            </a:r>
            <a:r>
              <a:rPr lang="en-US" sz="2400" dirty="0" err="1" smtClean="0">
                <a:solidFill>
                  <a:schemeClr val="bg1"/>
                </a:solidFill>
              </a:rPr>
              <a:t>discusion</a:t>
            </a:r>
            <a:r>
              <a:rPr lang="en-US" sz="2400" dirty="0" smtClean="0">
                <a:solidFill>
                  <a:schemeClr val="bg1"/>
                </a:solidFill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</a:rPr>
              <a:t>grupo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MODALIDAD #2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5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5139578" y="247720"/>
            <a:ext cx="6652206" cy="6284561"/>
          </a:xfrm>
        </p:spPr>
        <p:txBody>
          <a:bodyPr>
            <a:noAutofit/>
          </a:bodyPr>
          <a:lstStyle/>
          <a:p>
            <a:r>
              <a:rPr lang="es-ES" sz="1800" b="1" i="1" dirty="0">
                <a:solidFill>
                  <a:schemeClr val="tx1"/>
                </a:solidFill>
              </a:rPr>
              <a:t>A fin de asegurar que todos </a:t>
            </a:r>
            <a:r>
              <a:rPr lang="es-ES" sz="1800" b="1" i="1" dirty="0" smtClean="0">
                <a:solidFill>
                  <a:schemeClr val="tx1"/>
                </a:solidFill>
              </a:rPr>
              <a:t>tengan </a:t>
            </a:r>
            <a:r>
              <a:rPr lang="es-ES" sz="1800" b="1" i="1" dirty="0">
                <a:solidFill>
                  <a:schemeClr val="tx1"/>
                </a:solidFill>
              </a:rPr>
              <a:t>la oportunidad de </a:t>
            </a:r>
            <a:r>
              <a:rPr lang="es-ES" sz="1800" b="1" i="1" dirty="0" smtClean="0">
                <a:solidFill>
                  <a:schemeClr val="tx1"/>
                </a:solidFill>
              </a:rPr>
              <a:t>compartir, </a:t>
            </a:r>
            <a:r>
              <a:rPr lang="es-ES" sz="1800" b="1" i="1" dirty="0">
                <a:solidFill>
                  <a:schemeClr val="tx1"/>
                </a:solidFill>
              </a:rPr>
              <a:t>vamos a </a:t>
            </a:r>
            <a:r>
              <a:rPr lang="es-ES" sz="1800" b="1" i="1" dirty="0" smtClean="0">
                <a:solidFill>
                  <a:schemeClr val="tx1"/>
                </a:solidFill>
              </a:rPr>
              <a:t>proceder con el PROCESO DE INVITACIÓN MUTUA: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800" b="1" i="1" dirty="0" smtClean="0">
                <a:solidFill>
                  <a:schemeClr val="tx1"/>
                </a:solidFill>
              </a:rPr>
              <a:t>El </a:t>
            </a:r>
            <a:r>
              <a:rPr lang="es-ES" sz="1800" b="1" i="1" dirty="0">
                <a:solidFill>
                  <a:schemeClr val="tx1"/>
                </a:solidFill>
              </a:rPr>
              <a:t>líder o una persona designada, aportará primero. Luego que esa persona haya hablado, él o ella, invitará a otra a hacerlo. </a:t>
            </a:r>
            <a:r>
              <a:rPr lang="es-ES" sz="1800" b="1" i="1" dirty="0" smtClean="0">
                <a:solidFill>
                  <a:schemeClr val="tx1"/>
                </a:solidFill>
              </a:rPr>
              <a:t> A </a:t>
            </a:r>
            <a:r>
              <a:rPr lang="es-ES" sz="1800" b="1" i="1" dirty="0">
                <a:solidFill>
                  <a:schemeClr val="tx1"/>
                </a:solidFill>
              </a:rPr>
              <a:t>quién </a:t>
            </a:r>
            <a:r>
              <a:rPr lang="es-ES" sz="1800" b="1" i="1" dirty="0" smtClean="0">
                <a:solidFill>
                  <a:schemeClr val="tx1"/>
                </a:solidFill>
              </a:rPr>
              <a:t>ésta </a:t>
            </a:r>
            <a:r>
              <a:rPr lang="es-ES" sz="1800" b="1" i="1" dirty="0">
                <a:solidFill>
                  <a:schemeClr val="tx1"/>
                </a:solidFill>
              </a:rPr>
              <a:t>invite no necesariamente tiene que ser la que está sentada a su lado. Luego que la siguiente persona haya hablado, tiene el privilegio de invitar a otra a compartir.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800" b="1" i="1" dirty="0">
                <a:solidFill>
                  <a:schemeClr val="tx1"/>
                </a:solidFill>
              </a:rPr>
              <a:t>Si </a:t>
            </a:r>
            <a:r>
              <a:rPr lang="es-ES" sz="1800" b="1" i="1" dirty="0" smtClean="0">
                <a:solidFill>
                  <a:schemeClr val="tx1"/>
                </a:solidFill>
              </a:rPr>
              <a:t>tú </a:t>
            </a:r>
            <a:r>
              <a:rPr lang="es-ES" sz="1800" b="1" i="1" dirty="0">
                <a:solidFill>
                  <a:schemeClr val="tx1"/>
                </a:solidFill>
              </a:rPr>
              <a:t>todavía no </a:t>
            </a:r>
            <a:r>
              <a:rPr lang="es-ES" sz="1800" b="1" i="1" dirty="0" smtClean="0">
                <a:solidFill>
                  <a:schemeClr val="tx1"/>
                </a:solidFill>
              </a:rPr>
              <a:t>estás </a:t>
            </a:r>
            <a:r>
              <a:rPr lang="es-ES" sz="1800" b="1" i="1" dirty="0">
                <a:solidFill>
                  <a:schemeClr val="tx1"/>
                </a:solidFill>
              </a:rPr>
              <a:t>listo para aportar o compartir algo, </a:t>
            </a:r>
            <a:r>
              <a:rPr lang="es-ES" sz="1800" b="1" i="1" dirty="0" smtClean="0">
                <a:solidFill>
                  <a:schemeClr val="tx1"/>
                </a:solidFill>
              </a:rPr>
              <a:t>puedes decir:  “</a:t>
            </a:r>
            <a:r>
              <a:rPr lang="es-ES" sz="1800" b="1" i="1" dirty="0">
                <a:solidFill>
                  <a:schemeClr val="tx1"/>
                </a:solidFill>
              </a:rPr>
              <a:t>Paso por ahora”, y más tarde, </a:t>
            </a:r>
            <a:r>
              <a:rPr lang="es-ES" sz="1800" b="1" i="1" dirty="0" smtClean="0">
                <a:solidFill>
                  <a:schemeClr val="tx1"/>
                </a:solidFill>
              </a:rPr>
              <a:t>se le  invitará </a:t>
            </a:r>
            <a:r>
              <a:rPr lang="es-ES" sz="1800" b="1" i="1" dirty="0">
                <a:solidFill>
                  <a:schemeClr val="tx1"/>
                </a:solidFill>
              </a:rPr>
              <a:t>a compartir nuevamente. Si usted no quiere </a:t>
            </a:r>
            <a:r>
              <a:rPr lang="es-ES" sz="1800" b="1" i="1" dirty="0" smtClean="0">
                <a:solidFill>
                  <a:schemeClr val="tx1"/>
                </a:solidFill>
              </a:rPr>
              <a:t>compartir, </a:t>
            </a:r>
            <a:r>
              <a:rPr lang="es-ES" sz="1800" b="1" i="1" dirty="0">
                <a:solidFill>
                  <a:schemeClr val="tx1"/>
                </a:solidFill>
              </a:rPr>
              <a:t>simplemente </a:t>
            </a:r>
            <a:r>
              <a:rPr lang="es-ES" sz="1800" b="1" i="1" dirty="0" smtClean="0">
                <a:solidFill>
                  <a:schemeClr val="tx1"/>
                </a:solidFill>
              </a:rPr>
              <a:t>diga </a:t>
            </a:r>
            <a:r>
              <a:rPr lang="es-ES" sz="1800" b="1" i="1" dirty="0">
                <a:solidFill>
                  <a:schemeClr val="tx1"/>
                </a:solidFill>
              </a:rPr>
              <a:t>“Paso” y </a:t>
            </a:r>
            <a:r>
              <a:rPr lang="es-ES" sz="1800" b="1" i="1" dirty="0" smtClean="0">
                <a:solidFill>
                  <a:schemeClr val="tx1"/>
                </a:solidFill>
              </a:rPr>
              <a:t>proceda </a:t>
            </a:r>
            <a:r>
              <a:rPr lang="es-ES" sz="1800" b="1" i="1" dirty="0">
                <a:solidFill>
                  <a:schemeClr val="tx1"/>
                </a:solidFill>
              </a:rPr>
              <a:t>a invitar a otra persona a compartir. Haremos esto hasta que todos hayan sido invitados</a:t>
            </a:r>
            <a:r>
              <a:rPr lang="es-ES" sz="1800" b="1" i="1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800" b="1" i="1" dirty="0">
                <a:solidFill>
                  <a:schemeClr val="tx1"/>
                </a:solidFill>
              </a:rPr>
              <a:t>Le invitamos a escuchar atentamente y no responder de inmediato cuando alguien </a:t>
            </a:r>
            <a:r>
              <a:rPr lang="es-ES" sz="1800" b="1" i="1" dirty="0" smtClean="0">
                <a:solidFill>
                  <a:schemeClr val="tx1"/>
                </a:solidFill>
              </a:rPr>
              <a:t>esté </a:t>
            </a:r>
            <a:r>
              <a:rPr lang="es-ES" sz="1800" b="1" i="1" dirty="0">
                <a:solidFill>
                  <a:schemeClr val="tx1"/>
                </a:solidFill>
              </a:rPr>
              <a:t>compartiendo. Habrá tiempo para responder y hacer preguntas aclaratorias después de que todos hayan tenido la oportunidad de compartir.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54" y="2337829"/>
            <a:ext cx="4190236" cy="2787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8900" y="880992"/>
            <a:ext cx="4711700" cy="11966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00" b="1" i="0" kern="1200" cap="all" spc="30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chemeClr val="bg1"/>
                </a:solidFill>
              </a:rPr>
              <a:t>Facilitando</a:t>
            </a:r>
            <a:r>
              <a:rPr lang="en-US" sz="2400" dirty="0" smtClean="0">
                <a:solidFill>
                  <a:schemeClr val="bg1"/>
                </a:solidFill>
              </a:rPr>
              <a:t> una </a:t>
            </a:r>
            <a:r>
              <a:rPr lang="en-US" sz="2400" dirty="0" err="1" smtClean="0">
                <a:solidFill>
                  <a:schemeClr val="bg1"/>
                </a:solidFill>
              </a:rPr>
              <a:t>discusion</a:t>
            </a:r>
            <a:r>
              <a:rPr lang="en-US" sz="2400" dirty="0" smtClean="0">
                <a:solidFill>
                  <a:schemeClr val="bg1"/>
                </a:solidFill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</a:rPr>
              <a:t>grupo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MODALIDAD #2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4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9101"/>
            <a:ext cx="780356" cy="2639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60" b="44127"/>
          <a:stretch/>
        </p:blipFill>
        <p:spPr>
          <a:xfrm>
            <a:off x="1465573" y="0"/>
            <a:ext cx="9713637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7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9101"/>
            <a:ext cx="780356" cy="2639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" t="53187" r="-336" b="335"/>
          <a:stretch/>
        </p:blipFill>
        <p:spPr>
          <a:xfrm>
            <a:off x="1465573" y="179613"/>
            <a:ext cx="9713637" cy="64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815855" y="3337562"/>
            <a:ext cx="2651731" cy="10058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2"/>
                </a:solidFill>
                <a:latin typeface="Helvetica Neue Light"/>
                <a:cs typeface="Bebas Neue"/>
              </a:rPr>
              <a:t>Equipo </a:t>
            </a:r>
            <a:r>
              <a:rPr lang="en-US" b="1" dirty="0" err="1" smtClean="0">
                <a:solidFill>
                  <a:schemeClr val="accent2"/>
                </a:solidFill>
                <a:latin typeface="Helvetica Neue Light"/>
                <a:cs typeface="Bebas Neue"/>
              </a:rPr>
              <a:t>Coordinador</a:t>
            </a:r>
            <a:endParaRPr lang="en-US" b="1" dirty="0" smtClean="0">
              <a:solidFill>
                <a:schemeClr val="accent2"/>
              </a:solidFill>
              <a:latin typeface="Helvetica Neue Light"/>
              <a:cs typeface="Bebas Neue"/>
            </a:endParaRPr>
          </a:p>
          <a:p>
            <a:r>
              <a:rPr lang="en-US" b="1" dirty="0" err="1" smtClean="0">
                <a:solidFill>
                  <a:schemeClr val="accent2"/>
                </a:solidFill>
                <a:latin typeface="Helvetica Neue Light"/>
                <a:cs typeface="Bebas Neue"/>
              </a:rPr>
              <a:t>Parroquial</a:t>
            </a:r>
            <a:endParaRPr lang="en-US" b="1" dirty="0">
              <a:solidFill>
                <a:schemeClr val="accent2"/>
              </a:solidFill>
              <a:latin typeface="Helvetica Neue Light"/>
              <a:cs typeface="Bebas Neue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gray">
          <a:xfrm>
            <a:off x="0" y="543582"/>
            <a:ext cx="12192000" cy="1314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s Pro Regular" panose="04020505030E02020A04" pitchFamily="82" charset="0"/>
                <a:cs typeface="Jenna Sue"/>
              </a:rPr>
              <a:t>Se </a:t>
            </a:r>
            <a:r>
              <a:rPr lang="en-US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s Pro Regular" panose="04020505030E02020A04" pitchFamily="82" charset="0"/>
                <a:cs typeface="Jenna Sue"/>
              </a:rPr>
              <a:t>sugieren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s Pro Regular" panose="04020505030E02020A04" pitchFamily="82" charset="0"/>
                <a:cs typeface="Jenna Sue"/>
              </a:rPr>
              <a:t> estos </a:t>
            </a:r>
            <a:r>
              <a:rPr lang="en-US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s Pro Regular" panose="04020505030E02020A04" pitchFamily="82" charset="0"/>
                <a:cs typeface="Jenna Sue"/>
              </a:rPr>
              <a:t>Comités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s Pro Regular" panose="04020505030E02020A04" pitchFamily="82" charset="0"/>
                <a:cs typeface="Jenna Sue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s Pro Regular" panose="04020505030E02020A04" pitchFamily="82" charset="0"/>
                <a:cs typeface="Jenna Sue"/>
              </a:rPr>
              <a:t>Parroquiales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thos Pro Regular" panose="04020505030E02020A04" pitchFamily="82" charset="0"/>
              <a:cs typeface="Jenna Sue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481223599"/>
              </p:ext>
            </p:extLst>
          </p:nvPr>
        </p:nvGraphicFramePr>
        <p:xfrm>
          <a:off x="2667038" y="1574820"/>
          <a:ext cx="6857924" cy="5029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22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72134"/>
            <a:ext cx="10178322" cy="940229"/>
          </a:xfrm>
        </p:spPr>
        <p:txBody>
          <a:bodyPr/>
          <a:lstStyle/>
          <a:p>
            <a:r>
              <a:rPr lang="en-US" dirty="0"/>
              <a:t>ESTRUCTURA DE CADA SESIÓN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914389"/>
            <a:ext cx="4572000" cy="5845637"/>
          </a:xfrm>
        </p:spPr>
        <p:txBody>
          <a:bodyPr>
            <a:noAutofit/>
          </a:bodyPr>
          <a:lstStyle/>
          <a:p>
            <a:r>
              <a:rPr lang="en-US" b="1" i="1" dirty="0"/>
              <a:t>Información General</a:t>
            </a:r>
          </a:p>
          <a:p>
            <a:pPr lvl="1"/>
            <a:r>
              <a:rPr lang="en-US" dirty="0" smtClean="0"/>
              <a:t>Objetivos</a:t>
            </a:r>
            <a:endParaRPr lang="en-US" dirty="0"/>
          </a:p>
          <a:p>
            <a:pPr lvl="1"/>
            <a:r>
              <a:rPr lang="en-US" dirty="0" err="1" smtClean="0"/>
              <a:t>Símbolos</a:t>
            </a:r>
            <a:endParaRPr lang="en-US" dirty="0"/>
          </a:p>
          <a:p>
            <a:pPr lvl="1"/>
            <a:r>
              <a:rPr lang="es-ES" dirty="0" smtClean="0"/>
              <a:t>Instrucciones </a:t>
            </a:r>
            <a:r>
              <a:rPr lang="es-ES" dirty="0"/>
              <a:t>para preparar el ambiente</a:t>
            </a:r>
          </a:p>
          <a:p>
            <a:r>
              <a:rPr lang="en-US" b="1" i="1" dirty="0" err="1"/>
              <a:t>Sección</a:t>
            </a:r>
            <a:r>
              <a:rPr lang="en-US" b="1" i="1" dirty="0"/>
              <a:t> </a:t>
            </a:r>
            <a:r>
              <a:rPr lang="en-US" b="1" i="1" dirty="0" err="1"/>
              <a:t>inicial</a:t>
            </a:r>
            <a:endParaRPr lang="en-US" b="1" i="1" dirty="0"/>
          </a:p>
          <a:p>
            <a:pPr lvl="1"/>
            <a:r>
              <a:rPr lang="en-US" dirty="0" err="1" smtClean="0"/>
              <a:t>Introducción</a:t>
            </a:r>
            <a:endParaRPr lang="en-US" dirty="0"/>
          </a:p>
          <a:p>
            <a:pPr lvl="1"/>
            <a:r>
              <a:rPr lang="es-ES" dirty="0" smtClean="0"/>
              <a:t>Pasaje </a:t>
            </a:r>
            <a:r>
              <a:rPr lang="es-ES" dirty="0"/>
              <a:t>bíblico tomado de Lucas 24: el Encuentro con </a:t>
            </a:r>
            <a:r>
              <a:rPr lang="es-ES" dirty="0" smtClean="0"/>
              <a:t>lo discípulos </a:t>
            </a:r>
            <a:r>
              <a:rPr lang="es-ES" dirty="0"/>
              <a:t>en el camino a Emaús</a:t>
            </a:r>
          </a:p>
          <a:p>
            <a:pPr lvl="1"/>
            <a:r>
              <a:rPr lang="es-ES" dirty="0" smtClean="0"/>
              <a:t>Reflexión </a:t>
            </a:r>
            <a:r>
              <a:rPr lang="es-ES" dirty="0"/>
              <a:t>sobre el texto bíblico</a:t>
            </a:r>
          </a:p>
          <a:p>
            <a:pPr lvl="1"/>
            <a:r>
              <a:rPr lang="es-ES" dirty="0" smtClean="0"/>
              <a:t>Después </a:t>
            </a:r>
            <a:r>
              <a:rPr lang="es-ES" dirty="0"/>
              <a:t>de unos momentos de reflexión en silencio, </a:t>
            </a:r>
            <a:r>
              <a:rPr lang="es-ES" dirty="0" smtClean="0"/>
              <a:t>una persona </a:t>
            </a:r>
            <a:r>
              <a:rPr lang="es-ES" dirty="0"/>
              <a:t>asignada por el grupo comparte una </a:t>
            </a:r>
            <a:r>
              <a:rPr lang="es-ES" dirty="0" smtClean="0"/>
              <a:t>reflexión basada </a:t>
            </a:r>
            <a:r>
              <a:rPr lang="es-ES" dirty="0"/>
              <a:t>en la lectura, con énfasis en el paso </a:t>
            </a:r>
            <a:r>
              <a:rPr lang="es-ES" dirty="0" smtClean="0"/>
              <a:t>evangelizador </a:t>
            </a:r>
            <a:r>
              <a:rPr lang="en-US" dirty="0" smtClean="0"/>
              <a:t>que </a:t>
            </a:r>
            <a:r>
              <a:rPr lang="en-US" dirty="0" err="1"/>
              <a:t>inspira</a:t>
            </a:r>
            <a:r>
              <a:rPr lang="en-US" dirty="0"/>
              <a:t> la </a:t>
            </a:r>
            <a:r>
              <a:rPr lang="en-US" dirty="0" err="1"/>
              <a:t>sesión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9300" y="996034"/>
            <a:ext cx="6106886" cy="5845637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 err="1"/>
              <a:t>Secciones</a:t>
            </a:r>
            <a:r>
              <a:rPr lang="en-US" b="1" i="1" dirty="0"/>
              <a:t> </a:t>
            </a:r>
            <a:r>
              <a:rPr lang="en-US" b="1" i="1" dirty="0" err="1"/>
              <a:t>centrales</a:t>
            </a:r>
            <a:endParaRPr lang="en-US" b="1" i="1" dirty="0"/>
          </a:p>
          <a:p>
            <a:pPr lvl="1"/>
            <a:r>
              <a:rPr lang="es-ES" b="1" i="1" dirty="0" smtClean="0"/>
              <a:t>Ver </a:t>
            </a:r>
            <a:r>
              <a:rPr lang="es-ES" i="1" dirty="0"/>
              <a:t>— Enfocada en cómo el tema de la sesión se </a:t>
            </a:r>
            <a:r>
              <a:rPr lang="es-ES" i="1" dirty="0" smtClean="0"/>
              <a:t>relaciona con </a:t>
            </a:r>
            <a:r>
              <a:rPr lang="es-ES" i="1" dirty="0"/>
              <a:t>la historia de cada persona y la memoria histórica </a:t>
            </a:r>
            <a:r>
              <a:rPr lang="es-ES" i="1" dirty="0" smtClean="0"/>
              <a:t>de </a:t>
            </a:r>
            <a:r>
              <a:rPr lang="en-US" i="1" dirty="0" smtClean="0"/>
              <a:t>la </a:t>
            </a:r>
            <a:r>
              <a:rPr lang="en-US" i="1" dirty="0" err="1"/>
              <a:t>comunidad</a:t>
            </a:r>
            <a:r>
              <a:rPr lang="en-US" i="1" dirty="0"/>
              <a:t> </a:t>
            </a:r>
            <a:r>
              <a:rPr lang="en-US" i="1" dirty="0" err="1"/>
              <a:t>hispana</a:t>
            </a:r>
            <a:r>
              <a:rPr lang="en-US" i="1" dirty="0"/>
              <a:t>.</a:t>
            </a:r>
          </a:p>
          <a:p>
            <a:pPr lvl="1"/>
            <a:r>
              <a:rPr lang="es-ES" b="1" i="1" dirty="0" smtClean="0"/>
              <a:t>Juzgar </a:t>
            </a:r>
            <a:r>
              <a:rPr lang="es-ES" i="1" dirty="0"/>
              <a:t>— Una reflexión sobre el tema de la sesión </a:t>
            </a:r>
            <a:r>
              <a:rPr lang="es-ES" i="1" dirty="0" smtClean="0"/>
              <a:t>con </a:t>
            </a:r>
            <a:r>
              <a:rPr lang="en-US" i="1" dirty="0" err="1" smtClean="0"/>
              <a:t>preguntas</a:t>
            </a:r>
            <a:r>
              <a:rPr lang="en-US" i="1" dirty="0" smtClean="0"/>
              <a:t> </a:t>
            </a:r>
            <a:r>
              <a:rPr lang="en-US" i="1" dirty="0"/>
              <a:t>para el </a:t>
            </a:r>
            <a:r>
              <a:rPr lang="en-US" i="1" dirty="0" err="1"/>
              <a:t>diálogo</a:t>
            </a:r>
            <a:r>
              <a:rPr lang="en-US" i="1" dirty="0"/>
              <a:t>.</a:t>
            </a:r>
          </a:p>
          <a:p>
            <a:pPr lvl="1"/>
            <a:r>
              <a:rPr lang="es-ES" b="1" i="1" dirty="0" smtClean="0"/>
              <a:t>Actuar </a:t>
            </a:r>
            <a:r>
              <a:rPr lang="es-ES" i="1" dirty="0"/>
              <a:t>— Una invitación a acciones </a:t>
            </a:r>
            <a:r>
              <a:rPr lang="es-ES" i="1" dirty="0" smtClean="0"/>
              <a:t>específicas como </a:t>
            </a:r>
            <a:r>
              <a:rPr lang="es-ES" i="1" dirty="0"/>
              <a:t>discípulos misioneros que salen a las periferias</a:t>
            </a:r>
            <a:r>
              <a:rPr lang="es-ES" i="1" dirty="0" smtClean="0"/>
              <a:t>, enfatizando </a:t>
            </a:r>
            <a:r>
              <a:rPr lang="es-ES" i="1" dirty="0"/>
              <a:t>el encuentro con los católicos hispanos. </a:t>
            </a:r>
            <a:r>
              <a:rPr lang="es-ES" i="1" dirty="0" smtClean="0"/>
              <a:t>La mayoría </a:t>
            </a:r>
            <a:r>
              <a:rPr lang="es-ES" i="1" dirty="0"/>
              <a:t>de acciones se orientan hacia los jóvenes y </a:t>
            </a:r>
            <a:r>
              <a:rPr lang="es-ES" i="1" dirty="0" smtClean="0"/>
              <a:t>las </a:t>
            </a:r>
            <a:r>
              <a:rPr lang="en-US" i="1" dirty="0" err="1" smtClean="0"/>
              <a:t>familias</a:t>
            </a:r>
            <a:r>
              <a:rPr lang="en-US" i="1" dirty="0" smtClean="0"/>
              <a:t> </a:t>
            </a:r>
            <a:r>
              <a:rPr lang="en-US" i="1" dirty="0"/>
              <a:t>hispanas.</a:t>
            </a:r>
          </a:p>
          <a:p>
            <a:pPr lvl="1"/>
            <a:r>
              <a:rPr lang="en-US" b="1" i="1" dirty="0" err="1" smtClean="0"/>
              <a:t>Celebrar</a:t>
            </a:r>
            <a:r>
              <a:rPr lang="en-US" b="1" i="1" dirty="0" smtClean="0"/>
              <a:t> </a:t>
            </a:r>
            <a:r>
              <a:rPr lang="en-US" i="1" dirty="0"/>
              <a:t>— Un </a:t>
            </a:r>
            <a:r>
              <a:rPr lang="en-US" i="1" dirty="0" err="1"/>
              <a:t>rito</a:t>
            </a:r>
            <a:r>
              <a:rPr lang="en-US" i="1" dirty="0"/>
              <a:t> </a:t>
            </a:r>
            <a:r>
              <a:rPr lang="en-US" i="1" dirty="0" err="1"/>
              <a:t>corto</a:t>
            </a:r>
            <a:r>
              <a:rPr lang="en-US" i="1" dirty="0"/>
              <a:t> que resume a </a:t>
            </a:r>
            <a:r>
              <a:rPr lang="en-US" i="1" dirty="0" err="1"/>
              <a:t>manera</a:t>
            </a:r>
            <a:r>
              <a:rPr lang="en-US" i="1" dirty="0"/>
              <a:t> </a:t>
            </a:r>
            <a:r>
              <a:rPr lang="en-US" i="1" dirty="0" smtClean="0"/>
              <a:t>de </a:t>
            </a:r>
            <a:r>
              <a:rPr lang="es-ES" i="1" dirty="0" smtClean="0"/>
              <a:t>oración </a:t>
            </a:r>
            <a:r>
              <a:rPr lang="es-ES" i="1" dirty="0"/>
              <a:t>la esencia de lo que se ha compartido en la sesión</a:t>
            </a:r>
            <a:r>
              <a:rPr lang="es-ES" i="1" dirty="0" smtClean="0"/>
              <a:t>. Es </a:t>
            </a:r>
            <a:r>
              <a:rPr lang="es-ES" i="1" dirty="0"/>
              <a:t>importante animar a los párrocos y facilitadores </a:t>
            </a:r>
            <a:r>
              <a:rPr lang="es-ES" i="1" dirty="0" smtClean="0"/>
              <a:t>a que </a:t>
            </a:r>
            <a:r>
              <a:rPr lang="es-ES" i="1" dirty="0"/>
              <a:t>incorporen cantos religiosos conocidos y </a:t>
            </a:r>
            <a:r>
              <a:rPr lang="es-ES" i="1" dirty="0" smtClean="0"/>
              <a:t>devociones populares </a:t>
            </a:r>
            <a:r>
              <a:rPr lang="es-ES" i="1" dirty="0"/>
              <a:t>que son familiares para los hispanos en </a:t>
            </a:r>
            <a:r>
              <a:rPr lang="es-ES" i="1" dirty="0" smtClean="0"/>
              <a:t>sus comunidades</a:t>
            </a:r>
            <a:r>
              <a:rPr lang="es-ES" i="1" dirty="0"/>
              <a:t>. Para los cantos del V Encuentro </a:t>
            </a:r>
            <a:r>
              <a:rPr lang="es-ES" i="1" dirty="0" smtClean="0"/>
              <a:t>incluidos en </a:t>
            </a:r>
            <a:r>
              <a:rPr lang="es-ES" i="1" dirty="0"/>
              <a:t>la Guía, visita </a:t>
            </a:r>
            <a:r>
              <a:rPr lang="es-ES" i="1" dirty="0">
                <a:hlinkClick r:id="rId2"/>
              </a:rPr>
              <a:t>https://</a:t>
            </a:r>
            <a:r>
              <a:rPr lang="es-ES" i="1" dirty="0" smtClean="0">
                <a:hlinkClick r:id="rId2"/>
              </a:rPr>
              <a:t>www.ocp.org/es-us/encuentromusica</a:t>
            </a:r>
            <a:r>
              <a:rPr lang="es-ES" i="1" dirty="0"/>
              <a:t>.</a:t>
            </a:r>
          </a:p>
          <a:p>
            <a:pPr lvl="1"/>
            <a:r>
              <a:rPr lang="es-ES" b="1" i="1" dirty="0" smtClean="0"/>
              <a:t>Misión </a:t>
            </a:r>
            <a:r>
              <a:rPr lang="es-ES" i="1" dirty="0"/>
              <a:t>— Instrucciones específicas para la </a:t>
            </a:r>
            <a:r>
              <a:rPr lang="es-ES" i="1" dirty="0" smtClean="0"/>
              <a:t>actividad misionera </a:t>
            </a:r>
            <a:r>
              <a:rPr lang="es-ES" i="1" dirty="0"/>
              <a:t>durante la semana. Comenzando en </a:t>
            </a:r>
            <a:r>
              <a:rPr lang="es-ES" i="1" dirty="0" smtClean="0"/>
              <a:t>la segunda </a:t>
            </a:r>
            <a:r>
              <a:rPr lang="es-ES" i="1" dirty="0"/>
              <a:t>sesión, cada participante en el proceso </a:t>
            </a:r>
            <a:r>
              <a:rPr lang="es-ES" i="1" dirty="0" smtClean="0"/>
              <a:t>del V Encuentro </a:t>
            </a:r>
            <a:r>
              <a:rPr lang="es-ES" i="1" dirty="0"/>
              <a:t>recibirá un “Diario de Misión y Consulta” </a:t>
            </a:r>
            <a:r>
              <a:rPr lang="es-ES" i="1" dirty="0" smtClean="0"/>
              <a:t>en el </a:t>
            </a:r>
            <a:r>
              <a:rPr lang="es-ES" i="1" dirty="0"/>
              <a:t>cual se le invitará a tomar notas sobre las </a:t>
            </a:r>
            <a:r>
              <a:rPr lang="es-ES" i="1" dirty="0" smtClean="0"/>
              <a:t>experiencias </a:t>
            </a:r>
            <a:r>
              <a:rPr lang="en-US" i="1" dirty="0" err="1" smtClean="0"/>
              <a:t>misioneras</a:t>
            </a:r>
            <a:r>
              <a:rPr lang="en-US" i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69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96138"/>
            <a:ext cx="10178322" cy="851329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Sesion</a:t>
            </a:r>
            <a:r>
              <a:rPr lang="en-US" dirty="0" smtClean="0"/>
              <a:t> 1: </a:t>
            </a:r>
            <a:r>
              <a:rPr lang="es-ES" dirty="0"/>
              <a:t>Llamados a un encuentro de amor con Jesús e</a:t>
            </a:r>
            <a:r>
              <a:rPr lang="en-US" dirty="0"/>
              <a:t>n la Iglesia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299" y="1391478"/>
            <a:ext cx="7298303" cy="5367132"/>
          </a:xfrm>
        </p:spPr>
        <p:txBody>
          <a:bodyPr>
            <a:normAutofit lnSpcReduction="10000"/>
          </a:bodyPr>
          <a:lstStyle/>
          <a:p>
            <a:r>
              <a:rPr lang="es-ES" sz="2400" b="1" i="1" dirty="0" smtClean="0"/>
              <a:t>Símbolos </a:t>
            </a:r>
            <a:r>
              <a:rPr lang="es-ES" sz="2400" b="1" i="1" dirty="0"/>
              <a:t>y </a:t>
            </a:r>
            <a:r>
              <a:rPr lang="es-ES" sz="2400" b="1" i="1" dirty="0" smtClean="0"/>
              <a:t>materiales:</a:t>
            </a:r>
          </a:p>
          <a:p>
            <a:pPr lvl="1"/>
            <a:r>
              <a:rPr lang="es-ES" sz="2200" b="1" i="1" dirty="0" smtClean="0"/>
              <a:t>Gafetes</a:t>
            </a:r>
            <a:endParaRPr lang="es-ES" sz="2200" b="1" i="1" dirty="0"/>
          </a:p>
          <a:p>
            <a:pPr lvl="1"/>
            <a:r>
              <a:rPr lang="es-ES" sz="2200" b="1" i="1" dirty="0" smtClean="0"/>
              <a:t>Sillas </a:t>
            </a:r>
            <a:r>
              <a:rPr lang="es-ES" sz="2200" b="1" i="1" dirty="0"/>
              <a:t>en un </a:t>
            </a:r>
            <a:r>
              <a:rPr lang="es-ES" sz="2200" b="1" i="1" dirty="0" smtClean="0"/>
              <a:t>círculo</a:t>
            </a:r>
          </a:p>
          <a:p>
            <a:pPr lvl="1"/>
            <a:r>
              <a:rPr lang="es-ES" sz="2200" b="1" i="1" dirty="0" smtClean="0"/>
              <a:t>Imagen </a:t>
            </a:r>
            <a:r>
              <a:rPr lang="es-ES" sz="2200" b="1" i="1" dirty="0"/>
              <a:t>de un camino en el </a:t>
            </a:r>
            <a:r>
              <a:rPr lang="es-ES" sz="2200" b="1" i="1" dirty="0" smtClean="0"/>
              <a:t>centro</a:t>
            </a:r>
          </a:p>
          <a:p>
            <a:pPr lvl="1"/>
            <a:r>
              <a:rPr lang="es-ES" sz="2200" b="1" i="1" dirty="0" smtClean="0"/>
              <a:t>Vendas para los ojos </a:t>
            </a:r>
            <a:r>
              <a:rPr lang="es-ES" sz="2200" b="1" i="1" dirty="0"/>
              <a:t>(uno para cada </a:t>
            </a:r>
            <a:r>
              <a:rPr lang="es-ES" sz="2200" b="1" i="1" dirty="0" smtClean="0"/>
              <a:t>participante)</a:t>
            </a:r>
          </a:p>
          <a:p>
            <a:pPr lvl="1"/>
            <a:r>
              <a:rPr lang="es-ES" sz="2200" b="1" i="1" dirty="0" smtClean="0"/>
              <a:t>Música </a:t>
            </a:r>
            <a:r>
              <a:rPr lang="es-ES" sz="2200" b="1" i="1" dirty="0"/>
              <a:t>y reproductor / oradores (Recursos / Música) </a:t>
            </a:r>
            <a:r>
              <a:rPr lang="es-ES" sz="2200" b="1" i="1" dirty="0" smtClean="0">
                <a:hlinkClick r:id="rId3"/>
              </a:rPr>
              <a:t>www.vencuentro.org/v-encuentro-documents/music/</a:t>
            </a:r>
            <a:endParaRPr lang="es-ES" sz="2200" b="1" i="1" dirty="0" smtClean="0"/>
          </a:p>
          <a:p>
            <a:pPr lvl="1"/>
            <a:r>
              <a:rPr lang="es-ES" sz="2200" b="1" i="1" dirty="0" smtClean="0"/>
              <a:t>Oración </a:t>
            </a:r>
            <a:r>
              <a:rPr lang="es-ES" sz="2200" b="1" i="1" dirty="0"/>
              <a:t>(</a:t>
            </a:r>
            <a:r>
              <a:rPr lang="es-ES" sz="2200" b="1" i="1" dirty="0" smtClean="0"/>
              <a:t>Celebrar)</a:t>
            </a:r>
            <a:endParaRPr lang="es-ES" sz="2200" b="1" i="1" dirty="0"/>
          </a:p>
          <a:p>
            <a:pPr lvl="2"/>
            <a:r>
              <a:rPr lang="es-ES" sz="2000" b="1" i="1" dirty="0" smtClean="0"/>
              <a:t>Ojos vendados</a:t>
            </a:r>
          </a:p>
          <a:p>
            <a:pPr lvl="2"/>
            <a:r>
              <a:rPr lang="es-ES" sz="2000" b="1" i="1" dirty="0" smtClean="0"/>
              <a:t>Pequeños </a:t>
            </a:r>
            <a:r>
              <a:rPr lang="es-ES" sz="2000" b="1" i="1" dirty="0"/>
              <a:t>trozos de papel y </a:t>
            </a:r>
            <a:r>
              <a:rPr lang="es-ES" sz="2000" b="1" i="1" dirty="0" smtClean="0"/>
              <a:t>plumas</a:t>
            </a:r>
          </a:p>
          <a:p>
            <a:pPr lvl="2"/>
            <a:r>
              <a:rPr lang="es-ES" sz="2000" b="1" i="1" dirty="0" smtClean="0"/>
              <a:t>Oración </a:t>
            </a:r>
            <a:r>
              <a:rPr lang="es-ES" sz="2000" b="1" i="1" dirty="0"/>
              <a:t>en la página 14 (Santa Teresa de </a:t>
            </a:r>
            <a:r>
              <a:rPr lang="es-ES" sz="2000" b="1" i="1" dirty="0" smtClean="0"/>
              <a:t>Ávila)</a:t>
            </a:r>
          </a:p>
          <a:p>
            <a:pPr lvl="2"/>
            <a:r>
              <a:rPr lang="es-ES" sz="2000" b="1" i="1" dirty="0" smtClean="0"/>
              <a:t>Música </a:t>
            </a:r>
            <a:r>
              <a:rPr lang="es-ES" sz="2000" b="1" i="1" dirty="0"/>
              <a:t>y reproductor / </a:t>
            </a:r>
            <a:r>
              <a:rPr lang="es-ES" sz="2000" b="1" i="1" dirty="0" smtClean="0"/>
              <a:t>altavoces</a:t>
            </a:r>
          </a:p>
          <a:p>
            <a:pPr lvl="2"/>
            <a:r>
              <a:rPr lang="es-ES" sz="2000" b="1" i="1" dirty="0" smtClean="0"/>
              <a:t>Diario </a:t>
            </a:r>
            <a:r>
              <a:rPr lang="es-ES" sz="2000" b="1" i="1" dirty="0"/>
              <a:t>de Misión y Consulta del </a:t>
            </a:r>
            <a:r>
              <a:rPr lang="es-ES" sz="2000" b="1" i="1" dirty="0" smtClean="0"/>
              <a:t>V Encuentro</a:t>
            </a:r>
            <a:endParaRPr lang="en-US" sz="50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4051" y="1636939"/>
            <a:ext cx="1885949" cy="1885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736" y="3389057"/>
            <a:ext cx="2857500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91" y="5128023"/>
            <a:ext cx="2531498" cy="175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3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52732"/>
          </a:xfrm>
        </p:spPr>
        <p:txBody>
          <a:bodyPr>
            <a:noAutofit/>
          </a:bodyPr>
          <a:lstStyle/>
          <a:p>
            <a:r>
              <a:rPr lang="en-US" sz="4000" dirty="0" err="1" smtClean="0"/>
              <a:t>Cancion</a:t>
            </a:r>
            <a:r>
              <a:rPr lang="en-US" sz="4000" dirty="0" smtClean="0"/>
              <a:t> del </a:t>
            </a:r>
            <a:r>
              <a:rPr lang="en-US" sz="4000" dirty="0" err="1" smtClean="0"/>
              <a:t>misionero</a:t>
            </a:r>
            <a:r>
              <a:rPr lang="en-US" sz="4000" dirty="0" smtClean="0"/>
              <a:t> - alma </a:t>
            </a:r>
            <a:r>
              <a:rPr lang="en-US" sz="4000" dirty="0" err="1" smtClean="0"/>
              <a:t>misionera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57300" y="1135117"/>
            <a:ext cx="4800600" cy="53839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 smtClean="0"/>
              <a:t>Señor </a:t>
            </a:r>
            <a:r>
              <a:rPr lang="es-ES" dirty="0"/>
              <a:t>toma mi vida </a:t>
            </a:r>
            <a:r>
              <a:rPr lang="es-ES" dirty="0" smtClean="0"/>
              <a:t>nueva</a:t>
            </a:r>
          </a:p>
          <a:p>
            <a:pPr marL="0" indent="0">
              <a:buNone/>
            </a:pPr>
            <a:r>
              <a:rPr lang="es-ES" dirty="0" smtClean="0"/>
              <a:t>antes de </a:t>
            </a:r>
            <a:r>
              <a:rPr lang="es-ES" dirty="0"/>
              <a:t>que la </a:t>
            </a:r>
            <a:r>
              <a:rPr lang="es-ES" dirty="0" smtClean="0"/>
              <a:t>espera</a:t>
            </a:r>
          </a:p>
          <a:p>
            <a:pPr marL="0" indent="0">
              <a:buNone/>
            </a:pPr>
            <a:r>
              <a:rPr lang="es-ES" dirty="0" smtClean="0"/>
              <a:t>desgaste </a:t>
            </a:r>
            <a:r>
              <a:rPr lang="es-ES" dirty="0"/>
              <a:t>años en mí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Estoy </a:t>
            </a:r>
            <a:r>
              <a:rPr lang="es-ES" dirty="0"/>
              <a:t>dispuesto a lo que quieras </a:t>
            </a:r>
            <a:endParaRPr lang="es-ES" dirty="0" smtClean="0"/>
          </a:p>
          <a:p>
            <a:pPr marL="0" indent="0">
              <a:buNone/>
            </a:pPr>
            <a:r>
              <a:rPr lang="es-ES" dirty="0"/>
              <a:t>n</a:t>
            </a:r>
            <a:r>
              <a:rPr lang="es-ES" dirty="0" smtClean="0"/>
              <a:t>o </a:t>
            </a:r>
            <a:r>
              <a:rPr lang="es-ES" dirty="0"/>
              <a:t>importa no que </a:t>
            </a:r>
            <a:r>
              <a:rPr lang="es-ES" dirty="0" smtClean="0"/>
              <a:t>sea,</a:t>
            </a:r>
          </a:p>
          <a:p>
            <a:pPr marL="0" indent="0">
              <a:buNone/>
            </a:pPr>
            <a:r>
              <a:rPr lang="es-ES" dirty="0" smtClean="0"/>
              <a:t>Tú </a:t>
            </a:r>
            <a:r>
              <a:rPr lang="es-ES" dirty="0"/>
              <a:t>llámame a servir </a:t>
            </a:r>
            <a:endParaRPr lang="es-ES" dirty="0" smtClean="0"/>
          </a:p>
          <a:p>
            <a:pPr marL="0" indent="0" algn="ctr">
              <a:buNone/>
            </a:pPr>
            <a:r>
              <a:rPr lang="es-ES" i="1" dirty="0" smtClean="0"/>
              <a:t>Llévame </a:t>
            </a:r>
            <a:r>
              <a:rPr lang="es-ES" i="1" dirty="0"/>
              <a:t>donde los pueblos</a:t>
            </a:r>
          </a:p>
          <a:p>
            <a:pPr marL="0" indent="0" algn="ctr">
              <a:buNone/>
            </a:pPr>
            <a:r>
              <a:rPr lang="es-ES" i="1" dirty="0"/>
              <a:t>necesiten tus palabras,</a:t>
            </a:r>
          </a:p>
          <a:p>
            <a:pPr marL="0" indent="0" algn="ctr">
              <a:buNone/>
            </a:pPr>
            <a:r>
              <a:rPr lang="es-ES" i="1" dirty="0"/>
              <a:t>necesiten mis ganas de vivir;</a:t>
            </a:r>
          </a:p>
          <a:p>
            <a:pPr marL="0" indent="0" algn="ctr">
              <a:buNone/>
            </a:pPr>
            <a:r>
              <a:rPr lang="es-ES" i="1" dirty="0"/>
              <a:t>donde falte la esperanza,</a:t>
            </a:r>
          </a:p>
          <a:p>
            <a:pPr marL="0" indent="0" algn="ctr">
              <a:buNone/>
            </a:pPr>
            <a:r>
              <a:rPr lang="es-ES" i="1" dirty="0"/>
              <a:t>donde falte la alegría,</a:t>
            </a:r>
          </a:p>
          <a:p>
            <a:pPr marL="0" indent="0" algn="ctr">
              <a:buNone/>
            </a:pPr>
            <a:r>
              <a:rPr lang="es-ES" i="1" dirty="0"/>
              <a:t>simplemente por no saber de ti.</a:t>
            </a:r>
          </a:p>
          <a:p>
            <a:pPr marL="0" indent="0" algn="ctr">
              <a:buNone/>
            </a:pPr>
            <a:endParaRPr lang="es-E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19497" y="1135117"/>
            <a:ext cx="5228899" cy="53839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 smtClean="0"/>
              <a:t>Te </a:t>
            </a:r>
            <a:r>
              <a:rPr lang="es-ES" dirty="0"/>
              <a:t>doy mi corazón </a:t>
            </a:r>
            <a:r>
              <a:rPr lang="es-ES" dirty="0" smtClean="0"/>
              <a:t>sincero</a:t>
            </a:r>
          </a:p>
          <a:p>
            <a:pPr marL="0" indent="0">
              <a:buNone/>
            </a:pPr>
            <a:r>
              <a:rPr lang="es-ES" dirty="0" smtClean="0"/>
              <a:t>para </a:t>
            </a:r>
            <a:r>
              <a:rPr lang="es-ES" dirty="0"/>
              <a:t>gritar sin miedo</a:t>
            </a:r>
          </a:p>
          <a:p>
            <a:pPr marL="0" indent="0">
              <a:buNone/>
            </a:pPr>
            <a:r>
              <a:rPr lang="es-ES" dirty="0"/>
              <a:t>Tu grandeza señor.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Tendré </a:t>
            </a:r>
            <a:r>
              <a:rPr lang="es-ES" dirty="0"/>
              <a:t>mis manos sin cansancio</a:t>
            </a:r>
          </a:p>
          <a:p>
            <a:pPr marL="0" indent="0">
              <a:buNone/>
            </a:pPr>
            <a:r>
              <a:rPr lang="es-ES" dirty="0"/>
              <a:t> Tu historia entre mis </a:t>
            </a:r>
            <a:r>
              <a:rPr lang="es-ES" dirty="0" smtClean="0"/>
              <a:t>labios</a:t>
            </a:r>
          </a:p>
          <a:p>
            <a:pPr marL="0" indent="0">
              <a:buNone/>
            </a:pPr>
            <a:r>
              <a:rPr lang="es-ES" dirty="0" smtClean="0"/>
              <a:t>y </a:t>
            </a:r>
            <a:r>
              <a:rPr lang="es-ES" dirty="0"/>
              <a:t>fuerza en la </a:t>
            </a:r>
            <a:r>
              <a:rPr lang="es-ES" dirty="0" smtClean="0"/>
              <a:t>oración</a:t>
            </a:r>
          </a:p>
          <a:p>
            <a:pPr marL="0" indent="0">
              <a:buNone/>
            </a:pPr>
            <a:r>
              <a:rPr lang="es-ES" dirty="0" smtClean="0"/>
              <a:t>Coro… 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Y así en marcha iré cantando, </a:t>
            </a:r>
            <a:endParaRPr lang="es-ES" dirty="0" smtClean="0"/>
          </a:p>
          <a:p>
            <a:pPr marL="0" indent="0">
              <a:buNone/>
            </a:pPr>
            <a:r>
              <a:rPr lang="es-ES" dirty="0"/>
              <a:t>p</a:t>
            </a:r>
            <a:r>
              <a:rPr lang="es-ES" dirty="0" smtClean="0"/>
              <a:t>or </a:t>
            </a:r>
            <a:r>
              <a:rPr lang="es-ES" dirty="0"/>
              <a:t>calles predicando </a:t>
            </a:r>
          </a:p>
          <a:p>
            <a:pPr marL="0" indent="0">
              <a:buNone/>
            </a:pPr>
            <a:r>
              <a:rPr lang="es-ES" dirty="0"/>
              <a:t>Lo bello que es tu </a:t>
            </a:r>
            <a:r>
              <a:rPr lang="es-ES" dirty="0" smtClean="0"/>
              <a:t>amor.</a:t>
            </a:r>
          </a:p>
          <a:p>
            <a:pPr marL="0" indent="0">
              <a:buNone/>
            </a:pPr>
            <a:r>
              <a:rPr lang="es-ES" dirty="0" smtClean="0"/>
              <a:t>Señor </a:t>
            </a:r>
            <a:r>
              <a:rPr lang="es-ES" dirty="0"/>
              <a:t>tengo alma misionera</a:t>
            </a:r>
          </a:p>
          <a:p>
            <a:pPr marL="0" indent="0">
              <a:buNone/>
            </a:pPr>
            <a:r>
              <a:rPr lang="es-ES" dirty="0"/>
              <a:t>Condúceme </a:t>
            </a:r>
            <a:r>
              <a:rPr lang="es-ES" dirty="0" smtClean="0"/>
              <a:t>a la tierra</a:t>
            </a:r>
          </a:p>
          <a:p>
            <a:pPr marL="0" indent="0">
              <a:buNone/>
            </a:pPr>
            <a:r>
              <a:rPr lang="es-ES" dirty="0" smtClean="0"/>
              <a:t>que </a:t>
            </a:r>
            <a:r>
              <a:rPr lang="es-ES" dirty="0"/>
              <a:t>tenga sed de ti.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Coro…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7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0822"/>
            <a:ext cx="10178322" cy="851329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Sesion</a:t>
            </a:r>
            <a:r>
              <a:rPr lang="en-US" dirty="0" smtClean="0"/>
              <a:t> 2: con </a:t>
            </a:r>
            <a:r>
              <a:rPr lang="en-US" dirty="0" err="1" smtClean="0"/>
              <a:t>obras</a:t>
            </a:r>
            <a:r>
              <a:rPr lang="en-US" dirty="0" smtClean="0"/>
              <a:t> y </a:t>
            </a:r>
            <a:r>
              <a:rPr lang="en-US" dirty="0" err="1" smtClean="0"/>
              <a:t>gestos</a:t>
            </a:r>
            <a:r>
              <a:rPr lang="en-US" dirty="0" smtClean="0"/>
              <a:t>: ¡</a:t>
            </a:r>
            <a:r>
              <a:rPr lang="en-US" dirty="0" err="1" smtClean="0"/>
              <a:t>atrevete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299" y="1309833"/>
            <a:ext cx="9192987" cy="5367132"/>
          </a:xfrm>
        </p:spPr>
        <p:txBody>
          <a:bodyPr>
            <a:noAutofit/>
          </a:bodyPr>
          <a:lstStyle/>
          <a:p>
            <a:r>
              <a:rPr lang="es-ES" b="1" i="1" dirty="0"/>
              <a:t>Símbolos y </a:t>
            </a:r>
            <a:r>
              <a:rPr lang="es-ES" b="1" i="1" dirty="0" smtClean="0"/>
              <a:t>materiales</a:t>
            </a:r>
            <a:endParaRPr lang="es-ES" b="1" i="1" dirty="0"/>
          </a:p>
          <a:p>
            <a:pPr lvl="1"/>
            <a:r>
              <a:rPr lang="es-ES" sz="2000" b="1" i="1" dirty="0"/>
              <a:t>Gafetes</a:t>
            </a:r>
          </a:p>
          <a:p>
            <a:pPr lvl="1"/>
            <a:r>
              <a:rPr lang="es-ES" sz="2000" b="1" i="1" dirty="0"/>
              <a:t>Sillas en un círculo</a:t>
            </a:r>
          </a:p>
          <a:p>
            <a:pPr lvl="1"/>
            <a:r>
              <a:rPr lang="es-ES" sz="2000" b="1" i="1" dirty="0"/>
              <a:t>Imagen de un camino en el centro</a:t>
            </a:r>
          </a:p>
          <a:p>
            <a:pPr lvl="1"/>
            <a:r>
              <a:rPr lang="es-ES" sz="2000" b="1" i="1" dirty="0"/>
              <a:t>Botella de agua (para cada participante)</a:t>
            </a:r>
          </a:p>
          <a:p>
            <a:pPr lvl="1"/>
            <a:r>
              <a:rPr lang="es-ES" sz="2000" b="1" i="1" dirty="0"/>
              <a:t>Música y reproductor / altavoces</a:t>
            </a:r>
          </a:p>
          <a:p>
            <a:pPr lvl="1"/>
            <a:r>
              <a:rPr lang="es-ES" sz="2000" b="1" i="1" dirty="0"/>
              <a:t>Oración (Celebrar)</a:t>
            </a:r>
          </a:p>
          <a:p>
            <a:pPr lvl="2"/>
            <a:r>
              <a:rPr lang="es-ES" sz="2000" b="1" i="1" dirty="0"/>
              <a:t>Tazón </a:t>
            </a:r>
            <a:r>
              <a:rPr lang="es-ES" sz="2000" b="1" i="1" dirty="0" smtClean="0"/>
              <a:t>transparente </a:t>
            </a:r>
            <a:r>
              <a:rPr lang="es-ES" sz="2000" b="1" i="1" dirty="0"/>
              <a:t>con </a:t>
            </a:r>
            <a:r>
              <a:rPr lang="es-ES" sz="2000" b="1" i="1" dirty="0" smtClean="0"/>
              <a:t>agua</a:t>
            </a:r>
            <a:endParaRPr lang="es-ES" sz="2000" b="1" i="1" dirty="0"/>
          </a:p>
          <a:p>
            <a:pPr lvl="2"/>
            <a:r>
              <a:rPr lang="es-ES" sz="2000" b="1" i="1" dirty="0"/>
              <a:t>Planta verde con hojas</a:t>
            </a:r>
          </a:p>
          <a:p>
            <a:pPr lvl="2"/>
            <a:r>
              <a:rPr lang="es-ES" sz="2000" b="1" i="1" dirty="0"/>
              <a:t>Contenedores que los trabajadores o inmigrantes utilizan para el agua</a:t>
            </a:r>
          </a:p>
          <a:p>
            <a:pPr lvl="2"/>
            <a:r>
              <a:rPr lang="es-ES" sz="2000" b="1" i="1" dirty="0"/>
              <a:t>Sonidos suaves </a:t>
            </a:r>
            <a:r>
              <a:rPr lang="es-ES" sz="2000" b="1" i="1" dirty="0" smtClean="0"/>
              <a:t>de </a:t>
            </a:r>
            <a:r>
              <a:rPr lang="es-ES" sz="2000" b="1" i="1" dirty="0"/>
              <a:t>música </a:t>
            </a:r>
            <a:r>
              <a:rPr lang="es-ES" sz="2000" b="1" i="1" dirty="0" smtClean="0"/>
              <a:t>de </a:t>
            </a:r>
            <a:r>
              <a:rPr lang="es-ES" sz="2000" b="1" i="1" dirty="0"/>
              <a:t>agua que fluye</a:t>
            </a:r>
          </a:p>
          <a:p>
            <a:pPr lvl="2"/>
            <a:r>
              <a:rPr lang="es-ES" sz="2000" b="1" i="1" dirty="0"/>
              <a:t>Botella de agua para cada participante</a:t>
            </a:r>
          </a:p>
          <a:p>
            <a:pPr lvl="2"/>
            <a:r>
              <a:rPr lang="es-ES" sz="2000" b="1" i="1" dirty="0"/>
              <a:t>Música y reproductor / altavoces</a:t>
            </a:r>
            <a:endParaRPr lang="en-US" sz="20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966" y="882151"/>
            <a:ext cx="2857500" cy="2219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94" y="942226"/>
            <a:ext cx="3009568" cy="2099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68" y="3161551"/>
            <a:ext cx="2049051" cy="17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0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Sesion</a:t>
            </a:r>
            <a:r>
              <a:rPr lang="en-US" dirty="0" smtClean="0"/>
              <a:t> 3: </a:t>
            </a:r>
            <a:r>
              <a:rPr lang="en-US" dirty="0" err="1" smtClean="0"/>
              <a:t>caminando</a:t>
            </a:r>
            <a:r>
              <a:rPr lang="en-US" dirty="0" smtClean="0"/>
              <a:t> </a:t>
            </a:r>
            <a:r>
              <a:rPr lang="en-US" dirty="0" err="1" smtClean="0"/>
              <a:t>juntos</a:t>
            </a:r>
            <a:r>
              <a:rPr lang="en-US" dirty="0" smtClean="0"/>
              <a:t> con </a:t>
            </a:r>
            <a:r>
              <a:rPr lang="en-US" dirty="0" err="1" smtClean="0"/>
              <a:t>jesus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3017" y="1707505"/>
            <a:ext cx="10178322" cy="3593591"/>
          </a:xfrm>
        </p:spPr>
        <p:txBody>
          <a:bodyPr>
            <a:noAutofit/>
          </a:bodyPr>
          <a:lstStyle/>
          <a:p>
            <a:r>
              <a:rPr lang="es-ES" sz="1700" b="1" i="1" dirty="0"/>
              <a:t>Símbolos y materiales</a:t>
            </a:r>
          </a:p>
          <a:p>
            <a:pPr lvl="1"/>
            <a:r>
              <a:rPr lang="es-ES" sz="1700" b="1" i="1" dirty="0"/>
              <a:t>Gafetes</a:t>
            </a:r>
          </a:p>
          <a:p>
            <a:pPr lvl="1"/>
            <a:r>
              <a:rPr lang="es-ES" sz="1700" b="1" i="1" dirty="0"/>
              <a:t>Sillas en un círculo</a:t>
            </a:r>
          </a:p>
          <a:p>
            <a:pPr lvl="1"/>
            <a:r>
              <a:rPr lang="es-ES" sz="1700" b="1" i="1" dirty="0"/>
              <a:t>Imagen de un camino en el centro</a:t>
            </a:r>
          </a:p>
          <a:p>
            <a:pPr lvl="1"/>
            <a:r>
              <a:rPr lang="es-ES" sz="1700" b="1" i="1" dirty="0"/>
              <a:t>En una mesa</a:t>
            </a:r>
          </a:p>
          <a:p>
            <a:pPr lvl="2"/>
            <a:r>
              <a:rPr lang="es-ES" sz="1700" b="1" i="1" dirty="0"/>
              <a:t>Biblia</a:t>
            </a:r>
          </a:p>
          <a:p>
            <a:pPr lvl="2"/>
            <a:r>
              <a:rPr lang="es-ES" sz="1700" b="1" i="1" dirty="0"/>
              <a:t>Canasto con pulseras del V Encuentro (2 para cada participante) </a:t>
            </a:r>
          </a:p>
          <a:p>
            <a:pPr lvl="1"/>
            <a:r>
              <a:rPr lang="es-ES" sz="1700" b="1" i="1" dirty="0"/>
              <a:t>Música y reproductor / altavoz</a:t>
            </a:r>
          </a:p>
          <a:p>
            <a:pPr lvl="1"/>
            <a:r>
              <a:rPr lang="es-ES" sz="1700" b="1" i="1" dirty="0"/>
              <a:t>Oración (Celebrar)</a:t>
            </a:r>
          </a:p>
          <a:p>
            <a:pPr lvl="2"/>
            <a:r>
              <a:rPr lang="es-ES" sz="1700" b="1" i="1" dirty="0"/>
              <a:t>Velas encendidas</a:t>
            </a:r>
          </a:p>
          <a:p>
            <a:pPr lvl="2"/>
            <a:r>
              <a:rPr lang="es-ES" sz="1700" b="1" i="1" dirty="0"/>
              <a:t>Flores</a:t>
            </a:r>
          </a:p>
          <a:p>
            <a:pPr lvl="2"/>
            <a:r>
              <a:rPr lang="es-ES" sz="1700" b="1" i="1" dirty="0"/>
              <a:t>Incienso</a:t>
            </a:r>
          </a:p>
          <a:p>
            <a:pPr lvl="2"/>
            <a:r>
              <a:rPr lang="es-ES" sz="1700" b="1" i="1" dirty="0"/>
              <a:t>Tabla con Biblia y pulseras</a:t>
            </a:r>
          </a:p>
          <a:p>
            <a:pPr lvl="2"/>
            <a:r>
              <a:rPr lang="es-ES" sz="1700" b="1" i="1" dirty="0"/>
              <a:t>Música y reproductor / altavoces</a:t>
            </a:r>
            <a:endParaRPr lang="en-US" sz="17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60"/>
          <a:stretch/>
        </p:blipFill>
        <p:spPr>
          <a:xfrm>
            <a:off x="8994321" y="1011705"/>
            <a:ext cx="2857500" cy="2914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2" b="19209"/>
          <a:stretch/>
        </p:blipFill>
        <p:spPr>
          <a:xfrm>
            <a:off x="7674003" y="4588328"/>
            <a:ext cx="4517997" cy="1959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36" y="1817341"/>
            <a:ext cx="3163180" cy="1739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5"/>
          <a:stretch/>
        </p:blipFill>
        <p:spPr>
          <a:xfrm>
            <a:off x="5656536" y="4357396"/>
            <a:ext cx="2149516" cy="242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96138"/>
            <a:ext cx="10178322" cy="851329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Sesion</a:t>
            </a:r>
            <a:r>
              <a:rPr lang="en-US" dirty="0" smtClean="0"/>
              <a:t> 4: </a:t>
            </a:r>
            <a:r>
              <a:rPr lang="en-US" dirty="0" err="1" smtClean="0"/>
              <a:t>dando</a:t>
            </a:r>
            <a:r>
              <a:rPr lang="en-US" dirty="0" smtClean="0"/>
              <a:t> </a:t>
            </a:r>
            <a:r>
              <a:rPr lang="en-US" dirty="0" err="1" smtClean="0"/>
              <a:t>frutos</a:t>
            </a:r>
            <a:r>
              <a:rPr lang="en-US" dirty="0" smtClean="0"/>
              <a:t> de </a:t>
            </a:r>
            <a:r>
              <a:rPr lang="en-US" dirty="0" err="1" smtClean="0"/>
              <a:t>nueva</a:t>
            </a:r>
            <a:r>
              <a:rPr lang="en-US" dirty="0" smtClean="0"/>
              <a:t> </a:t>
            </a:r>
            <a:r>
              <a:rPr lang="en-US" dirty="0" err="1" smtClean="0"/>
              <a:t>vida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299" y="1404257"/>
            <a:ext cx="8703130" cy="5354353"/>
          </a:xfrm>
        </p:spPr>
        <p:txBody>
          <a:bodyPr>
            <a:normAutofit fontScale="92500" lnSpcReduction="20000"/>
          </a:bodyPr>
          <a:lstStyle/>
          <a:p>
            <a:r>
              <a:rPr lang="es-ES" sz="3200" i="1" dirty="0"/>
              <a:t>Símbolos y </a:t>
            </a:r>
            <a:r>
              <a:rPr lang="es-ES" sz="3200" i="1" dirty="0" smtClean="0"/>
              <a:t>materiales</a:t>
            </a:r>
          </a:p>
          <a:p>
            <a:pPr lvl="1"/>
            <a:r>
              <a:rPr lang="es-ES" sz="3000" i="1" dirty="0" smtClean="0"/>
              <a:t>Sillas </a:t>
            </a:r>
            <a:r>
              <a:rPr lang="es-ES" sz="3000" i="1" dirty="0"/>
              <a:t>en un </a:t>
            </a:r>
            <a:r>
              <a:rPr lang="es-ES" sz="3000" i="1" dirty="0" smtClean="0"/>
              <a:t>círculo</a:t>
            </a:r>
          </a:p>
          <a:p>
            <a:pPr lvl="1"/>
            <a:r>
              <a:rPr lang="es-ES" sz="3000" i="1" dirty="0" smtClean="0"/>
              <a:t>Imagen </a:t>
            </a:r>
            <a:r>
              <a:rPr lang="es-ES" sz="3000" i="1" dirty="0"/>
              <a:t>de un camino en el </a:t>
            </a:r>
            <a:r>
              <a:rPr lang="es-ES" sz="3000" i="1" dirty="0" smtClean="0"/>
              <a:t>centro</a:t>
            </a:r>
          </a:p>
          <a:p>
            <a:pPr lvl="1"/>
            <a:r>
              <a:rPr lang="es-ES" sz="3000" i="1" dirty="0" smtClean="0"/>
              <a:t>Vela</a:t>
            </a:r>
          </a:p>
          <a:p>
            <a:pPr lvl="1"/>
            <a:r>
              <a:rPr lang="es-ES" sz="3000" i="1" dirty="0" smtClean="0"/>
              <a:t>Canasta </a:t>
            </a:r>
            <a:r>
              <a:rPr lang="es-ES" sz="3000" i="1" dirty="0"/>
              <a:t>con </a:t>
            </a:r>
            <a:r>
              <a:rPr lang="es-ES" sz="3000" i="1" dirty="0" smtClean="0"/>
              <a:t>pan</a:t>
            </a:r>
          </a:p>
          <a:p>
            <a:pPr lvl="1"/>
            <a:r>
              <a:rPr lang="es-ES" sz="3000" i="1" dirty="0" smtClean="0"/>
              <a:t>Música </a:t>
            </a:r>
            <a:r>
              <a:rPr lang="es-ES" sz="3000" i="1" dirty="0"/>
              <a:t>y reproductor / </a:t>
            </a:r>
            <a:r>
              <a:rPr lang="es-ES" sz="3000" i="1" dirty="0" smtClean="0"/>
              <a:t>altavoces</a:t>
            </a:r>
          </a:p>
          <a:p>
            <a:pPr lvl="1"/>
            <a:r>
              <a:rPr lang="es-ES" sz="3000" i="1" dirty="0" smtClean="0"/>
              <a:t>Oración </a:t>
            </a:r>
            <a:r>
              <a:rPr lang="es-ES" sz="3000" i="1" dirty="0"/>
              <a:t>(</a:t>
            </a:r>
            <a:r>
              <a:rPr lang="es-ES" sz="3000" i="1" dirty="0" smtClean="0"/>
              <a:t>Celebrar)</a:t>
            </a:r>
          </a:p>
          <a:p>
            <a:pPr lvl="2"/>
            <a:r>
              <a:rPr lang="es-ES" sz="2800" i="1" dirty="0" smtClean="0"/>
              <a:t>Una </a:t>
            </a:r>
            <a:r>
              <a:rPr lang="es-ES" sz="2800" i="1" dirty="0"/>
              <a:t>vela colocada </a:t>
            </a:r>
            <a:r>
              <a:rPr lang="es-ES" sz="2800" i="1" dirty="0" smtClean="0"/>
              <a:t>en alto</a:t>
            </a:r>
          </a:p>
          <a:p>
            <a:pPr lvl="2"/>
            <a:r>
              <a:rPr lang="es-ES" sz="2800" i="1" dirty="0" smtClean="0"/>
              <a:t>Canasto </a:t>
            </a:r>
            <a:r>
              <a:rPr lang="es-ES" sz="2800" i="1" dirty="0"/>
              <a:t>con suficiente pan para todos los </a:t>
            </a:r>
            <a:r>
              <a:rPr lang="es-ES" sz="2800" i="1" dirty="0" smtClean="0"/>
              <a:t>participantes</a:t>
            </a:r>
          </a:p>
          <a:p>
            <a:pPr lvl="2"/>
            <a:r>
              <a:rPr lang="es-ES" sz="2800" i="1" dirty="0" smtClean="0"/>
              <a:t>Velas </a:t>
            </a:r>
            <a:r>
              <a:rPr lang="es-ES" sz="2800" i="1" dirty="0"/>
              <a:t>de luz para todos los </a:t>
            </a:r>
            <a:r>
              <a:rPr lang="es-ES" sz="2800" i="1" dirty="0" smtClean="0"/>
              <a:t>participantes</a:t>
            </a:r>
          </a:p>
          <a:p>
            <a:pPr lvl="2"/>
            <a:r>
              <a:rPr lang="es-ES" sz="2800" i="1" dirty="0" smtClean="0"/>
              <a:t>Música </a:t>
            </a:r>
            <a:r>
              <a:rPr lang="es-ES" sz="2800" i="1" dirty="0"/>
              <a:t>y reproductor / altavoces</a:t>
            </a:r>
            <a:endParaRPr lang="en-US" sz="41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5714" y="2150007"/>
            <a:ext cx="3121627" cy="2073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23" y="4680116"/>
            <a:ext cx="3123890" cy="207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2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96138"/>
            <a:ext cx="10178322" cy="851329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Sesion</a:t>
            </a:r>
            <a:r>
              <a:rPr lang="en-US" dirty="0" smtClean="0"/>
              <a:t> 5: </a:t>
            </a:r>
            <a:r>
              <a:rPr lang="en-US" dirty="0" err="1" smtClean="0"/>
              <a:t>festejando</a:t>
            </a:r>
            <a:r>
              <a:rPr lang="en-US" dirty="0" smtClean="0"/>
              <a:t> la </a:t>
            </a:r>
            <a:r>
              <a:rPr lang="en-US" dirty="0" err="1" smtClean="0"/>
              <a:t>alegria</a:t>
            </a:r>
            <a:r>
              <a:rPr lang="en-US" dirty="0" smtClean="0"/>
              <a:t> de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discipulos</a:t>
            </a:r>
            <a:r>
              <a:rPr lang="en-US" dirty="0" smtClean="0"/>
              <a:t> </a:t>
            </a:r>
            <a:r>
              <a:rPr lang="en-US" dirty="0" err="1" smtClean="0"/>
              <a:t>misioneros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299" y="1391478"/>
            <a:ext cx="7298303" cy="5367132"/>
          </a:xfrm>
        </p:spPr>
        <p:txBody>
          <a:bodyPr>
            <a:normAutofit fontScale="92500" lnSpcReduction="10000"/>
          </a:bodyPr>
          <a:lstStyle/>
          <a:p>
            <a:r>
              <a:rPr lang="es-ES" sz="3200" i="1" dirty="0" smtClean="0"/>
              <a:t>Símbolos </a:t>
            </a:r>
            <a:r>
              <a:rPr lang="es-ES" sz="3200" i="1" dirty="0"/>
              <a:t>y </a:t>
            </a:r>
            <a:r>
              <a:rPr lang="es-ES" sz="3200" i="1" dirty="0" smtClean="0"/>
              <a:t>materiales</a:t>
            </a:r>
          </a:p>
          <a:p>
            <a:pPr lvl="1"/>
            <a:r>
              <a:rPr lang="es-ES" sz="3000" i="1" dirty="0" smtClean="0"/>
              <a:t>Sillas </a:t>
            </a:r>
            <a:r>
              <a:rPr lang="es-ES" sz="3000" i="1" dirty="0"/>
              <a:t>en un </a:t>
            </a:r>
            <a:r>
              <a:rPr lang="es-ES" sz="3000" i="1" dirty="0" smtClean="0"/>
              <a:t>círculo</a:t>
            </a:r>
          </a:p>
          <a:p>
            <a:pPr lvl="1"/>
            <a:r>
              <a:rPr lang="es-ES" sz="3000" i="1" dirty="0" smtClean="0"/>
              <a:t>Imagen </a:t>
            </a:r>
            <a:r>
              <a:rPr lang="es-ES" sz="3000" i="1" dirty="0"/>
              <a:t>del Camino en el </a:t>
            </a:r>
            <a:r>
              <a:rPr lang="es-ES" sz="3000" i="1" dirty="0" smtClean="0"/>
              <a:t>centro</a:t>
            </a:r>
          </a:p>
          <a:p>
            <a:pPr lvl="1"/>
            <a:r>
              <a:rPr lang="es-ES" sz="3000" i="1" dirty="0" smtClean="0"/>
              <a:t>Canasto </a:t>
            </a:r>
            <a:r>
              <a:rPr lang="es-ES" sz="3000" i="1" dirty="0"/>
              <a:t>con las cruces del V Encuentro </a:t>
            </a:r>
            <a:endParaRPr lang="es-ES" sz="3000" i="1" dirty="0" smtClean="0"/>
          </a:p>
          <a:p>
            <a:pPr lvl="1"/>
            <a:r>
              <a:rPr lang="es-ES" sz="3000" i="1" dirty="0" smtClean="0"/>
              <a:t>Vela </a:t>
            </a:r>
            <a:r>
              <a:rPr lang="es-ES" sz="3000" i="1" dirty="0"/>
              <a:t>y Biblia </a:t>
            </a:r>
            <a:r>
              <a:rPr lang="es-ES" sz="3000" i="1" dirty="0" smtClean="0"/>
              <a:t>abierta</a:t>
            </a:r>
          </a:p>
          <a:p>
            <a:pPr lvl="1"/>
            <a:r>
              <a:rPr lang="es-ES" sz="3000" i="1" dirty="0" smtClean="0"/>
              <a:t>Oración</a:t>
            </a:r>
          </a:p>
          <a:p>
            <a:pPr lvl="2"/>
            <a:r>
              <a:rPr lang="es-ES" sz="2800" i="1" dirty="0" smtClean="0"/>
              <a:t>Gran cruz</a:t>
            </a:r>
          </a:p>
          <a:p>
            <a:pPr lvl="2"/>
            <a:r>
              <a:rPr lang="es-ES" sz="2800" i="1" dirty="0" smtClean="0"/>
              <a:t>Mesa </a:t>
            </a:r>
            <a:r>
              <a:rPr lang="es-ES" sz="2800" i="1" dirty="0"/>
              <a:t>lateral con corona de flores y tela </a:t>
            </a:r>
            <a:r>
              <a:rPr lang="es-ES" sz="2800" i="1" dirty="0" smtClean="0"/>
              <a:t>blanca</a:t>
            </a:r>
          </a:p>
          <a:p>
            <a:pPr lvl="2"/>
            <a:r>
              <a:rPr lang="es-ES" sz="2800" i="1" dirty="0" smtClean="0"/>
              <a:t>Cruz </a:t>
            </a:r>
            <a:r>
              <a:rPr lang="es-ES" sz="2800" i="1" dirty="0"/>
              <a:t>de </a:t>
            </a:r>
            <a:r>
              <a:rPr lang="es-ES" sz="2800" i="1" dirty="0" smtClean="0"/>
              <a:t>papel </a:t>
            </a:r>
            <a:r>
              <a:rPr lang="es-ES" sz="2800" i="1" dirty="0"/>
              <a:t>blanco </a:t>
            </a:r>
            <a:r>
              <a:rPr lang="es-ES" sz="2800" i="1" dirty="0" smtClean="0"/>
              <a:t>y plumas</a:t>
            </a:r>
          </a:p>
          <a:p>
            <a:pPr lvl="2"/>
            <a:r>
              <a:rPr lang="es-ES" sz="2800" i="1" dirty="0" smtClean="0"/>
              <a:t>Cinta (Tape)</a:t>
            </a:r>
            <a:endParaRPr lang="en-US" sz="45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164" y="817517"/>
            <a:ext cx="2823838" cy="1890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2165" y="2710538"/>
            <a:ext cx="2823838" cy="2100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4" b="9399"/>
          <a:stretch/>
        </p:blipFill>
        <p:spPr>
          <a:xfrm>
            <a:off x="8932165" y="4764416"/>
            <a:ext cx="2857500" cy="19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3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86325" y="0"/>
            <a:ext cx="683989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i="1" dirty="0" smtClean="0"/>
              <a:t>Reflexión: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200" b="1" i="1" dirty="0" smtClean="0"/>
              <a:t>La </a:t>
            </a:r>
            <a:r>
              <a:rPr lang="es-ES" sz="3200" b="1" i="1" dirty="0"/>
              <a:t>oportunidad de hacer una pausa, </a:t>
            </a:r>
            <a:r>
              <a:rPr lang="es-ES" sz="3200" b="1" i="1" dirty="0" err="1" smtClean="0"/>
              <a:t>aquitarnos</a:t>
            </a:r>
            <a:r>
              <a:rPr lang="es-ES" sz="3200" b="1" i="1" dirty="0" smtClean="0"/>
              <a:t> </a:t>
            </a:r>
            <a:r>
              <a:rPr lang="es-ES" sz="3200" b="1" i="1" dirty="0"/>
              <a:t>y revisar lo que está ante nosotros y lo que hay dentro de </a:t>
            </a:r>
            <a:r>
              <a:rPr lang="es-ES" sz="3200" b="1" i="1" dirty="0" smtClean="0"/>
              <a:t>nosotros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200" b="1" i="1" dirty="0" smtClean="0"/>
              <a:t>Una </a:t>
            </a:r>
            <a:r>
              <a:rPr lang="es-ES" sz="3200" b="1" i="1" dirty="0"/>
              <a:t>forma no perjudicial de percibir en la cual nos hacemos más presentes a nuestra experiencia de </a:t>
            </a:r>
            <a:r>
              <a:rPr lang="es-ES" sz="3200" b="1" i="1" dirty="0" smtClean="0"/>
              <a:t>Encuentro.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200" b="1" i="1" dirty="0" smtClean="0"/>
              <a:t>Escuchamos </a:t>
            </a:r>
            <a:r>
              <a:rPr lang="es-ES" sz="3200" b="1" i="1" dirty="0"/>
              <a:t>nuestra experiencia, prestando atención a cómo nos está hablando ya lo que está ocurriendo dentro de nosotros y </a:t>
            </a:r>
            <a:r>
              <a:rPr lang="es-ES" sz="3200" b="1" i="1" dirty="0" smtClean="0"/>
              <a:t>del grupo.</a:t>
            </a:r>
            <a:endParaRPr lang="en-US" sz="32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08" y="2560320"/>
            <a:ext cx="3753920" cy="2811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862552"/>
            <a:ext cx="4504441" cy="11966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00" b="1" i="0" kern="1200" cap="all" spc="30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sz="2000" dirty="0" smtClean="0">
                <a:solidFill>
                  <a:schemeClr val="bg1"/>
                </a:solidFill>
              </a:rPr>
              <a:t>Liderando un grupo en oración contemplativa y reflexiva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62552"/>
            <a:ext cx="4504441" cy="1196670"/>
          </a:xfrm>
        </p:spPr>
        <p:txBody>
          <a:bodyPr>
            <a:normAutofit fontScale="90000"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Liderando </a:t>
            </a:r>
            <a:r>
              <a:rPr lang="es-ES" sz="2000" dirty="0">
                <a:solidFill>
                  <a:schemeClr val="bg1"/>
                </a:solidFill>
              </a:rPr>
              <a:t>un grupo en oración contemplativa y reflexiva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5767" y="238799"/>
            <a:ext cx="644892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i="1" dirty="0" smtClean="0"/>
              <a:t>Oración: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i="1" dirty="0" smtClean="0"/>
              <a:t>Un </a:t>
            </a:r>
            <a:r>
              <a:rPr lang="es-ES" sz="2800" b="1" i="1" dirty="0"/>
              <a:t>giro hacia Dios a través de las palabras que estamos compartiendo con un corazón </a:t>
            </a:r>
            <a:r>
              <a:rPr lang="es-ES" sz="2800" b="1" i="1" dirty="0" smtClean="0"/>
              <a:t>abierto.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i="1" dirty="0" smtClean="0"/>
              <a:t>En </a:t>
            </a:r>
            <a:r>
              <a:rPr lang="es-ES" sz="2800" b="1" i="1" dirty="0"/>
              <a:t>la oración, nos hacemos más conscientes de la presencia de Dios en el Encuentro y buscamos un entendimiento más </a:t>
            </a:r>
            <a:r>
              <a:rPr lang="es-ES" sz="2800" b="1" i="1" dirty="0" smtClean="0"/>
              <a:t>profundo.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i="1" dirty="0" smtClean="0"/>
              <a:t>Orar </a:t>
            </a:r>
            <a:r>
              <a:rPr lang="es-ES" sz="2800" b="1" i="1" dirty="0"/>
              <a:t>como grupo también nos abre a una gran apreciación de la presencia de Dios en nuestro ministerio, y nos inspira a actuar como una comunidad.</a:t>
            </a:r>
            <a:endParaRPr lang="en-US" sz="28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" y="2393341"/>
            <a:ext cx="3951799" cy="2963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40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75767" y="238799"/>
            <a:ext cx="644892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i="1" dirty="0" smtClean="0"/>
              <a:t>Contemplación: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" sz="3600" b="1" i="1" dirty="0" smtClean="0"/>
              <a:t>Limpiar </a:t>
            </a:r>
            <a:r>
              <a:rPr lang="es-ES" sz="3600" b="1" i="1" dirty="0"/>
              <a:t>la mente de las preocupaciones externas para que la voz de Dios pueda ser más fácilmente escuchada y unida con el movimiento del Espíritu dentro de uno mismo y del </a:t>
            </a:r>
            <a:r>
              <a:rPr lang="es-ES" sz="3600" b="1" i="1" dirty="0" smtClean="0"/>
              <a:t>grupo.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" sz="3600" b="1" i="1" dirty="0" smtClean="0"/>
              <a:t>El </a:t>
            </a:r>
            <a:r>
              <a:rPr lang="es-ES" sz="3600" b="1" i="1" dirty="0"/>
              <a:t>silencio necesario, esperando y escuchando escuchar de Dios.</a:t>
            </a:r>
            <a:endParaRPr lang="en-US" sz="360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59" y="2342152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862552"/>
            <a:ext cx="4504441" cy="11966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00" b="1" i="0" kern="1200" cap="all" spc="30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sz="2000" dirty="0" smtClean="0">
                <a:solidFill>
                  <a:schemeClr val="bg1"/>
                </a:solidFill>
              </a:rPr>
              <a:t>Liderando un grupo en oración contemplativa y reflexiva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75767" y="238799"/>
            <a:ext cx="64489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000" b="1" i="1" dirty="0"/>
              <a:t>El papel del líder </a:t>
            </a:r>
            <a:r>
              <a:rPr lang="es-ES" sz="3000" b="1" i="1" dirty="0" smtClean="0"/>
              <a:t>espiritual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000" b="1" i="1" dirty="0" smtClean="0"/>
              <a:t>Liderando un Grupo en Oración Contemplativa/Reflexiva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000" b="1" i="1" dirty="0" smtClean="0"/>
              <a:t>Prepárese </a:t>
            </a:r>
            <a:r>
              <a:rPr lang="es-ES" sz="3000" b="1" i="1" dirty="0"/>
              <a:t>con la oración </a:t>
            </a:r>
            <a:r>
              <a:rPr lang="es-ES" sz="3000" b="1" i="1" dirty="0" smtClean="0"/>
              <a:t>personal.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000" b="1" i="1" dirty="0" smtClean="0"/>
              <a:t>Comienza </a:t>
            </a:r>
            <a:r>
              <a:rPr lang="es-ES" sz="3000" b="1" i="1" dirty="0"/>
              <a:t>y</a:t>
            </a:r>
            <a:r>
              <a:rPr lang="es-ES" sz="3000" b="1" i="1" dirty="0" smtClean="0"/>
              <a:t> </a:t>
            </a:r>
            <a:r>
              <a:rPr lang="es-ES" sz="3000" b="1" i="1" dirty="0"/>
              <a:t>concluye la reunión con la oración como se </a:t>
            </a:r>
            <a:r>
              <a:rPr lang="es-ES" sz="3000" b="1" i="1" dirty="0" smtClean="0"/>
              <a:t>indica.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000" b="1" i="1" dirty="0" smtClean="0"/>
              <a:t>El </a:t>
            </a:r>
            <a:r>
              <a:rPr lang="es-ES" sz="3000" b="1" i="1" dirty="0"/>
              <a:t>primer paso es ralentizar y volver a centrar la </a:t>
            </a:r>
            <a:r>
              <a:rPr lang="es-ES" sz="3000" b="1" i="1" dirty="0" smtClean="0"/>
              <a:t>atención.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000" b="1" i="1" dirty="0" smtClean="0"/>
              <a:t>Habla </a:t>
            </a:r>
            <a:r>
              <a:rPr lang="es-ES" sz="3000" b="1" i="1" dirty="0"/>
              <a:t>despacio y con </a:t>
            </a:r>
            <a:r>
              <a:rPr lang="es-ES" sz="3000" b="1" i="1" dirty="0" smtClean="0"/>
              <a:t>sentido.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000" b="1" i="1" dirty="0" smtClean="0"/>
              <a:t>Esté </a:t>
            </a:r>
            <a:r>
              <a:rPr lang="es-ES" sz="3000" b="1" i="1" dirty="0"/>
              <a:t>abierto a ser guiado </a:t>
            </a:r>
            <a:r>
              <a:rPr lang="es-ES" sz="3000" b="1" i="1" dirty="0" smtClean="0"/>
              <a:t>por </a:t>
            </a:r>
            <a:r>
              <a:rPr lang="es-ES" sz="3000" b="1" i="1" dirty="0"/>
              <a:t>el Espíritu.</a:t>
            </a:r>
            <a:endParaRPr lang="en-US" sz="3000" b="1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862552"/>
            <a:ext cx="4504441" cy="11966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00" b="1" i="0" kern="1200" cap="all" spc="30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sz="2000" dirty="0" smtClean="0">
                <a:solidFill>
                  <a:schemeClr val="bg1"/>
                </a:solidFill>
              </a:rPr>
              <a:t>Liderando un grupo en oración contemplativa y reflexiva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9"/>
          <a:stretch/>
        </p:blipFill>
        <p:spPr>
          <a:xfrm>
            <a:off x="295767" y="2557594"/>
            <a:ext cx="4156963" cy="3142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236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75767" y="69983"/>
            <a:ext cx="644892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i="1" dirty="0"/>
              <a:t>El papel del líder </a:t>
            </a:r>
            <a:r>
              <a:rPr lang="es-ES" sz="2400" b="1" i="1" dirty="0" smtClean="0"/>
              <a:t>espiritual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b="1" i="1" dirty="0" smtClean="0"/>
              <a:t>Liderar </a:t>
            </a:r>
            <a:r>
              <a:rPr lang="es-ES" sz="2400" b="1" i="1" dirty="0"/>
              <a:t>un grupo en compartir la </a:t>
            </a:r>
            <a:r>
              <a:rPr lang="es-ES" sz="2400" b="1" i="1" dirty="0" smtClean="0"/>
              <a:t>fe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b="1" i="1" dirty="0" smtClean="0"/>
              <a:t>El </a:t>
            </a:r>
            <a:r>
              <a:rPr lang="es-ES" sz="2400" b="1" i="1" dirty="0"/>
              <a:t>papel del facilitador es escuchar y animar invitando a los miembros del grupo a </a:t>
            </a:r>
            <a:r>
              <a:rPr lang="es-ES" sz="2400" b="1" i="1" dirty="0" smtClean="0"/>
              <a:t>participar.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b="1" i="1" dirty="0" smtClean="0"/>
              <a:t>El </a:t>
            </a:r>
            <a:r>
              <a:rPr lang="es-ES" sz="2400" b="1" i="1" dirty="0"/>
              <a:t>facilitador no proporciona respuestas a preguntas personales de fe que los participantes puedan </a:t>
            </a:r>
            <a:r>
              <a:rPr lang="es-ES" sz="2400" b="1" i="1" dirty="0" smtClean="0"/>
              <a:t>tener.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b="1" i="1" dirty="0" smtClean="0"/>
              <a:t>El </a:t>
            </a:r>
            <a:r>
              <a:rPr lang="es-ES" sz="2400" b="1" i="1" dirty="0"/>
              <a:t>facilitador no es un maestro que instruye, ni un juez que dicta veredictos, ni un consejero que proporcione orientación espiritual o </a:t>
            </a:r>
            <a:r>
              <a:rPr lang="es-ES" sz="2400" b="1" i="1" dirty="0" smtClean="0"/>
              <a:t>moral.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b="1" i="1" dirty="0" smtClean="0"/>
              <a:t>Recuerde que </a:t>
            </a:r>
            <a:r>
              <a:rPr lang="es-ES" sz="2400" b="1" i="1" dirty="0"/>
              <a:t>la importancia de mantener la confidencialidad para que el nivel de confianza crezca en el grupo y todos sean honrados.</a:t>
            </a:r>
            <a:endParaRPr lang="es-ES" sz="2400" b="1" i="1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50" y="2473105"/>
            <a:ext cx="4046425" cy="1955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862552"/>
            <a:ext cx="4504441" cy="11966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900" b="1" i="0" kern="1200" cap="all" spc="30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sz="2000" dirty="0" smtClean="0">
                <a:solidFill>
                  <a:schemeClr val="bg1"/>
                </a:solidFill>
              </a:rPr>
              <a:t>Liderando un grupo en oración contemplativa y reflexiva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5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608" y="862552"/>
            <a:ext cx="4091233" cy="1196670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Actividad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misionera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7293" y="351342"/>
            <a:ext cx="6448927" cy="592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1" i="1" dirty="0"/>
              <a:t>El V Encuentro acoge un espíritu de la Nueva Evangelización y la visión de una Iglesia </a:t>
            </a:r>
            <a:r>
              <a:rPr lang="es-ES" sz="2800" b="1" i="1" dirty="0" smtClean="0"/>
              <a:t>en salida.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1" i="1" dirty="0" smtClean="0"/>
              <a:t>Al </a:t>
            </a:r>
            <a:r>
              <a:rPr lang="es-ES" sz="2800" b="1" i="1" dirty="0"/>
              <a:t>final de cada sesión, </a:t>
            </a:r>
            <a:r>
              <a:rPr lang="es-ES" sz="2800" b="1" i="1" dirty="0" smtClean="0"/>
              <a:t>se les invita a todos </a:t>
            </a:r>
            <a:r>
              <a:rPr lang="es-ES" sz="2800" b="1" i="1" dirty="0"/>
              <a:t>los participantes </a:t>
            </a:r>
            <a:r>
              <a:rPr lang="es-ES" sz="2800" b="1" i="1" dirty="0" smtClean="0"/>
              <a:t>a participar </a:t>
            </a:r>
            <a:r>
              <a:rPr lang="es-ES" sz="2800" b="1" i="1" dirty="0"/>
              <a:t>en una acción </a:t>
            </a:r>
            <a:r>
              <a:rPr lang="es-ES" sz="2800" b="1" i="1" dirty="0" smtClean="0"/>
              <a:t>misionera sencilla.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1" i="1" dirty="0" smtClean="0"/>
              <a:t>Esta </a:t>
            </a:r>
            <a:r>
              <a:rPr lang="es-ES" sz="2800" b="1" i="1" dirty="0"/>
              <a:t>acción es una oportunidad para testimoniar la propia identidad como </a:t>
            </a:r>
            <a:r>
              <a:rPr lang="es-ES" sz="2800" b="1" i="1" dirty="0" smtClean="0"/>
              <a:t>discípulos misioneros </a:t>
            </a:r>
            <a:r>
              <a:rPr lang="es-ES" sz="2800" b="1" i="1" dirty="0"/>
              <a:t>de </a:t>
            </a:r>
            <a:r>
              <a:rPr lang="es-ES" sz="2800" b="1" i="1" dirty="0" smtClean="0"/>
              <a:t>Jesucristo.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1" i="1" dirty="0" smtClean="0"/>
              <a:t>Además</a:t>
            </a:r>
            <a:r>
              <a:rPr lang="es-ES" sz="2800" b="1" i="1" dirty="0"/>
              <a:t>, es una invitación a entrar en las periferias de nuestra Iglesia y nuestra sociedad.</a:t>
            </a:r>
            <a:endParaRPr lang="en-US" sz="28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9" y="1788943"/>
            <a:ext cx="4363815" cy="31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606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Ardía </a:t>
            </a:r>
            <a:r>
              <a:rPr lang="en-US" dirty="0" err="1" smtClean="0"/>
              <a:t>nuestro</a:t>
            </a:r>
            <a:r>
              <a:rPr lang="en-US" dirty="0" smtClean="0"/>
              <a:t> </a:t>
            </a:r>
            <a:r>
              <a:rPr lang="en-US" dirty="0" err="1" smtClean="0"/>
              <a:t>corazón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43001"/>
            <a:ext cx="10178322" cy="4736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Ardía </a:t>
            </a:r>
            <a:r>
              <a:rPr lang="en-US" sz="4400" i="1" dirty="0" err="1" smtClean="0"/>
              <a:t>nuestro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corazón</a:t>
            </a:r>
            <a:r>
              <a:rPr lang="en-US" sz="4400" i="1" dirty="0" smtClean="0"/>
              <a:t> al </a:t>
            </a:r>
            <a:r>
              <a:rPr lang="en-US" sz="4400" i="1" dirty="0" err="1" smtClean="0"/>
              <a:t>escuchar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tu</a:t>
            </a:r>
            <a:r>
              <a:rPr lang="en-US" sz="4400" i="1" dirty="0" smtClean="0"/>
              <a:t> voz</a:t>
            </a:r>
          </a:p>
          <a:p>
            <a:pPr marL="0" indent="0" algn="ctr">
              <a:buNone/>
            </a:pPr>
            <a:r>
              <a:rPr lang="en-US" sz="4400" i="1" dirty="0"/>
              <a:t>Ardía </a:t>
            </a:r>
            <a:r>
              <a:rPr lang="en-US" sz="4400" i="1" dirty="0" err="1"/>
              <a:t>nuestro</a:t>
            </a:r>
            <a:r>
              <a:rPr lang="en-US" sz="4400" i="1" dirty="0"/>
              <a:t> </a:t>
            </a:r>
            <a:r>
              <a:rPr lang="en-US" sz="4400" i="1" dirty="0" err="1"/>
              <a:t>corazón</a:t>
            </a:r>
            <a:r>
              <a:rPr lang="en-US" sz="4400" i="1" dirty="0"/>
              <a:t> al </a:t>
            </a:r>
            <a:r>
              <a:rPr lang="en-US" sz="4400" i="1" dirty="0" err="1"/>
              <a:t>escuchar</a:t>
            </a:r>
            <a:r>
              <a:rPr lang="en-US" sz="4400" i="1" dirty="0"/>
              <a:t> </a:t>
            </a:r>
            <a:r>
              <a:rPr lang="en-US" sz="4400" i="1" dirty="0" err="1"/>
              <a:t>tu</a:t>
            </a:r>
            <a:r>
              <a:rPr lang="en-US" sz="4400" i="1" dirty="0"/>
              <a:t> voz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i="1" dirty="0"/>
              <a:t>Ardía </a:t>
            </a:r>
            <a:r>
              <a:rPr lang="en-US" sz="4400" i="1" dirty="0" err="1"/>
              <a:t>nuestro</a:t>
            </a:r>
            <a:r>
              <a:rPr lang="en-US" sz="4400" i="1" dirty="0"/>
              <a:t> </a:t>
            </a:r>
            <a:r>
              <a:rPr lang="en-US" sz="4400" i="1" dirty="0" err="1"/>
              <a:t>corazón</a:t>
            </a:r>
            <a:r>
              <a:rPr lang="en-US" sz="4400" i="1" dirty="0"/>
              <a:t> al </a:t>
            </a:r>
            <a:r>
              <a:rPr lang="en-US" sz="4400" i="1" dirty="0" err="1"/>
              <a:t>escuchar</a:t>
            </a:r>
            <a:r>
              <a:rPr lang="en-US" sz="4400" i="1" dirty="0"/>
              <a:t> </a:t>
            </a:r>
            <a:r>
              <a:rPr lang="en-US" sz="4400" i="1" dirty="0" err="1"/>
              <a:t>tu</a:t>
            </a:r>
            <a:r>
              <a:rPr lang="en-US" sz="4400" i="1" dirty="0"/>
              <a:t> voz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i="1" dirty="0"/>
              <a:t>Ardía </a:t>
            </a:r>
            <a:r>
              <a:rPr lang="en-US" sz="4400" i="1" dirty="0" err="1"/>
              <a:t>nuestro</a:t>
            </a:r>
            <a:r>
              <a:rPr lang="en-US" sz="4400" i="1" dirty="0"/>
              <a:t> </a:t>
            </a:r>
            <a:r>
              <a:rPr lang="en-US" sz="4400" i="1" dirty="0" err="1"/>
              <a:t>corazón</a:t>
            </a:r>
            <a:r>
              <a:rPr lang="en-US" sz="4400" i="1" dirty="0"/>
              <a:t> al </a:t>
            </a:r>
            <a:r>
              <a:rPr lang="en-US" sz="4400" i="1" dirty="0" err="1"/>
              <a:t>escuchar</a:t>
            </a:r>
            <a:r>
              <a:rPr lang="en-US" sz="4400" i="1" dirty="0"/>
              <a:t> </a:t>
            </a:r>
            <a:r>
              <a:rPr lang="en-US" sz="4400" i="1" dirty="0" err="1"/>
              <a:t>tu</a:t>
            </a:r>
            <a:r>
              <a:rPr lang="en-US" sz="4400" i="1" dirty="0"/>
              <a:t> voz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i="1" dirty="0" err="1" smtClean="0"/>
              <a:t>Ven</a:t>
            </a:r>
            <a:r>
              <a:rPr lang="en-US" sz="4400" i="1" dirty="0" smtClean="0"/>
              <a:t> y </a:t>
            </a:r>
            <a:r>
              <a:rPr lang="en-US" sz="4400" i="1" dirty="0" err="1" smtClean="0"/>
              <a:t>hablanos</a:t>
            </a:r>
            <a:r>
              <a:rPr lang="en-US" sz="4400" i="1" dirty="0" smtClean="0"/>
              <a:t> hoy.  </a:t>
            </a:r>
            <a:r>
              <a:rPr lang="en-US" sz="4400" i="1" dirty="0" err="1" smtClean="0"/>
              <a:t>Ven</a:t>
            </a:r>
            <a:r>
              <a:rPr lang="en-US" sz="4400" i="1" dirty="0" smtClean="0"/>
              <a:t> y </a:t>
            </a:r>
            <a:r>
              <a:rPr lang="en-US" sz="4400" i="1" dirty="0" err="1" smtClean="0"/>
              <a:t>hablanos</a:t>
            </a:r>
            <a:r>
              <a:rPr lang="en-US" sz="4400" i="1" dirty="0" smtClean="0"/>
              <a:t> hoy.</a:t>
            </a:r>
          </a:p>
        </p:txBody>
      </p:sp>
    </p:spTree>
    <p:extLst>
      <p:ext uri="{BB962C8B-B14F-4D97-AF65-F5344CB8AC3E}">
        <p14:creationId xmlns:p14="http://schemas.microsoft.com/office/powerpoint/2010/main" val="85667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608" y="862552"/>
            <a:ext cx="4091233" cy="119667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¿</a:t>
            </a:r>
            <a:r>
              <a:rPr lang="en-US" sz="2000" dirty="0" err="1" smtClean="0">
                <a:solidFill>
                  <a:schemeClr val="bg1"/>
                </a:solidFill>
              </a:rPr>
              <a:t>quÉ</a:t>
            </a:r>
            <a:r>
              <a:rPr lang="en-US" sz="2000" dirty="0" smtClean="0">
                <a:solidFill>
                  <a:schemeClr val="bg1"/>
                </a:solidFill>
              </a:rPr>
              <a:t> es la </a:t>
            </a:r>
            <a:r>
              <a:rPr lang="en-US" sz="2000" dirty="0" err="1" smtClean="0">
                <a:solidFill>
                  <a:schemeClr val="bg1"/>
                </a:solidFill>
              </a:rPr>
              <a:t>periferia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45225" y="-56442"/>
            <a:ext cx="7035282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300" b="1" i="1" dirty="0"/>
              <a:t>Lugares donde nuestros hermanos y hermanas son vulnerables, excluidos, tratados como extraños, viviendo en el miedo, aislados, ignorados, </a:t>
            </a:r>
            <a:r>
              <a:rPr lang="es-ES" sz="2300" b="1" i="1" dirty="0" smtClean="0"/>
              <a:t>invisibles.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300" b="1" i="1" dirty="0" smtClean="0"/>
              <a:t>El </a:t>
            </a:r>
            <a:r>
              <a:rPr lang="es-ES" sz="2300" b="1" i="1" dirty="0"/>
              <a:t>Papa Francisco nos recuerda que, como cristianos bautizados, los católicos </a:t>
            </a:r>
            <a:r>
              <a:rPr lang="es-ES" sz="2300" b="1" i="1" dirty="0" smtClean="0"/>
              <a:t>debemos acoger </a:t>
            </a:r>
            <a:r>
              <a:rPr lang="es-ES" sz="2300" b="1" i="1" dirty="0"/>
              <a:t>el llamado de Jesucristo "a salir de nuestra propia zona de confort para llegar a todas las" periferias "que necesitan la luz del Evangelio</a:t>
            </a:r>
            <a:r>
              <a:rPr lang="es-ES" sz="2300" b="1" i="1" dirty="0" smtClean="0"/>
              <a:t>".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300" b="1" i="1" dirty="0" smtClean="0"/>
              <a:t>Cada </a:t>
            </a:r>
            <a:r>
              <a:rPr lang="es-ES" sz="2300" b="1" i="1" dirty="0"/>
              <a:t>comunidad, cada familia, cada persona debe identificar las periferias inmediatas y luego ir y encontrar a la gente allí con un mensaje de amor y esperanza en un espíritu de </a:t>
            </a:r>
            <a:r>
              <a:rPr lang="es-ES" sz="2300" b="1" i="1" dirty="0" smtClean="0"/>
              <a:t>acompañamiento.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300" b="1" i="1" dirty="0" smtClean="0"/>
              <a:t>Muchos </a:t>
            </a:r>
            <a:r>
              <a:rPr lang="es-ES" sz="2300" b="1" i="1" dirty="0"/>
              <a:t>católicos hispanos -como otros católicos- viven en las periferias de nuestra Iglesia y de nuestra sociedad.</a:t>
            </a:r>
            <a:br>
              <a:rPr lang="es-ES" sz="2300" b="1" i="1" dirty="0"/>
            </a:br>
            <a:r>
              <a:rPr lang="es-ES" sz="2300" b="1" i="1" dirty="0"/>
              <a:t>Estamos llamados a llevar la luz del Evangelio a todos estos </a:t>
            </a:r>
            <a:r>
              <a:rPr lang="es-ES" sz="2300" b="1" i="1" dirty="0" smtClean="0"/>
              <a:t>grupos.</a:t>
            </a:r>
            <a:endParaRPr lang="en-US" sz="23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44" y="2398742"/>
            <a:ext cx="3925142" cy="2629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516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608" y="862552"/>
            <a:ext cx="4268785" cy="119667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Consejos para la </a:t>
            </a:r>
            <a:r>
              <a:rPr lang="en-US" sz="2000" dirty="0" err="1" smtClean="0">
                <a:solidFill>
                  <a:schemeClr val="bg1"/>
                </a:solidFill>
              </a:rPr>
              <a:t>actividad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misionera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5843" y="354104"/>
            <a:ext cx="675671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s-ES" sz="2400" b="1" i="1" dirty="0"/>
              <a:t>Elige </a:t>
            </a:r>
            <a:r>
              <a:rPr lang="es-ES" sz="2400" b="1" i="1" dirty="0" smtClean="0"/>
              <a:t>un </a:t>
            </a:r>
            <a:r>
              <a:rPr lang="es-ES" sz="2400" b="1" i="1" dirty="0"/>
              <a:t>compañero misionero. El Señor envió a sus discípulos en parejas (</a:t>
            </a:r>
            <a:r>
              <a:rPr lang="es-ES" sz="2400" b="1" i="1" dirty="0" err="1"/>
              <a:t>Lc</a:t>
            </a:r>
            <a:r>
              <a:rPr lang="es-ES" sz="2400" b="1" i="1" dirty="0"/>
              <a:t> 10, 1).</a:t>
            </a:r>
            <a:br>
              <a:rPr lang="es-ES" sz="2400" b="1" i="1" dirty="0"/>
            </a:br>
            <a:r>
              <a:rPr lang="es-ES" sz="2400" b="1" i="1" dirty="0"/>
              <a:t>Si </a:t>
            </a:r>
            <a:r>
              <a:rPr lang="es-ES" sz="2400" b="1" i="1" dirty="0" smtClean="0"/>
              <a:t>estás visitando </a:t>
            </a:r>
            <a:r>
              <a:rPr lang="es-ES" sz="2400" b="1" i="1" dirty="0"/>
              <a:t>a personas que </a:t>
            </a:r>
            <a:r>
              <a:rPr lang="es-ES" sz="2400" b="1" i="1" dirty="0" smtClean="0"/>
              <a:t>conoces, </a:t>
            </a:r>
            <a:r>
              <a:rPr lang="es-ES" sz="2400" b="1" i="1" dirty="0" err="1" smtClean="0"/>
              <a:t>pónte</a:t>
            </a:r>
            <a:r>
              <a:rPr lang="es-ES" sz="2400" b="1" i="1" dirty="0" smtClean="0"/>
              <a:t> en </a:t>
            </a:r>
            <a:r>
              <a:rPr lang="es-ES" sz="2400" b="1" i="1" dirty="0"/>
              <a:t>contacto con ellos antes de la </a:t>
            </a:r>
            <a:r>
              <a:rPr lang="es-ES" sz="2400" b="1" i="1" dirty="0" smtClean="0"/>
              <a:t>visita.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s-ES" sz="2400" b="1" i="1" dirty="0" smtClean="0"/>
              <a:t>Si </a:t>
            </a:r>
            <a:r>
              <a:rPr lang="es-ES" sz="2400" b="1" i="1" dirty="0"/>
              <a:t>vas a la periferia, </a:t>
            </a:r>
            <a:r>
              <a:rPr lang="es-ES" sz="2400" b="1" i="1" dirty="0" smtClean="0"/>
              <a:t>involúcrate con </a:t>
            </a:r>
            <a:r>
              <a:rPr lang="es-ES" sz="2400" b="1" i="1" dirty="0"/>
              <a:t>la gente de una manera natural y educada, mostrando interés auténtico en </a:t>
            </a:r>
            <a:r>
              <a:rPr lang="es-ES" sz="2400" b="1" i="1" dirty="0" smtClean="0"/>
              <a:t>conocerlos.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s-ES" sz="2400" b="1" i="1" dirty="0" smtClean="0"/>
              <a:t>Ora </a:t>
            </a:r>
            <a:r>
              <a:rPr lang="es-ES" sz="2400" b="1" i="1" dirty="0"/>
              <a:t>por sabiduría antes de ir a visitar a alguien. </a:t>
            </a:r>
            <a:r>
              <a:rPr lang="es-ES" sz="2400" b="1" i="1" dirty="0" smtClean="0"/>
              <a:t>Ora </a:t>
            </a:r>
            <a:r>
              <a:rPr lang="es-ES" sz="2400" b="1" i="1" dirty="0"/>
              <a:t>en acción de gracias después de </a:t>
            </a:r>
            <a:r>
              <a:rPr lang="es-ES" sz="2400" b="1" i="1" dirty="0" smtClean="0"/>
              <a:t>regresar.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s-ES" sz="2400" b="1" i="1" dirty="0" smtClean="0"/>
              <a:t>Recopila </a:t>
            </a:r>
            <a:r>
              <a:rPr lang="es-ES" sz="2400" b="1" i="1" dirty="0"/>
              <a:t>cierta información sobre su parroquia o comunidad de fe para </a:t>
            </a:r>
            <a:r>
              <a:rPr lang="es-ES" sz="2400" b="1" i="1" dirty="0" smtClean="0"/>
              <a:t>compartir.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s-ES" sz="2400" b="1" i="1" dirty="0" smtClean="0"/>
              <a:t>Los </a:t>
            </a:r>
            <a:r>
              <a:rPr lang="es-ES" sz="2400" b="1" i="1" dirty="0"/>
              <a:t>misioneros no deben visitar ni contactar a menores de 18 años sin la presencia de un padre o un adulto siguiendo las Guías de Ambiente Seguro.</a:t>
            </a:r>
            <a:endParaRPr lang="en-US" sz="22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4326" y="1837210"/>
            <a:ext cx="6200169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566" y="862552"/>
            <a:ext cx="4436828" cy="119667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Consejos para la </a:t>
            </a:r>
            <a:r>
              <a:rPr lang="en-US" sz="2000" dirty="0" err="1">
                <a:solidFill>
                  <a:schemeClr val="bg1"/>
                </a:solidFill>
              </a:rPr>
              <a:t>actividad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misionera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7293" y="335439"/>
            <a:ext cx="6448927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 startAt="7"/>
            </a:pPr>
            <a:r>
              <a:rPr lang="es-ES" sz="2400" b="1" i="1" dirty="0" smtClean="0"/>
              <a:t>Se </a:t>
            </a:r>
            <a:r>
              <a:rPr lang="es-ES" sz="2400" b="1" i="1" dirty="0"/>
              <a:t>natural y entusiasta. Habla de lo que sabes y de lo que has experimentado como </a:t>
            </a:r>
            <a:r>
              <a:rPr lang="es-ES" sz="2400" b="1" i="1" dirty="0" smtClean="0"/>
              <a:t>cristiano.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7"/>
            </a:pPr>
            <a:r>
              <a:rPr lang="es-ES" sz="2400" b="1" i="1" dirty="0" smtClean="0"/>
              <a:t>Se </a:t>
            </a:r>
            <a:r>
              <a:rPr lang="es-ES" sz="2400" b="1" i="1" dirty="0"/>
              <a:t>respetuoso. </a:t>
            </a:r>
            <a:r>
              <a:rPr lang="es-ES" sz="2400" b="1" i="1" dirty="0" smtClean="0"/>
              <a:t>Evita </a:t>
            </a:r>
            <a:r>
              <a:rPr lang="es-ES" sz="2400" b="1" i="1" dirty="0"/>
              <a:t>entrar en </a:t>
            </a:r>
            <a:r>
              <a:rPr lang="es-ES" sz="2400" b="1" i="1" dirty="0" smtClean="0"/>
              <a:t>controversias.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7"/>
            </a:pPr>
            <a:r>
              <a:rPr lang="es-ES" sz="2400" b="1" i="1" dirty="0" smtClean="0"/>
              <a:t>Utiliza </a:t>
            </a:r>
            <a:r>
              <a:rPr lang="es-ES" sz="2400" b="1" i="1" dirty="0"/>
              <a:t>las preguntas </a:t>
            </a:r>
            <a:r>
              <a:rPr lang="es-ES" sz="2400" b="1" i="1" dirty="0" smtClean="0"/>
              <a:t>en el Diario de </a:t>
            </a:r>
            <a:r>
              <a:rPr lang="es-ES" sz="2400" b="1" i="1" dirty="0"/>
              <a:t>Misión y Consulta. Entonces, escucha ... escucha con atención y </a:t>
            </a:r>
            <a:r>
              <a:rPr lang="es-ES" sz="2400" b="1" i="1" dirty="0" smtClean="0"/>
              <a:t>amor.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7"/>
            </a:pPr>
            <a:r>
              <a:rPr lang="es-ES" sz="2400" b="1" i="1" dirty="0" smtClean="0"/>
              <a:t>Mantén </a:t>
            </a:r>
            <a:r>
              <a:rPr lang="es-ES" sz="2400" b="1" i="1" dirty="0"/>
              <a:t>la conversación </a:t>
            </a:r>
            <a:r>
              <a:rPr lang="es-ES" sz="2400" b="1" i="1" dirty="0" smtClean="0"/>
              <a:t>corta y sencilla.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7"/>
            </a:pPr>
            <a:r>
              <a:rPr lang="es-ES" sz="2400" b="1" i="1" dirty="0" smtClean="0"/>
              <a:t>Escribe </a:t>
            </a:r>
            <a:r>
              <a:rPr lang="es-ES" sz="2400" b="1" i="1" dirty="0"/>
              <a:t>algunas notas y responda a las preguntas en el Diario de Misión y Consulta después de </a:t>
            </a:r>
            <a:r>
              <a:rPr lang="es-ES" sz="2400" b="1" i="1" dirty="0" smtClean="0"/>
              <a:t>tu regreso.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7"/>
            </a:pPr>
            <a:r>
              <a:rPr lang="es-ES" sz="2400" b="1" i="1" dirty="0" smtClean="0"/>
              <a:t>Si </a:t>
            </a:r>
            <a:r>
              <a:rPr lang="es-ES" sz="2400" b="1" i="1" dirty="0"/>
              <a:t>tiene alguna pregunta, </a:t>
            </a:r>
            <a:r>
              <a:rPr lang="es-ES" sz="2400" b="1" i="1" dirty="0" smtClean="0"/>
              <a:t>consulta </a:t>
            </a:r>
            <a:r>
              <a:rPr lang="es-ES" sz="2400" b="1" i="1" dirty="0"/>
              <a:t>con los líderes del equipo </a:t>
            </a:r>
            <a:r>
              <a:rPr lang="es-ES" sz="2400" b="1" i="1" dirty="0" smtClean="0"/>
              <a:t>del V </a:t>
            </a:r>
            <a:r>
              <a:rPr lang="es-ES" sz="2400" b="1" i="1" dirty="0"/>
              <a:t>Encuentro en </a:t>
            </a:r>
            <a:r>
              <a:rPr lang="es-ES" sz="2400" b="1" i="1" dirty="0" smtClean="0"/>
              <a:t>tu </a:t>
            </a:r>
            <a:r>
              <a:rPr lang="es-ES" sz="2400" b="1" i="1" dirty="0"/>
              <a:t>comunidad </a:t>
            </a:r>
            <a:r>
              <a:rPr lang="es-ES" sz="2400" b="1" i="1" dirty="0" smtClean="0"/>
              <a:t>parroquial o comunidad de fe.</a:t>
            </a:r>
            <a:endParaRPr lang="en-US" sz="22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4326" y="1876967"/>
            <a:ext cx="6200169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0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566" y="862552"/>
            <a:ext cx="4436828" cy="1196670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Posibles </a:t>
            </a:r>
            <a:r>
              <a:rPr lang="es-ES" sz="2000" dirty="0" smtClean="0">
                <a:solidFill>
                  <a:schemeClr val="bg1"/>
                </a:solidFill>
              </a:rPr>
              <a:t>situaciones en tu Visita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7293" y="130168"/>
            <a:ext cx="6448927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1" i="1" dirty="0"/>
              <a:t>Somos una nueva familia católica en el área </a:t>
            </a:r>
            <a:r>
              <a:rPr lang="es-ES" sz="2800" b="1" i="1" dirty="0" smtClean="0"/>
              <a:t>...</a:t>
            </a:r>
          </a:p>
          <a:p>
            <a:pPr>
              <a:spcAft>
                <a:spcPts val="600"/>
              </a:spcAft>
            </a:pPr>
            <a:endParaRPr lang="es-ES" b="1" i="1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1" i="1" dirty="0" smtClean="0"/>
              <a:t>Ya </a:t>
            </a:r>
            <a:r>
              <a:rPr lang="es-ES" sz="2800" b="1" i="1" dirty="0"/>
              <a:t>no soy un católico practicante </a:t>
            </a:r>
            <a:r>
              <a:rPr lang="es-ES" sz="2800" b="1" i="1" dirty="0" smtClean="0"/>
              <a:t>...</a:t>
            </a:r>
          </a:p>
          <a:p>
            <a:pPr>
              <a:spcAft>
                <a:spcPts val="600"/>
              </a:spcAft>
            </a:pPr>
            <a:endParaRPr lang="es-ES" b="1" i="1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1" i="1" dirty="0" smtClean="0"/>
              <a:t>Estoy </a:t>
            </a:r>
            <a:r>
              <a:rPr lang="es-ES" sz="2800" b="1" i="1" dirty="0"/>
              <a:t>enojado con la Iglesia porque </a:t>
            </a:r>
            <a:r>
              <a:rPr lang="es-ES" sz="2800" b="1" i="1" dirty="0" smtClean="0"/>
              <a:t>...</a:t>
            </a:r>
          </a:p>
          <a:p>
            <a:pPr>
              <a:spcAft>
                <a:spcPts val="600"/>
              </a:spcAft>
            </a:pPr>
            <a:endParaRPr lang="es-ES" b="1" i="1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1" i="1" dirty="0" smtClean="0"/>
              <a:t>Estoy </a:t>
            </a:r>
            <a:r>
              <a:rPr lang="es-ES" sz="2800" b="1" i="1" dirty="0"/>
              <a:t>demasiado ocupado en este momento para hablar </a:t>
            </a:r>
            <a:r>
              <a:rPr lang="es-ES" sz="2800" b="1" i="1" dirty="0" smtClean="0"/>
              <a:t>...</a:t>
            </a:r>
          </a:p>
          <a:p>
            <a:pPr>
              <a:spcAft>
                <a:spcPts val="600"/>
              </a:spcAft>
            </a:pPr>
            <a:endParaRPr lang="es-ES" b="1" i="1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1" i="1" dirty="0" smtClean="0"/>
              <a:t>No </a:t>
            </a:r>
            <a:r>
              <a:rPr lang="es-ES" sz="2800" b="1" i="1" dirty="0"/>
              <a:t>soy católico y practico mi fe en </a:t>
            </a:r>
            <a:r>
              <a:rPr lang="es-ES" sz="2800" b="1" i="1" dirty="0" smtClean="0"/>
              <a:t>...</a:t>
            </a:r>
          </a:p>
          <a:p>
            <a:pPr>
              <a:spcAft>
                <a:spcPts val="600"/>
              </a:spcAft>
            </a:pPr>
            <a:endParaRPr lang="es-ES" b="1" i="1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1" i="1" dirty="0" smtClean="0"/>
              <a:t>Yo </a:t>
            </a:r>
            <a:r>
              <a:rPr lang="es-ES" sz="2800" b="1" i="1" dirty="0"/>
              <a:t>no voy a ninguna iglesia ...</a:t>
            </a:r>
            <a:br>
              <a:rPr lang="es-ES" sz="2800" b="1" i="1" dirty="0"/>
            </a:br>
            <a:endParaRPr lang="es-ES" sz="2800" b="1" i="1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b="1" i="1" dirty="0" smtClean="0"/>
              <a:t>¿</a:t>
            </a:r>
            <a:r>
              <a:rPr lang="es-ES" sz="2800" b="1" i="1" dirty="0"/>
              <a:t>Por qué me visitas?</a:t>
            </a:r>
            <a:endParaRPr lang="en-US" sz="24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6" y="2410992"/>
            <a:ext cx="3762375" cy="3752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53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566" y="862552"/>
            <a:ext cx="4436828" cy="1196670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Diario</a:t>
            </a:r>
            <a:r>
              <a:rPr lang="en-US" sz="2000" dirty="0" smtClean="0">
                <a:solidFill>
                  <a:schemeClr val="bg1"/>
                </a:solidFill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</a:rPr>
              <a:t>mision</a:t>
            </a:r>
            <a:r>
              <a:rPr lang="en-US" sz="2000" dirty="0" smtClean="0">
                <a:solidFill>
                  <a:schemeClr val="bg1"/>
                </a:solidFill>
              </a:rPr>
              <a:t> y </a:t>
            </a:r>
            <a:r>
              <a:rPr lang="en-US" sz="2000" dirty="0" err="1" smtClean="0">
                <a:solidFill>
                  <a:schemeClr val="bg1"/>
                </a:solidFill>
              </a:rPr>
              <a:t>consulta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7293" y="335439"/>
            <a:ext cx="6448927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b="1" i="1" dirty="0"/>
              <a:t>Durante la primera sesión, todos los participantes en la experiencia de cinco sesiones recibirán un cuaderno llamado </a:t>
            </a:r>
            <a:r>
              <a:rPr lang="es-ES" sz="2500" b="1" i="1" dirty="0" smtClean="0"/>
              <a:t>Diario de Misión y Consulta.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500" b="1" i="1" dirty="0"/>
          </a:p>
          <a:p>
            <a:r>
              <a:rPr lang="es-ES" sz="2500" b="1" i="1" dirty="0" smtClean="0"/>
              <a:t>Este </a:t>
            </a:r>
            <a:r>
              <a:rPr lang="es-ES" sz="2500" b="1" i="1" dirty="0"/>
              <a:t>Diario le ayudará </a:t>
            </a:r>
            <a:r>
              <a:rPr lang="es-ES" sz="2500" b="1" i="1" dirty="0" smtClean="0"/>
              <a:t>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500" b="1" i="1" u="sng" dirty="0" smtClean="0"/>
              <a:t>Reflexionar</a:t>
            </a:r>
            <a:r>
              <a:rPr lang="es-ES" sz="2500" b="1" i="1" dirty="0" smtClean="0"/>
              <a:t> </a:t>
            </a:r>
            <a:r>
              <a:rPr lang="es-ES" sz="2500" b="1" i="1" dirty="0"/>
              <a:t>sobre </a:t>
            </a:r>
            <a:r>
              <a:rPr lang="es-ES" sz="2500" b="1" i="1" dirty="0" smtClean="0"/>
              <a:t>tu </a:t>
            </a:r>
            <a:r>
              <a:rPr lang="es-ES" sz="2500" b="1" i="1" dirty="0"/>
              <a:t>propia experiencia de las Sesiones del V </a:t>
            </a:r>
            <a:r>
              <a:rPr lang="es-ES" sz="2500" b="1" i="1" dirty="0" smtClean="0"/>
              <a:t>Encuentro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500" b="1" i="1" u="sng" dirty="0" smtClean="0"/>
              <a:t>Involucrar</a:t>
            </a:r>
            <a:r>
              <a:rPr lang="es-ES" sz="2500" b="1" i="1" dirty="0" smtClean="0"/>
              <a:t> </a:t>
            </a:r>
            <a:r>
              <a:rPr lang="es-ES" sz="2500" b="1" i="1" dirty="0"/>
              <a:t>a la gente en las periferias, construir relaciones y hacer </a:t>
            </a:r>
            <a:r>
              <a:rPr lang="es-ES" sz="2500" b="1" i="1" dirty="0" smtClean="0"/>
              <a:t>preguntas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500" b="1" i="1" u="sng" dirty="0" smtClean="0"/>
              <a:t>Discernir </a:t>
            </a:r>
            <a:r>
              <a:rPr lang="es-ES" sz="2500" b="1" i="1" u="sng" dirty="0"/>
              <a:t>y anotar </a:t>
            </a:r>
            <a:r>
              <a:rPr lang="es-ES" sz="2500" b="1" i="1" dirty="0"/>
              <a:t>nuevos conocimientos obtenidos de esta experiencia misionera y llenar el formulario de consulta semanalmente</a:t>
            </a:r>
            <a:endParaRPr lang="es-ES" sz="2500" b="1" i="1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483" y="2274911"/>
            <a:ext cx="2670907" cy="41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3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6" t="10859" r="-186" b="9531"/>
          <a:stretch/>
        </p:blipFill>
        <p:spPr>
          <a:xfrm>
            <a:off x="4354286" y="-13393"/>
            <a:ext cx="7837714" cy="64922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316979"/>
            <a:ext cx="4354285" cy="1196670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GUíA</a:t>
            </a:r>
            <a:r>
              <a:rPr lang="en-US" sz="3200" dirty="0" smtClean="0">
                <a:solidFill>
                  <a:schemeClr val="bg1"/>
                </a:solidFill>
              </a:rPr>
              <a:t> DEL v ENCUENTRO</a:t>
            </a:r>
            <a:r>
              <a:rPr lang="en-US" sz="2400" spc="350" dirty="0">
                <a:solidFill>
                  <a:schemeClr val="bg1"/>
                </a:solidFill>
              </a:rPr>
              <a:t/>
            </a:r>
            <a:br>
              <a:rPr lang="en-US" sz="2400" spc="350" dirty="0">
                <a:solidFill>
                  <a:schemeClr val="bg1"/>
                </a:solidFill>
              </a:rPr>
            </a:br>
            <a:r>
              <a:rPr lang="en-US" sz="2000" b="0" spc="0" dirty="0" smtClean="0">
                <a:solidFill>
                  <a:schemeClr val="bg1"/>
                </a:solidFill>
              </a:rPr>
              <a:t>Q</a:t>
            </a:r>
            <a:r>
              <a:rPr lang="en-US" sz="2000" b="0" cap="none" spc="0" dirty="0" smtClean="0">
                <a:solidFill>
                  <a:schemeClr val="bg1"/>
                </a:solidFill>
              </a:rPr>
              <a:t>uinto Encuentro Nacional</a:t>
            </a:r>
            <a:br>
              <a:rPr lang="en-US" sz="2000" b="0" cap="none" spc="0" dirty="0" smtClean="0">
                <a:solidFill>
                  <a:schemeClr val="bg1"/>
                </a:solidFill>
              </a:rPr>
            </a:br>
            <a:r>
              <a:rPr lang="en-US" sz="2000" b="0" cap="none" spc="0" dirty="0" smtClean="0">
                <a:solidFill>
                  <a:schemeClr val="bg1"/>
                </a:solidFill>
              </a:rPr>
              <a:t>de Ministerio Hispano/Latino</a:t>
            </a:r>
            <a:br>
              <a:rPr lang="en-US" sz="2000" b="0" cap="none" spc="0" dirty="0" smtClean="0">
                <a:solidFill>
                  <a:schemeClr val="bg1"/>
                </a:solidFill>
              </a:rPr>
            </a:br>
            <a:r>
              <a:rPr lang="en-US" sz="2000" b="0" cap="small" spc="0" dirty="0" smtClean="0">
                <a:solidFill>
                  <a:schemeClr val="bg1"/>
                </a:solidFill>
              </a:rPr>
              <a:t>una </a:t>
            </a:r>
            <a:r>
              <a:rPr lang="en-US" sz="2000" b="0" cap="small" spc="0" dirty="0" err="1" smtClean="0">
                <a:solidFill>
                  <a:schemeClr val="bg1"/>
                </a:solidFill>
              </a:rPr>
              <a:t>iniciativa</a:t>
            </a:r>
            <a:r>
              <a:rPr lang="en-US" sz="2000" b="0" cap="small" spc="0" dirty="0" smtClean="0">
                <a:solidFill>
                  <a:schemeClr val="bg1"/>
                </a:solidFill>
              </a:rPr>
              <a:t> de la </a:t>
            </a:r>
            <a:r>
              <a:rPr lang="en-US" sz="2000" b="0" cap="small" spc="0" dirty="0" err="1" smtClean="0">
                <a:solidFill>
                  <a:schemeClr val="bg1"/>
                </a:solidFill>
              </a:rPr>
              <a:t>usccb</a:t>
            </a:r>
            <a:r>
              <a:rPr lang="en-US" sz="2000" b="0" cap="small" spc="0" dirty="0" smtClean="0">
                <a:solidFill>
                  <a:schemeClr val="bg1"/>
                </a:solidFill>
              </a:rPr>
              <a:t/>
            </a:r>
            <a:br>
              <a:rPr lang="en-US" sz="2000" b="0" cap="small" spc="0" dirty="0" smtClean="0">
                <a:solidFill>
                  <a:schemeClr val="bg1"/>
                </a:solidFill>
              </a:rPr>
            </a:br>
            <a:r>
              <a:rPr lang="en-US" sz="2000" b="0" cap="small" spc="0" dirty="0" smtClean="0">
                <a:solidFill>
                  <a:schemeClr val="bg1"/>
                </a:solidFill>
              </a:rPr>
              <a:t/>
            </a:r>
            <a:br>
              <a:rPr lang="en-US" sz="2000" b="0" cap="small" spc="0" dirty="0" smtClean="0">
                <a:solidFill>
                  <a:schemeClr val="bg1"/>
                </a:solidFill>
              </a:rPr>
            </a:br>
            <a:r>
              <a:rPr lang="en-US" sz="2000" b="0" cap="small" spc="0" dirty="0">
                <a:solidFill>
                  <a:schemeClr val="bg1"/>
                </a:solidFill>
              </a:rPr>
              <a:t/>
            </a:r>
            <a:br>
              <a:rPr lang="en-US" sz="2000" b="0" cap="small" spc="0" dirty="0">
                <a:solidFill>
                  <a:schemeClr val="bg1"/>
                </a:solidFill>
              </a:rPr>
            </a:br>
            <a:r>
              <a:rPr lang="en-US" sz="2000" b="0" cap="small" spc="0" dirty="0" smtClean="0">
                <a:solidFill>
                  <a:schemeClr val="bg1"/>
                </a:solidFill>
              </a:rPr>
              <a:t/>
            </a:r>
            <a:br>
              <a:rPr lang="en-US" sz="2000" b="0" cap="small" spc="0" dirty="0" smtClean="0">
                <a:solidFill>
                  <a:schemeClr val="bg1"/>
                </a:solidFill>
              </a:rPr>
            </a:br>
            <a:r>
              <a:rPr lang="en-US" sz="2000" b="0" cap="small" spc="0" dirty="0">
                <a:solidFill>
                  <a:schemeClr val="bg1"/>
                </a:solidFill>
              </a:rPr>
              <a:t/>
            </a:r>
            <a:br>
              <a:rPr lang="en-US" sz="2000" b="0" cap="small" spc="0" dirty="0">
                <a:solidFill>
                  <a:schemeClr val="bg1"/>
                </a:solidFill>
              </a:rPr>
            </a:br>
            <a:endParaRPr lang="en-US" sz="3300" spc="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56"/>
          <a:stretch/>
        </p:blipFill>
        <p:spPr>
          <a:xfrm>
            <a:off x="4823302" y="-82163"/>
            <a:ext cx="2577052" cy="2392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64" y="6099696"/>
            <a:ext cx="12251784" cy="75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5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2480" y="178588"/>
            <a:ext cx="11262360" cy="1141612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dirty="0"/>
              <a:t>MOMENTOS CLAVES </a:t>
            </a:r>
            <a:r>
              <a:rPr lang="es-ES" sz="4000" dirty="0" smtClean="0"/>
              <a:t>EN </a:t>
            </a:r>
            <a:r>
              <a:rPr lang="es-ES" sz="4000" dirty="0"/>
              <a:t>EL PROCESO DEL V </a:t>
            </a:r>
            <a:r>
              <a:rPr lang="es-ES" sz="4000" dirty="0" smtClean="0"/>
              <a:t>ENCUENTRO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929722" y="3038822"/>
            <a:ext cx="2639797" cy="78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4945" y="113170"/>
            <a:ext cx="9240802" cy="71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1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67" y="422864"/>
            <a:ext cx="10178322" cy="1492132"/>
          </a:xfrm>
        </p:spPr>
        <p:txBody>
          <a:bodyPr/>
          <a:lstStyle/>
          <a:p>
            <a:r>
              <a:rPr lang="en-US" b="1" dirty="0" err="1" smtClean="0"/>
              <a:t>Temas</a:t>
            </a:r>
            <a:r>
              <a:rPr lang="en-US" b="1" dirty="0" smtClean="0"/>
              <a:t> del v </a:t>
            </a:r>
            <a:r>
              <a:rPr lang="en-US" b="1" dirty="0" err="1" smtClean="0"/>
              <a:t>encuentro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103123"/>
            <a:ext cx="6659870" cy="4435310"/>
          </a:xfrm>
        </p:spPr>
        <p:txBody>
          <a:bodyPr>
            <a:normAutofit/>
          </a:bodyPr>
          <a:lstStyle/>
          <a:p>
            <a:r>
              <a:rPr lang="es-ES" dirty="0"/>
              <a:t>Al centro del proceso del V Encuentro se encuentra </a:t>
            </a:r>
            <a:r>
              <a:rPr lang="es-ES" dirty="0" smtClean="0"/>
              <a:t>una </a:t>
            </a:r>
            <a:r>
              <a:rPr lang="es-ES" b="1" dirty="0" smtClean="0"/>
              <a:t>experiencia </a:t>
            </a:r>
            <a:r>
              <a:rPr lang="es-ES" b="1" dirty="0"/>
              <a:t>de cinco sesiones </a:t>
            </a:r>
            <a:r>
              <a:rPr lang="es-ES" dirty="0"/>
              <a:t>de reflexión, </a:t>
            </a:r>
            <a:r>
              <a:rPr lang="es-ES" dirty="0" smtClean="0"/>
              <a:t> evangelización y consulta</a:t>
            </a:r>
            <a:r>
              <a:rPr lang="es-ES" dirty="0"/>
              <a:t>, guiada por cinco temas inspirados por la </a:t>
            </a:r>
            <a:r>
              <a:rPr lang="es-ES" dirty="0" smtClean="0"/>
              <a:t>invitación del </a:t>
            </a:r>
            <a:r>
              <a:rPr lang="es-ES" dirty="0"/>
              <a:t>Papa Francisco a fomentar una cultura de Encuentro (</a:t>
            </a:r>
            <a:r>
              <a:rPr lang="es-ES" dirty="0" smtClean="0"/>
              <a:t>ver </a:t>
            </a:r>
            <a:r>
              <a:rPr lang="es-ES" i="1" dirty="0" smtClean="0"/>
              <a:t>La </a:t>
            </a:r>
            <a:r>
              <a:rPr lang="es-ES" i="1" dirty="0"/>
              <a:t>alegría del Evangelio</a:t>
            </a:r>
            <a:r>
              <a:rPr lang="es-ES" dirty="0"/>
              <a:t>, n. 24</a:t>
            </a:r>
            <a:r>
              <a:rPr lang="es-ES" dirty="0" smtClean="0"/>
              <a:t>):</a:t>
            </a:r>
          </a:p>
          <a:p>
            <a:pPr marL="0" indent="0">
              <a:buNone/>
            </a:pPr>
            <a:r>
              <a:rPr lang="en-US" b="1" dirty="0" smtClean="0"/>
              <a:t>       </a:t>
            </a:r>
            <a:r>
              <a:rPr lang="es-ES" dirty="0" smtClean="0"/>
              <a:t>Llamados </a:t>
            </a:r>
            <a:r>
              <a:rPr lang="es-ES" dirty="0"/>
              <a:t>a un encuentro de amor con </a:t>
            </a:r>
            <a:r>
              <a:rPr lang="es-ES" dirty="0" smtClean="0"/>
              <a:t>Jesús e</a:t>
            </a:r>
            <a:r>
              <a:rPr lang="en-US" dirty="0" smtClean="0"/>
              <a:t>n </a:t>
            </a:r>
            <a:r>
              <a:rPr lang="en-US" dirty="0"/>
              <a:t>la Iglesia</a:t>
            </a:r>
          </a:p>
          <a:p>
            <a:pPr marL="0" indent="0">
              <a:buNone/>
            </a:pPr>
            <a:r>
              <a:rPr lang="es-ES" b="1" dirty="0"/>
              <a:t> </a:t>
            </a:r>
            <a:r>
              <a:rPr lang="es-ES" b="1" dirty="0" smtClean="0"/>
              <a:t>      </a:t>
            </a:r>
            <a:r>
              <a:rPr lang="es-ES" dirty="0" smtClean="0"/>
              <a:t>Con </a:t>
            </a:r>
            <a:r>
              <a:rPr lang="es-ES" dirty="0"/>
              <a:t>obras y gestos: ¡Atrévete!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</a:t>
            </a:r>
            <a:r>
              <a:rPr lang="en-US" dirty="0" err="1" smtClean="0"/>
              <a:t>Caminando</a:t>
            </a:r>
            <a:r>
              <a:rPr lang="en-US" dirty="0" smtClean="0"/>
              <a:t> </a:t>
            </a:r>
            <a:r>
              <a:rPr lang="en-US" dirty="0" err="1"/>
              <a:t>juntos</a:t>
            </a:r>
            <a:r>
              <a:rPr lang="en-US" dirty="0"/>
              <a:t> con </a:t>
            </a:r>
            <a:r>
              <a:rPr lang="en-US" dirty="0" err="1" smtClean="0"/>
              <a:t>Jesús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s-ES" dirty="0" smtClean="0"/>
              <a:t>Dando </a:t>
            </a:r>
            <a:r>
              <a:rPr lang="es-ES" dirty="0"/>
              <a:t>frutos de nueva </a:t>
            </a:r>
            <a:r>
              <a:rPr lang="es-ES" dirty="0" smtClean="0"/>
              <a:t>vida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Festejando </a:t>
            </a:r>
            <a:r>
              <a:rPr lang="es-ES" dirty="0"/>
              <a:t>la alegría de ser discípulos misioneros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581" y="1279282"/>
            <a:ext cx="6205308" cy="4691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6778" y="5108697"/>
            <a:ext cx="323743" cy="42038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spc="-300" dirty="0" smtClean="0">
                <a:solidFill>
                  <a:prstClr val="white"/>
                </a:solidFill>
                <a:latin typeface="Rockwell" panose="02060603020205020403" pitchFamily="18" charset="0"/>
              </a:rPr>
              <a:t>4</a:t>
            </a:r>
            <a:endParaRPr lang="en-US" sz="3600" b="1" spc="-3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6778" y="3872073"/>
            <a:ext cx="323743" cy="4203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spc="-300" dirty="0" smtClean="0">
                <a:solidFill>
                  <a:prstClr val="white"/>
                </a:solidFill>
                <a:latin typeface="Rockwell" panose="02060603020205020403" pitchFamily="18" charset="0"/>
              </a:rPr>
              <a:t>1</a:t>
            </a:r>
            <a:endParaRPr lang="en-US" sz="3600" b="1" spc="-3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6778" y="4299106"/>
            <a:ext cx="323743" cy="4203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spc="-300" dirty="0" smtClean="0">
                <a:solidFill>
                  <a:prstClr val="white"/>
                </a:solidFill>
                <a:latin typeface="Rockwell" panose="02060603020205020403" pitchFamily="18" charset="0"/>
              </a:rPr>
              <a:t>2</a:t>
            </a:r>
            <a:endParaRPr lang="en-US" sz="3600" b="1" spc="-3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6777" y="4721619"/>
            <a:ext cx="323743" cy="4203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spc="-300" dirty="0" smtClean="0">
                <a:solidFill>
                  <a:prstClr val="white"/>
                </a:solidFill>
                <a:latin typeface="Rockwell" panose="02060603020205020403" pitchFamily="18" charset="0"/>
              </a:rPr>
              <a:t>3</a:t>
            </a:r>
            <a:endParaRPr lang="en-US" sz="3600" b="1" spc="-3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76776" y="5527396"/>
            <a:ext cx="323743" cy="4430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spc="-300" dirty="0" smtClean="0">
                <a:solidFill>
                  <a:prstClr val="white"/>
                </a:solidFill>
                <a:latin typeface="Rockwell" panose="02060603020205020403" pitchFamily="18" charset="0"/>
              </a:rPr>
              <a:t>5</a:t>
            </a:r>
            <a:endParaRPr lang="en-US" sz="3600" b="1" spc="-3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67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trike="dblStrike" dirty="0" smtClean="0">
                <a:solidFill>
                  <a:srgbClr val="C00000"/>
                </a:solidFill>
              </a:rPr>
              <a:t>10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/>
              <a:t>Cosas</a:t>
            </a:r>
            <a:r>
              <a:rPr lang="en-US" b="1" dirty="0" smtClean="0"/>
              <a:t> </a:t>
            </a:r>
            <a:r>
              <a:rPr lang="en-US" b="1" dirty="0"/>
              <a:t>que </a:t>
            </a:r>
            <a:r>
              <a:rPr lang="en-US" b="1" dirty="0" err="1"/>
              <a:t>usted</a:t>
            </a:r>
            <a:r>
              <a:rPr lang="en-US" b="1" dirty="0"/>
              <a:t> </a:t>
            </a:r>
            <a:r>
              <a:rPr lang="en-US" b="1" dirty="0" err="1"/>
              <a:t>debe</a:t>
            </a:r>
            <a:r>
              <a:rPr lang="en-US" b="1" dirty="0"/>
              <a:t> saber sobre la </a:t>
            </a:r>
            <a:r>
              <a:rPr lang="en-US" b="1" dirty="0" err="1"/>
              <a:t>Guía</a:t>
            </a:r>
            <a:r>
              <a:rPr lang="en-US" b="1" dirty="0"/>
              <a:t> </a:t>
            </a:r>
            <a:r>
              <a:rPr lang="en-US" b="1" dirty="0" err="1"/>
              <a:t>Parroquial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299" y="1784412"/>
            <a:ext cx="5205644" cy="507358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900" dirty="0"/>
              <a:t>La </a:t>
            </a:r>
            <a:r>
              <a:rPr lang="en-US" sz="1900" dirty="0" err="1"/>
              <a:t>Guía</a:t>
            </a:r>
            <a:r>
              <a:rPr lang="en-US" sz="1900" dirty="0"/>
              <a:t> es un </a:t>
            </a:r>
            <a:r>
              <a:rPr lang="en-US" sz="1900" dirty="0" err="1"/>
              <a:t>recurso</a:t>
            </a:r>
            <a:r>
              <a:rPr lang="en-US" sz="1900" dirty="0"/>
              <a:t> para un proceso de </a:t>
            </a:r>
            <a:r>
              <a:rPr lang="en-US" sz="1900" b="1" i="1" dirty="0">
                <a:solidFill>
                  <a:schemeClr val="bg2">
                    <a:lumMod val="50000"/>
                  </a:schemeClr>
                </a:solidFill>
              </a:rPr>
              <a:t>Evangelización,  </a:t>
            </a:r>
            <a:r>
              <a:rPr lang="en-US" sz="1900" b="1" i="1" dirty="0" err="1">
                <a:solidFill>
                  <a:schemeClr val="bg2">
                    <a:lumMod val="50000"/>
                  </a:schemeClr>
                </a:solidFill>
              </a:rPr>
              <a:t>Consulta</a:t>
            </a:r>
            <a:r>
              <a:rPr lang="en-US" sz="1900" b="1" i="1" dirty="0">
                <a:solidFill>
                  <a:schemeClr val="bg2">
                    <a:lumMod val="50000"/>
                  </a:schemeClr>
                </a:solidFill>
              </a:rPr>
              <a:t> y </a:t>
            </a:r>
            <a:r>
              <a:rPr lang="en-US" sz="1900" b="1" i="1" dirty="0" err="1">
                <a:solidFill>
                  <a:schemeClr val="bg2">
                    <a:lumMod val="50000"/>
                  </a:schemeClr>
                </a:solidFill>
              </a:rPr>
              <a:t>Comunión</a:t>
            </a:r>
            <a:r>
              <a:rPr lang="en-US" sz="1900" b="1" i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514350" lvl="2" indent="-514350">
              <a:buAutoNum type="arabicPeriod" startAt="2"/>
            </a:pPr>
            <a:r>
              <a:rPr lang="en-US" sz="1900" dirty="0"/>
              <a:t>La </a:t>
            </a:r>
            <a:r>
              <a:rPr lang="en-US" sz="1900" dirty="0" err="1"/>
              <a:t>Guía</a:t>
            </a:r>
            <a:r>
              <a:rPr lang="en-US" sz="1900" dirty="0"/>
              <a:t> ha </a:t>
            </a:r>
            <a:r>
              <a:rPr lang="en-US" sz="1900" dirty="0" err="1"/>
              <a:t>sido</a:t>
            </a:r>
            <a:r>
              <a:rPr lang="en-US" sz="1900" dirty="0"/>
              <a:t> </a:t>
            </a:r>
            <a:r>
              <a:rPr lang="en-US" sz="1900" dirty="0" err="1"/>
              <a:t>diseñada</a:t>
            </a:r>
            <a:r>
              <a:rPr lang="en-US" sz="1900" dirty="0"/>
              <a:t> </a:t>
            </a:r>
            <a:r>
              <a:rPr lang="en-US" sz="1900" dirty="0" err="1"/>
              <a:t>primordialmente</a:t>
            </a:r>
            <a:r>
              <a:rPr lang="en-US" sz="1900" dirty="0"/>
              <a:t> para </a:t>
            </a:r>
            <a:r>
              <a:rPr lang="en-US" sz="1900" dirty="0" err="1"/>
              <a:t>contexto</a:t>
            </a:r>
            <a:r>
              <a:rPr lang="en-US" sz="1900" dirty="0"/>
              <a:t> de </a:t>
            </a:r>
            <a:r>
              <a:rPr lang="en-US" sz="1900" dirty="0" err="1"/>
              <a:t>pequeñas</a:t>
            </a:r>
            <a:r>
              <a:rPr lang="en-US" sz="1900" dirty="0"/>
              <a:t> comunidades de </a:t>
            </a:r>
            <a:r>
              <a:rPr lang="en-US" sz="1900" dirty="0" err="1"/>
              <a:t>fe</a:t>
            </a:r>
            <a:r>
              <a:rPr lang="en-US" sz="1900" dirty="0"/>
              <a:t>. </a:t>
            </a:r>
            <a:r>
              <a:rPr lang="en-US" sz="1900" dirty="0" err="1"/>
              <a:t>Puede</a:t>
            </a:r>
            <a:r>
              <a:rPr lang="en-US" sz="1900" dirty="0"/>
              <a:t> </a:t>
            </a:r>
            <a:r>
              <a:rPr lang="en-US" sz="1900" dirty="0" err="1" smtClean="0"/>
              <a:t>utilizarse</a:t>
            </a:r>
            <a:r>
              <a:rPr lang="en-US" sz="1900" dirty="0" smtClean="0"/>
              <a:t> </a:t>
            </a:r>
            <a:r>
              <a:rPr lang="en-US" sz="1900" dirty="0"/>
              <a:t>en </a:t>
            </a:r>
            <a:r>
              <a:rPr lang="en-US" sz="1900" dirty="0" err="1"/>
              <a:t>contextos</a:t>
            </a:r>
            <a:r>
              <a:rPr lang="en-US" sz="1900" dirty="0"/>
              <a:t> </a:t>
            </a:r>
            <a:r>
              <a:rPr lang="en-US" sz="1900" dirty="0" err="1"/>
              <a:t>más</a:t>
            </a:r>
            <a:r>
              <a:rPr lang="en-US" sz="1900" dirty="0"/>
              <a:t> </a:t>
            </a:r>
            <a:r>
              <a:rPr lang="en-US" sz="1900" dirty="0" err="1"/>
              <a:t>amplios</a:t>
            </a:r>
            <a:r>
              <a:rPr lang="en-US" sz="1900" dirty="0"/>
              <a:t>.</a:t>
            </a:r>
          </a:p>
          <a:p>
            <a:pPr marL="514350" lvl="2" indent="-514350">
              <a:buFont typeface="Calibri" pitchFamily="34" charset="0"/>
              <a:buAutoNum type="arabicPeriod" startAt="2"/>
            </a:pPr>
            <a:r>
              <a:rPr lang="en-US" sz="1900" dirty="0"/>
              <a:t>La </a:t>
            </a:r>
            <a:r>
              <a:rPr lang="en-US" sz="1900" dirty="0" err="1"/>
              <a:t>Guía</a:t>
            </a:r>
            <a:r>
              <a:rPr lang="en-US" sz="1900" dirty="0"/>
              <a:t> </a:t>
            </a:r>
            <a:r>
              <a:rPr lang="en-US" sz="1900" dirty="0" err="1"/>
              <a:t>fue</a:t>
            </a:r>
            <a:r>
              <a:rPr lang="en-US" sz="1900" dirty="0"/>
              <a:t> </a:t>
            </a:r>
            <a:r>
              <a:rPr lang="en-US" sz="1900" dirty="0" err="1"/>
              <a:t>escrita</a:t>
            </a:r>
            <a:r>
              <a:rPr lang="en-US" sz="1900" dirty="0"/>
              <a:t> en inglés y español.</a:t>
            </a:r>
          </a:p>
          <a:p>
            <a:pPr marL="514350" lvl="2" indent="-514350">
              <a:buFont typeface="Calibri" pitchFamily="34" charset="0"/>
              <a:buAutoNum type="arabicPeriod" startAt="2"/>
            </a:pPr>
            <a:r>
              <a:rPr lang="en-US" sz="1900" dirty="0"/>
              <a:t>La </a:t>
            </a:r>
            <a:r>
              <a:rPr lang="en-US" sz="1900" dirty="0" err="1"/>
              <a:t>Guía</a:t>
            </a:r>
            <a:r>
              <a:rPr lang="en-US" sz="1900" dirty="0"/>
              <a:t> tiene </a:t>
            </a:r>
            <a:r>
              <a:rPr lang="en-US" sz="1900" dirty="0" err="1"/>
              <a:t>cinco</a:t>
            </a:r>
            <a:r>
              <a:rPr lang="en-US" sz="1900" dirty="0"/>
              <a:t> sesiones, </a:t>
            </a:r>
            <a:r>
              <a:rPr lang="en-US" sz="1900" dirty="0" err="1"/>
              <a:t>pueden</a:t>
            </a:r>
            <a:r>
              <a:rPr lang="en-US" sz="1900" dirty="0"/>
              <a:t> </a:t>
            </a:r>
            <a:r>
              <a:rPr lang="en-US" sz="1900" dirty="0" err="1"/>
              <a:t>ser</a:t>
            </a:r>
            <a:r>
              <a:rPr lang="en-US" sz="1900" dirty="0"/>
              <a:t> </a:t>
            </a:r>
            <a:r>
              <a:rPr lang="en-US" sz="1900" dirty="0" err="1"/>
              <a:t>programadas</a:t>
            </a:r>
            <a:r>
              <a:rPr lang="en-US" sz="1900" dirty="0"/>
              <a:t> </a:t>
            </a:r>
            <a:r>
              <a:rPr lang="en-US" sz="1900" dirty="0" err="1"/>
              <a:t>según</a:t>
            </a:r>
            <a:r>
              <a:rPr lang="en-US" sz="1900" dirty="0"/>
              <a:t> el </a:t>
            </a:r>
            <a:r>
              <a:rPr lang="en-US" sz="1900" dirty="0" err="1"/>
              <a:t>marco</a:t>
            </a:r>
            <a:r>
              <a:rPr lang="en-US" sz="1900" dirty="0"/>
              <a:t> de tiempo que le </a:t>
            </a:r>
            <a:r>
              <a:rPr lang="en-US" sz="1900" dirty="0" err="1" smtClean="0"/>
              <a:t>acomode</a:t>
            </a:r>
            <a:r>
              <a:rPr lang="en-US" sz="1900" dirty="0" smtClean="0"/>
              <a:t> </a:t>
            </a:r>
            <a:r>
              <a:rPr lang="en-US" sz="1900" dirty="0" err="1"/>
              <a:t>mejor</a:t>
            </a:r>
            <a:r>
              <a:rPr lang="en-US" sz="1900" dirty="0"/>
              <a:t> a </a:t>
            </a:r>
            <a:r>
              <a:rPr lang="en-US" sz="1900" dirty="0" err="1"/>
              <a:t>cada</a:t>
            </a:r>
            <a:r>
              <a:rPr lang="en-US" sz="1900" dirty="0"/>
              <a:t> </a:t>
            </a:r>
            <a:r>
              <a:rPr lang="en-US" sz="1900" dirty="0" err="1"/>
              <a:t>comunidad</a:t>
            </a:r>
            <a:r>
              <a:rPr lang="en-US" sz="1900" dirty="0"/>
              <a:t> local</a:t>
            </a:r>
            <a:r>
              <a:rPr lang="en-US" sz="1900" dirty="0" smtClean="0"/>
              <a:t>.</a:t>
            </a:r>
          </a:p>
          <a:p>
            <a:pPr marL="514350" lvl="2" indent="-514350">
              <a:buFont typeface="Calibri" pitchFamily="34" charset="0"/>
              <a:buAutoNum type="arabicPeriod" startAt="2"/>
            </a:pPr>
            <a:r>
              <a:rPr lang="en-US" sz="1900" dirty="0"/>
              <a:t>La </a:t>
            </a:r>
            <a:r>
              <a:rPr lang="en-US" sz="1900" dirty="0" err="1"/>
              <a:t>estructura</a:t>
            </a:r>
            <a:r>
              <a:rPr lang="en-US" sz="1900" dirty="0"/>
              <a:t> de la </a:t>
            </a:r>
            <a:r>
              <a:rPr lang="en-US" sz="1900" dirty="0" err="1"/>
              <a:t>Guía</a:t>
            </a:r>
            <a:r>
              <a:rPr lang="en-US" sz="1900" dirty="0"/>
              <a:t> es lo </a:t>
            </a:r>
            <a:r>
              <a:rPr lang="en-US" sz="1900" dirty="0" err="1"/>
              <a:t>suficientemente</a:t>
            </a:r>
            <a:r>
              <a:rPr lang="en-US" sz="1900" dirty="0"/>
              <a:t> flexible para </a:t>
            </a:r>
            <a:r>
              <a:rPr lang="en-US" sz="1900" dirty="0" err="1"/>
              <a:t>ser</a:t>
            </a:r>
            <a:r>
              <a:rPr lang="en-US" sz="1900" dirty="0"/>
              <a:t> </a:t>
            </a:r>
            <a:r>
              <a:rPr lang="en-US" sz="1900" dirty="0" err="1"/>
              <a:t>adaptada</a:t>
            </a:r>
            <a:r>
              <a:rPr lang="en-US" sz="1900" dirty="0"/>
              <a:t> a </a:t>
            </a:r>
            <a:r>
              <a:rPr lang="en-US" sz="1900" dirty="0" err="1"/>
              <a:t>audiencias</a:t>
            </a:r>
            <a:r>
              <a:rPr lang="en-US" sz="1900" dirty="0"/>
              <a:t> y </a:t>
            </a:r>
            <a:r>
              <a:rPr lang="en-US" sz="1900" dirty="0" err="1"/>
              <a:t>contextos</a:t>
            </a:r>
            <a:r>
              <a:rPr lang="en-US" sz="1900" dirty="0"/>
              <a:t> </a:t>
            </a:r>
            <a:r>
              <a:rPr lang="en-US" sz="1900" dirty="0" err="1" smtClean="0"/>
              <a:t>particulares</a:t>
            </a:r>
            <a:endParaRPr lang="en-US" sz="1900" dirty="0" smtClean="0"/>
          </a:p>
          <a:p>
            <a:pPr marL="514350" lvl="2" indent="-514350">
              <a:buFont typeface="Calibri" pitchFamily="34" charset="0"/>
              <a:buAutoNum type="arabicPeriod" startAt="2"/>
            </a:pPr>
            <a:r>
              <a:rPr lang="en-US" sz="1900" dirty="0"/>
              <a:t>Al </a:t>
            </a:r>
            <a:r>
              <a:rPr lang="en-US" sz="1900" dirty="0" err="1"/>
              <a:t>centro</a:t>
            </a:r>
            <a:r>
              <a:rPr lang="en-US" sz="1900" dirty="0"/>
              <a:t> de la </a:t>
            </a:r>
            <a:r>
              <a:rPr lang="en-US" sz="1900" dirty="0" err="1"/>
              <a:t>Guía</a:t>
            </a:r>
            <a:r>
              <a:rPr lang="en-US" sz="1900" dirty="0"/>
              <a:t> se </a:t>
            </a:r>
            <a:r>
              <a:rPr lang="en-US" sz="1900" dirty="0" err="1"/>
              <a:t>encuentra</a:t>
            </a:r>
            <a:r>
              <a:rPr lang="en-US" sz="1900" dirty="0"/>
              <a:t> la </a:t>
            </a:r>
            <a:r>
              <a:rPr lang="en-US" sz="1900" dirty="0" err="1"/>
              <a:t>metodología</a:t>
            </a:r>
            <a:r>
              <a:rPr lang="en-US" sz="1900" dirty="0"/>
              <a:t> pastoral: </a:t>
            </a:r>
            <a:r>
              <a:rPr lang="en-US" sz="1900" b="1" i="1" dirty="0" err="1">
                <a:solidFill>
                  <a:schemeClr val="bg2">
                    <a:lumMod val="50000"/>
                  </a:schemeClr>
                </a:solidFill>
              </a:rPr>
              <a:t>Ver</a:t>
            </a:r>
            <a:r>
              <a:rPr lang="en-US" sz="1900" b="1" i="1" dirty="0">
                <a:solidFill>
                  <a:schemeClr val="bg2">
                    <a:lumMod val="50000"/>
                  </a:schemeClr>
                </a:solidFill>
              </a:rPr>
              <a:t> – </a:t>
            </a:r>
            <a:r>
              <a:rPr lang="en-US" sz="1900" b="1" i="1" dirty="0" err="1">
                <a:solidFill>
                  <a:schemeClr val="bg2">
                    <a:lumMod val="50000"/>
                  </a:schemeClr>
                </a:solidFill>
              </a:rPr>
              <a:t>Juzgar</a:t>
            </a:r>
            <a:r>
              <a:rPr lang="en-US" sz="1900" b="1" i="1" dirty="0">
                <a:solidFill>
                  <a:schemeClr val="bg2">
                    <a:lumMod val="50000"/>
                  </a:schemeClr>
                </a:solidFill>
              </a:rPr>
              <a:t> – </a:t>
            </a:r>
            <a:r>
              <a:rPr lang="en-US" sz="1900" b="1" i="1" dirty="0" err="1">
                <a:solidFill>
                  <a:schemeClr val="bg2">
                    <a:lumMod val="50000"/>
                  </a:schemeClr>
                </a:solidFill>
              </a:rPr>
              <a:t>Actuar</a:t>
            </a:r>
            <a:r>
              <a:rPr lang="en-US" sz="1900" b="1" i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sz="19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2943" y="1741548"/>
            <a:ext cx="5595707" cy="511645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n-US" sz="1900" dirty="0" smtClean="0"/>
              <a:t>La </a:t>
            </a:r>
            <a:r>
              <a:rPr lang="en-US" sz="1900" dirty="0" err="1"/>
              <a:t>Guía</a:t>
            </a:r>
            <a:r>
              <a:rPr lang="en-US" sz="1900" dirty="0"/>
              <a:t> </a:t>
            </a:r>
            <a:r>
              <a:rPr lang="en-US" sz="1900" dirty="0" err="1"/>
              <a:t>será</a:t>
            </a:r>
            <a:r>
              <a:rPr lang="en-US" sz="1900" dirty="0"/>
              <a:t> </a:t>
            </a:r>
            <a:r>
              <a:rPr lang="en-US" sz="1900" dirty="0" err="1"/>
              <a:t>enviada</a:t>
            </a:r>
            <a:r>
              <a:rPr lang="en-US" sz="1900" dirty="0"/>
              <a:t> a las diócesis en el </a:t>
            </a:r>
            <a:r>
              <a:rPr lang="en-US" sz="1900" dirty="0" err="1"/>
              <a:t>otoño</a:t>
            </a:r>
            <a:r>
              <a:rPr lang="en-US" sz="1900" dirty="0"/>
              <a:t> de 2016 para </a:t>
            </a:r>
            <a:r>
              <a:rPr lang="en-US" sz="1900" dirty="0" err="1"/>
              <a:t>ser</a:t>
            </a:r>
            <a:r>
              <a:rPr lang="en-US" sz="1900" dirty="0"/>
              <a:t> </a:t>
            </a:r>
            <a:r>
              <a:rPr lang="en-US" sz="1900" dirty="0" err="1"/>
              <a:t>distribuida</a:t>
            </a:r>
            <a:r>
              <a:rPr lang="en-US" sz="1900" dirty="0"/>
              <a:t> y </a:t>
            </a:r>
            <a:r>
              <a:rPr lang="en-US" sz="1900" dirty="0" err="1"/>
              <a:t>tenerla</a:t>
            </a:r>
            <a:r>
              <a:rPr lang="en-US" sz="1900" dirty="0"/>
              <a:t> </a:t>
            </a:r>
            <a:r>
              <a:rPr lang="en-US" sz="1900" dirty="0" err="1"/>
              <a:t>lista</a:t>
            </a:r>
            <a:r>
              <a:rPr lang="en-US" sz="1900" dirty="0"/>
              <a:t> a </a:t>
            </a:r>
            <a:r>
              <a:rPr lang="en-US" sz="1900" dirty="0" err="1"/>
              <a:t>comienzos</a:t>
            </a:r>
            <a:r>
              <a:rPr lang="en-US" sz="1900" dirty="0"/>
              <a:t> de enero de 2017.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US" sz="1900" dirty="0"/>
              <a:t>La </a:t>
            </a:r>
            <a:r>
              <a:rPr lang="en-US" sz="1900" dirty="0" err="1"/>
              <a:t>Guía</a:t>
            </a:r>
            <a:r>
              <a:rPr lang="en-US" sz="1900" dirty="0"/>
              <a:t> </a:t>
            </a:r>
            <a:r>
              <a:rPr lang="en-US" sz="1900" dirty="0" err="1"/>
              <a:t>estará</a:t>
            </a:r>
            <a:r>
              <a:rPr lang="en-US" sz="1900" dirty="0"/>
              <a:t> </a:t>
            </a:r>
            <a:r>
              <a:rPr lang="en-US" sz="1900" dirty="0" err="1"/>
              <a:t>disponible</a:t>
            </a:r>
            <a:r>
              <a:rPr lang="en-US" sz="1900" dirty="0"/>
              <a:t> de </a:t>
            </a:r>
            <a:r>
              <a:rPr lang="en-US" sz="1900" dirty="0" err="1"/>
              <a:t>manera</a:t>
            </a:r>
            <a:r>
              <a:rPr lang="en-US" sz="1900" dirty="0"/>
              <a:t> </a:t>
            </a:r>
            <a:r>
              <a:rPr lang="en-US" sz="1900" dirty="0" err="1"/>
              <a:t>electrónica</a:t>
            </a:r>
            <a:r>
              <a:rPr lang="en-US" sz="1900" dirty="0"/>
              <a:t>  (</a:t>
            </a:r>
            <a:r>
              <a:rPr lang="en-US" sz="1900" dirty="0">
                <a:hlinkClick r:id="rId2"/>
              </a:rPr>
              <a:t>http://vencuentro.org/</a:t>
            </a:r>
            <a:r>
              <a:rPr lang="en-US" sz="1900" dirty="0"/>
              <a:t>) al </a:t>
            </a:r>
            <a:r>
              <a:rPr lang="en-US" sz="1900" dirty="0" err="1"/>
              <a:t>igual</a:t>
            </a:r>
            <a:r>
              <a:rPr lang="en-US" sz="1900" dirty="0"/>
              <a:t> que </a:t>
            </a:r>
            <a:r>
              <a:rPr lang="en-US" sz="1900" dirty="0" err="1"/>
              <a:t>recursos</a:t>
            </a:r>
            <a:r>
              <a:rPr lang="en-US" sz="1900" dirty="0"/>
              <a:t> </a:t>
            </a:r>
            <a:r>
              <a:rPr lang="en-US" sz="1900" dirty="0" err="1"/>
              <a:t>relacionados</a:t>
            </a:r>
            <a:r>
              <a:rPr lang="en-US" sz="1900" dirty="0"/>
              <a:t> con </a:t>
            </a:r>
            <a:r>
              <a:rPr lang="en-US" sz="1900" dirty="0" err="1"/>
              <a:t>ella</a:t>
            </a:r>
            <a:r>
              <a:rPr lang="en-US" sz="1900" dirty="0"/>
              <a:t> y </a:t>
            </a:r>
            <a:r>
              <a:rPr lang="en-US" sz="1900" dirty="0" err="1"/>
              <a:t>materiales</a:t>
            </a:r>
            <a:r>
              <a:rPr lang="en-US" sz="1900" dirty="0"/>
              <a:t> de </a:t>
            </a:r>
            <a:r>
              <a:rPr lang="en-US" sz="1900" dirty="0" err="1"/>
              <a:t>apoyo</a:t>
            </a:r>
            <a:r>
              <a:rPr lang="en-US" sz="1900" dirty="0"/>
              <a:t>.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US" sz="1900" dirty="0"/>
              <a:t>Los </a:t>
            </a:r>
            <a:r>
              <a:rPr lang="en-US" sz="1900" dirty="0" err="1"/>
              <a:t>agentes</a:t>
            </a:r>
            <a:r>
              <a:rPr lang="en-US" sz="1900" dirty="0"/>
              <a:t> </a:t>
            </a:r>
            <a:r>
              <a:rPr lang="en-US" sz="1900" dirty="0" err="1"/>
              <a:t>pastorales</a:t>
            </a:r>
            <a:r>
              <a:rPr lang="en-US" sz="1900" dirty="0"/>
              <a:t> que </a:t>
            </a:r>
            <a:r>
              <a:rPr lang="en-US" sz="1900" dirty="0" err="1"/>
              <a:t>elaboren</a:t>
            </a:r>
            <a:r>
              <a:rPr lang="en-US" sz="1900" dirty="0"/>
              <a:t> </a:t>
            </a:r>
            <a:r>
              <a:rPr lang="en-US" sz="1900" dirty="0" err="1"/>
              <a:t>recursos</a:t>
            </a:r>
            <a:r>
              <a:rPr lang="en-US" sz="1900" dirty="0"/>
              <a:t> </a:t>
            </a:r>
            <a:r>
              <a:rPr lang="en-US" sz="1900" dirty="0" err="1"/>
              <a:t>relacionados</a:t>
            </a:r>
            <a:r>
              <a:rPr lang="en-US" sz="1900" dirty="0"/>
              <a:t> con la </a:t>
            </a:r>
            <a:r>
              <a:rPr lang="en-US" sz="1900" dirty="0" err="1"/>
              <a:t>Guía</a:t>
            </a:r>
            <a:r>
              <a:rPr lang="en-US" sz="1900" dirty="0"/>
              <a:t>, </a:t>
            </a:r>
            <a:r>
              <a:rPr lang="en-US" sz="1900" dirty="0" err="1"/>
              <a:t>adaptaciones</a:t>
            </a:r>
            <a:r>
              <a:rPr lang="en-US" sz="1900" dirty="0"/>
              <a:t> y </a:t>
            </a:r>
            <a:r>
              <a:rPr lang="en-US" sz="1900" dirty="0" err="1"/>
              <a:t>materiales</a:t>
            </a:r>
            <a:r>
              <a:rPr lang="en-US" sz="1900" dirty="0"/>
              <a:t> de </a:t>
            </a:r>
            <a:r>
              <a:rPr lang="en-US" sz="1900" dirty="0" err="1"/>
              <a:t>apoyo</a:t>
            </a:r>
            <a:r>
              <a:rPr lang="en-US" sz="1900" dirty="0"/>
              <a:t>, </a:t>
            </a:r>
            <a:r>
              <a:rPr lang="en-US" sz="1900" dirty="0" err="1"/>
              <a:t>serán</a:t>
            </a:r>
            <a:r>
              <a:rPr lang="en-US" sz="1900" dirty="0"/>
              <a:t> </a:t>
            </a:r>
            <a:r>
              <a:rPr lang="en-US" sz="1900" dirty="0" err="1"/>
              <a:t>invitados</a:t>
            </a:r>
            <a:r>
              <a:rPr lang="en-US" sz="1900" dirty="0"/>
              <a:t> a </a:t>
            </a:r>
            <a:r>
              <a:rPr lang="en-US" sz="1900" dirty="0" err="1"/>
              <a:t>compartirlos</a:t>
            </a:r>
            <a:r>
              <a:rPr lang="en-US" sz="1900" dirty="0"/>
              <a:t> con el resto del </a:t>
            </a:r>
            <a:r>
              <a:rPr lang="en-US" sz="1900" dirty="0" err="1"/>
              <a:t>país</a:t>
            </a:r>
            <a:r>
              <a:rPr lang="en-US" sz="1900" dirty="0"/>
              <a:t> por </a:t>
            </a:r>
            <a:r>
              <a:rPr lang="en-US" sz="1900" dirty="0" err="1"/>
              <a:t>medio</a:t>
            </a:r>
            <a:r>
              <a:rPr lang="en-US" sz="1900" dirty="0"/>
              <a:t> de </a:t>
            </a:r>
            <a:r>
              <a:rPr lang="en-US" sz="1900" dirty="0">
                <a:hlinkClick r:id="rId2"/>
              </a:rPr>
              <a:t>http://vencuentro.org</a:t>
            </a:r>
            <a:r>
              <a:rPr lang="en-US" sz="1900" dirty="0" smtClean="0">
                <a:hlinkClick r:id="rId2"/>
              </a:rPr>
              <a:t>/</a:t>
            </a:r>
            <a:r>
              <a:rPr lang="en-US" sz="1900" dirty="0" smtClean="0"/>
              <a:t>.</a:t>
            </a:r>
            <a:endParaRPr lang="en-US" sz="1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9101"/>
            <a:ext cx="780356" cy="26397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01466" y="-79280"/>
            <a:ext cx="5309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842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82" y="770044"/>
            <a:ext cx="4463717" cy="1196670"/>
          </a:xfrm>
        </p:spPr>
        <p:txBody>
          <a:bodyPr>
            <a:no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Al entrar en este proceso, las comunidades de fe y</a:t>
            </a:r>
            <a:br>
              <a:rPr lang="es-ES" sz="1400" dirty="0">
                <a:solidFill>
                  <a:schemeClr val="bg1"/>
                </a:solidFill>
              </a:rPr>
            </a:br>
            <a:r>
              <a:rPr lang="es-ES" sz="1400" dirty="0">
                <a:solidFill>
                  <a:schemeClr val="bg1"/>
                </a:solidFill>
              </a:rPr>
              <a:t>los grupos católicos en los Estados Unidos están invitados a. . 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5041127" y="409414"/>
            <a:ext cx="6830170" cy="6074796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s-ES" sz="2400" b="1" i="1" dirty="0" smtClean="0">
                <a:solidFill>
                  <a:schemeClr val="tx1"/>
                </a:solidFill>
              </a:rPr>
              <a:t>Lanzarse </a:t>
            </a:r>
            <a:r>
              <a:rPr lang="es-ES" sz="2400" b="1" i="1" dirty="0">
                <a:solidFill>
                  <a:schemeClr val="tx1"/>
                </a:solidFill>
              </a:rPr>
              <a:t>a la vivencia de una Iglesia en </a:t>
            </a:r>
            <a:r>
              <a:rPr lang="es-ES" sz="2400" b="1" i="1" dirty="0" smtClean="0">
                <a:solidFill>
                  <a:schemeClr val="tx1"/>
                </a:solidFill>
              </a:rPr>
              <a:t>salida.</a:t>
            </a:r>
          </a:p>
          <a:p>
            <a:pPr marL="457200" indent="-457200">
              <a:buAutoNum type="arabicPeriod"/>
            </a:pPr>
            <a:r>
              <a:rPr lang="es-ES" sz="2400" b="1" i="1" dirty="0" smtClean="0">
                <a:solidFill>
                  <a:schemeClr val="tx1"/>
                </a:solidFill>
              </a:rPr>
              <a:t>Animar </a:t>
            </a:r>
            <a:r>
              <a:rPr lang="es-ES" sz="2400" b="1" i="1" dirty="0">
                <a:solidFill>
                  <a:schemeClr val="tx1"/>
                </a:solidFill>
              </a:rPr>
              <a:t>la reflexión y el compartir de la fe entre </a:t>
            </a:r>
            <a:r>
              <a:rPr lang="es-ES" sz="2400" b="1" i="1" dirty="0" smtClean="0">
                <a:solidFill>
                  <a:schemeClr val="tx1"/>
                </a:solidFill>
              </a:rPr>
              <a:t>los </a:t>
            </a:r>
            <a:r>
              <a:rPr lang="en-US" sz="2400" b="1" i="1" dirty="0" err="1" smtClean="0">
                <a:solidFill>
                  <a:schemeClr val="tx1"/>
                </a:solidFill>
              </a:rPr>
              <a:t>miembros</a:t>
            </a:r>
            <a:r>
              <a:rPr lang="en-US" sz="2400" b="1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del </a:t>
            </a:r>
            <a:r>
              <a:rPr lang="en-US" sz="2400" b="1" i="1" dirty="0" err="1">
                <a:solidFill>
                  <a:schemeClr val="tx1"/>
                </a:solidFill>
              </a:rPr>
              <a:t>pequeño</a:t>
            </a:r>
            <a:r>
              <a:rPr lang="en-US" sz="2400" b="1" i="1" dirty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</a:rPr>
              <a:t>grupo</a:t>
            </a:r>
            <a:r>
              <a:rPr lang="en-US" sz="2400" b="1" i="1" dirty="0" smtClean="0">
                <a:solidFill>
                  <a:schemeClr val="tx1"/>
                </a:solidFill>
              </a:rPr>
              <a:t>. </a:t>
            </a:r>
          </a:p>
          <a:p>
            <a:pPr marL="457200" indent="-457200">
              <a:buAutoNum type="arabicPeriod"/>
            </a:pPr>
            <a:r>
              <a:rPr lang="es-ES" sz="2400" b="1" i="1" dirty="0" smtClean="0">
                <a:solidFill>
                  <a:schemeClr val="tx1"/>
                </a:solidFill>
              </a:rPr>
              <a:t>Profundizar </a:t>
            </a:r>
            <a:r>
              <a:rPr lang="es-ES" sz="2400" b="1" i="1" dirty="0">
                <a:solidFill>
                  <a:schemeClr val="tx1"/>
                </a:solidFill>
              </a:rPr>
              <a:t>sobre el llamado a ser </a:t>
            </a:r>
            <a:r>
              <a:rPr lang="es-ES" sz="2400" b="1" i="1" dirty="0" smtClean="0">
                <a:solidFill>
                  <a:schemeClr val="tx1"/>
                </a:solidFill>
              </a:rPr>
              <a:t>discípulos </a:t>
            </a:r>
            <a:r>
              <a:rPr lang="en-US" sz="2400" b="1" i="1" dirty="0" err="1" smtClean="0">
                <a:solidFill>
                  <a:schemeClr val="tx1"/>
                </a:solidFill>
              </a:rPr>
              <a:t>misioneros</a:t>
            </a:r>
            <a:r>
              <a:rPr lang="en-US" sz="2400" b="1" i="1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AutoNum type="arabicPeriod"/>
            </a:pPr>
            <a:r>
              <a:rPr lang="es-ES" sz="2400" b="1" i="1" dirty="0" smtClean="0">
                <a:solidFill>
                  <a:schemeClr val="tx1"/>
                </a:solidFill>
              </a:rPr>
              <a:t>Prepararse </a:t>
            </a:r>
            <a:r>
              <a:rPr lang="es-ES" sz="2400" b="1" i="1" dirty="0">
                <a:solidFill>
                  <a:schemeClr val="tx1"/>
                </a:solidFill>
              </a:rPr>
              <a:t>para la misión evangelizadora y </a:t>
            </a:r>
            <a:r>
              <a:rPr lang="es-ES" sz="2400" b="1" i="1" dirty="0" smtClean="0">
                <a:solidFill>
                  <a:schemeClr val="tx1"/>
                </a:solidFill>
              </a:rPr>
              <a:t>la </a:t>
            </a:r>
            <a:r>
              <a:rPr lang="en-US" sz="2400" b="1" i="1" dirty="0" err="1" smtClean="0">
                <a:solidFill>
                  <a:schemeClr val="tx1"/>
                </a:solidFill>
              </a:rPr>
              <a:t>consulta</a:t>
            </a:r>
            <a:r>
              <a:rPr lang="en-US" sz="2400" b="1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en la </a:t>
            </a:r>
            <a:r>
              <a:rPr lang="en-US" sz="2400" b="1" i="1" dirty="0" err="1" smtClean="0">
                <a:solidFill>
                  <a:schemeClr val="tx1"/>
                </a:solidFill>
              </a:rPr>
              <a:t>periferia</a:t>
            </a:r>
            <a:r>
              <a:rPr lang="en-US" sz="2400" b="1" i="1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AutoNum type="arabicPeriod"/>
            </a:pPr>
            <a:r>
              <a:rPr lang="es-ES" sz="2400" b="1" i="1" dirty="0" smtClean="0">
                <a:solidFill>
                  <a:schemeClr val="tx1"/>
                </a:solidFill>
              </a:rPr>
              <a:t>Recoger </a:t>
            </a:r>
            <a:r>
              <a:rPr lang="es-ES" sz="2400" b="1" i="1" dirty="0">
                <a:solidFill>
                  <a:schemeClr val="tx1"/>
                </a:solidFill>
              </a:rPr>
              <a:t>la experiencia y la consulta del proceso </a:t>
            </a:r>
            <a:r>
              <a:rPr lang="es-ES" sz="2400" b="1" i="1" dirty="0" smtClean="0">
                <a:solidFill>
                  <a:schemeClr val="tx1"/>
                </a:solidFill>
              </a:rPr>
              <a:t>y </a:t>
            </a:r>
            <a:r>
              <a:rPr lang="en-US" sz="2400" b="1" i="1" dirty="0" err="1" smtClean="0">
                <a:solidFill>
                  <a:schemeClr val="tx1"/>
                </a:solidFill>
              </a:rPr>
              <a:t>ver</a:t>
            </a:r>
            <a:r>
              <a:rPr lang="en-US" sz="2400" b="1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sus </a:t>
            </a:r>
            <a:r>
              <a:rPr lang="en-US" sz="2400" b="1" i="1" dirty="0" err="1">
                <a:solidFill>
                  <a:schemeClr val="tx1"/>
                </a:solidFill>
              </a:rPr>
              <a:t>implicaciones</a:t>
            </a:r>
            <a:r>
              <a:rPr lang="en-US" sz="2400" b="1" i="1" dirty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</a:rPr>
              <a:t>pastorales</a:t>
            </a:r>
            <a:r>
              <a:rPr lang="en-US" sz="2400" b="1" i="1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AutoNum type="arabicPeriod"/>
            </a:pPr>
            <a:r>
              <a:rPr lang="es-ES" sz="2400" b="1" i="1" dirty="0" smtClean="0">
                <a:solidFill>
                  <a:schemeClr val="tx1"/>
                </a:solidFill>
              </a:rPr>
              <a:t>Pasar </a:t>
            </a:r>
            <a:r>
              <a:rPr lang="es-ES" sz="2400" b="1" i="1" dirty="0">
                <a:solidFill>
                  <a:schemeClr val="tx1"/>
                </a:solidFill>
              </a:rPr>
              <a:t>de ser un pequeño grupo a una </a:t>
            </a:r>
            <a:r>
              <a:rPr lang="es-ES" sz="2400" b="1" i="1" dirty="0" smtClean="0">
                <a:solidFill>
                  <a:schemeClr val="tx1"/>
                </a:solidFill>
              </a:rPr>
              <a:t>pequeña </a:t>
            </a:r>
            <a:r>
              <a:rPr lang="en-US" sz="2400" b="1" i="1" dirty="0" err="1" smtClean="0">
                <a:solidFill>
                  <a:schemeClr val="tx1"/>
                </a:solidFill>
              </a:rPr>
              <a:t>comunidad</a:t>
            </a:r>
            <a:r>
              <a:rPr lang="en-US" sz="2400" b="1" i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42" y="3671934"/>
            <a:ext cx="1995367" cy="1226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555" y="3671934"/>
            <a:ext cx="1846195" cy="1236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32" y="5249103"/>
            <a:ext cx="2041399" cy="1318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32" y="5289481"/>
            <a:ext cx="1863508" cy="1296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955" y="2108787"/>
            <a:ext cx="1979876" cy="127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4555" y="2108787"/>
            <a:ext cx="1880942" cy="1251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10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6" y="1819912"/>
            <a:ext cx="4953840" cy="119667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INSTRUCCIONES ESPECÍFICAS PARA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s-ES" sz="2400" dirty="0">
                <a:solidFill>
                  <a:schemeClr val="bg1"/>
                </a:solidFill>
              </a:rPr>
              <a:t>LOS FACILITADORES DE </a:t>
            </a:r>
            <a:r>
              <a:rPr lang="es-ES" sz="2400" dirty="0" smtClean="0">
                <a:solidFill>
                  <a:schemeClr val="bg1"/>
                </a:solidFill>
              </a:rPr>
              <a:t>grupos  PEQUEÑOS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5139578" y="389614"/>
            <a:ext cx="6652206" cy="628456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i="1" dirty="0" err="1" smtClean="0">
                <a:solidFill>
                  <a:schemeClr val="tx1"/>
                </a:solidFill>
              </a:rPr>
              <a:t>Recuerde</a:t>
            </a:r>
            <a:r>
              <a:rPr lang="en-US" sz="2400" b="1" i="1" dirty="0" smtClean="0">
                <a:solidFill>
                  <a:schemeClr val="tx1"/>
                </a:solidFill>
              </a:rPr>
              <a:t> las </a:t>
            </a:r>
            <a:r>
              <a:rPr lang="en-US" sz="2400" b="1" i="1" dirty="0" err="1" smtClean="0">
                <a:solidFill>
                  <a:schemeClr val="tx1"/>
                </a:solidFill>
              </a:rPr>
              <a:t>cinco</a:t>
            </a:r>
            <a:r>
              <a:rPr lang="en-US" sz="2400" b="1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</a:rPr>
              <a:t>responsabilidades</a:t>
            </a:r>
            <a:r>
              <a:rPr lang="en-US" sz="2400" b="1" i="1" dirty="0" smtClean="0">
                <a:solidFill>
                  <a:schemeClr val="tx1"/>
                </a:solidFill>
              </a:rPr>
              <a:t> que </a:t>
            </a:r>
            <a:r>
              <a:rPr lang="en-US" sz="2400" b="1" i="1" dirty="0" err="1" smtClean="0">
                <a:solidFill>
                  <a:schemeClr val="tx1"/>
                </a:solidFill>
              </a:rPr>
              <a:t>usted</a:t>
            </a:r>
            <a:r>
              <a:rPr lang="en-US" sz="2400" b="1" i="1" dirty="0" smtClean="0">
                <a:solidFill>
                  <a:schemeClr val="tx1"/>
                </a:solidFill>
              </a:rPr>
              <a:t> tiene como </a:t>
            </a:r>
            <a:r>
              <a:rPr lang="en-US" sz="2400" b="1" i="1" dirty="0" err="1" smtClean="0">
                <a:solidFill>
                  <a:schemeClr val="tx1"/>
                </a:solidFill>
              </a:rPr>
              <a:t>facilitador</a:t>
            </a:r>
            <a:r>
              <a:rPr lang="en-US" sz="2400" b="1" i="1" dirty="0" smtClean="0">
                <a:solidFill>
                  <a:schemeClr val="tx1"/>
                </a:solidFill>
              </a:rPr>
              <a:t>(a):</a:t>
            </a:r>
          </a:p>
          <a:p>
            <a:pPr marL="795338" indent="-398463">
              <a:buFont typeface="+mj-lt"/>
              <a:buAutoNum type="arabicPeriod"/>
            </a:pPr>
            <a:r>
              <a:rPr lang="es-ES" sz="2400" b="1" i="1" dirty="0" smtClean="0">
                <a:solidFill>
                  <a:schemeClr val="tx1"/>
                </a:solidFill>
              </a:rPr>
              <a:t>Prepara </a:t>
            </a:r>
            <a:r>
              <a:rPr lang="es-ES" sz="2400" b="1" i="1" dirty="0">
                <a:solidFill>
                  <a:schemeClr val="tx1"/>
                </a:solidFill>
              </a:rPr>
              <a:t>el espacio donde se va a reunir el </a:t>
            </a:r>
            <a:r>
              <a:rPr lang="es-ES" sz="2400" b="1" i="1" dirty="0" smtClean="0">
                <a:solidFill>
                  <a:schemeClr val="tx1"/>
                </a:solidFill>
              </a:rPr>
              <a:t>grupo</a:t>
            </a:r>
          </a:p>
          <a:p>
            <a:pPr marL="795338" indent="-398463">
              <a:buAutoNum type="arabicPeriod"/>
            </a:pPr>
            <a:r>
              <a:rPr lang="es-ES" sz="2400" b="1" i="1" dirty="0" smtClean="0">
                <a:solidFill>
                  <a:schemeClr val="tx1"/>
                </a:solidFill>
              </a:rPr>
              <a:t>Guía </a:t>
            </a:r>
            <a:r>
              <a:rPr lang="es-ES" sz="2400" b="1" i="1" dirty="0">
                <a:solidFill>
                  <a:schemeClr val="tx1"/>
                </a:solidFill>
              </a:rPr>
              <a:t>la conversación, </a:t>
            </a:r>
            <a:r>
              <a:rPr lang="es-ES" sz="2400" b="1" i="1" dirty="0" smtClean="0">
                <a:solidFill>
                  <a:schemeClr val="tx1"/>
                </a:solidFill>
              </a:rPr>
              <a:t>asegurándote </a:t>
            </a:r>
            <a:r>
              <a:rPr lang="es-ES" sz="2400" b="1" i="1" dirty="0">
                <a:solidFill>
                  <a:schemeClr val="tx1"/>
                </a:solidFill>
              </a:rPr>
              <a:t>de que </a:t>
            </a:r>
            <a:r>
              <a:rPr lang="es-ES" sz="2400" b="1" i="1" dirty="0" smtClean="0">
                <a:solidFill>
                  <a:schemeClr val="tx1"/>
                </a:solidFill>
              </a:rPr>
              <a:t>todos se </a:t>
            </a:r>
            <a:r>
              <a:rPr lang="es-ES" sz="2400" b="1" i="1" dirty="0">
                <a:solidFill>
                  <a:schemeClr val="tx1"/>
                </a:solidFill>
              </a:rPr>
              <a:t>sientan bienvenidos y tengan la oportunidad </a:t>
            </a:r>
            <a:r>
              <a:rPr lang="es-ES" sz="2400" b="1" i="1" dirty="0" smtClean="0">
                <a:solidFill>
                  <a:schemeClr val="tx1"/>
                </a:solidFill>
              </a:rPr>
              <a:t>de </a:t>
            </a:r>
            <a:r>
              <a:rPr lang="en-US" sz="2400" b="1" i="1" dirty="0" smtClean="0">
                <a:solidFill>
                  <a:schemeClr val="tx1"/>
                </a:solidFill>
              </a:rPr>
              <a:t>participar.</a:t>
            </a:r>
          </a:p>
          <a:p>
            <a:pPr marL="795338" indent="-398463">
              <a:buAutoNum type="arabicPeriod"/>
            </a:pPr>
            <a:r>
              <a:rPr lang="es-ES" sz="2400" b="1" i="1" dirty="0" smtClean="0">
                <a:solidFill>
                  <a:schemeClr val="tx1"/>
                </a:solidFill>
              </a:rPr>
              <a:t>Procura </a:t>
            </a:r>
            <a:r>
              <a:rPr lang="es-ES" sz="2400" b="1" i="1" dirty="0">
                <a:solidFill>
                  <a:schemeClr val="tx1"/>
                </a:solidFill>
              </a:rPr>
              <a:t>y </a:t>
            </a:r>
            <a:r>
              <a:rPr lang="es-ES" sz="2400" b="1" i="1" dirty="0" smtClean="0">
                <a:solidFill>
                  <a:schemeClr val="tx1"/>
                </a:solidFill>
              </a:rPr>
              <a:t>distribuye </a:t>
            </a:r>
            <a:r>
              <a:rPr lang="es-ES" sz="2400" b="1" i="1" dirty="0">
                <a:solidFill>
                  <a:schemeClr val="tx1"/>
                </a:solidFill>
              </a:rPr>
              <a:t>los símbolos y cualquier </a:t>
            </a:r>
            <a:r>
              <a:rPr lang="es-ES" sz="2400" b="1" i="1" dirty="0" smtClean="0">
                <a:solidFill>
                  <a:schemeClr val="tx1"/>
                </a:solidFill>
              </a:rPr>
              <a:t>otro material </a:t>
            </a:r>
            <a:r>
              <a:rPr lang="es-ES" sz="2400" b="1" i="1" dirty="0">
                <a:solidFill>
                  <a:schemeClr val="tx1"/>
                </a:solidFill>
              </a:rPr>
              <a:t>a usarse en cada una de las </a:t>
            </a:r>
            <a:r>
              <a:rPr lang="es-ES" sz="2400" b="1" i="1" dirty="0" smtClean="0">
                <a:solidFill>
                  <a:schemeClr val="tx1"/>
                </a:solidFill>
              </a:rPr>
              <a:t>sesiones.</a:t>
            </a:r>
          </a:p>
          <a:p>
            <a:pPr marL="795338" indent="-398463">
              <a:buAutoNum type="arabicPeriod"/>
            </a:pPr>
            <a:r>
              <a:rPr lang="es-ES" sz="2400" b="1" i="1" dirty="0" smtClean="0">
                <a:solidFill>
                  <a:schemeClr val="tx1"/>
                </a:solidFill>
              </a:rPr>
              <a:t>Toma </a:t>
            </a:r>
            <a:r>
              <a:rPr lang="es-ES" sz="2400" b="1" i="1" dirty="0">
                <a:solidFill>
                  <a:schemeClr val="tx1"/>
                </a:solidFill>
              </a:rPr>
              <a:t>nota de quiénes participaron en las </a:t>
            </a:r>
            <a:r>
              <a:rPr lang="es-ES" sz="2400" b="1" i="1" dirty="0" smtClean="0">
                <a:solidFill>
                  <a:schemeClr val="tx1"/>
                </a:solidFill>
              </a:rPr>
              <a:t>sesiones. Esta </a:t>
            </a:r>
            <a:r>
              <a:rPr lang="es-ES" sz="2400" b="1" i="1" dirty="0">
                <a:solidFill>
                  <a:schemeClr val="tx1"/>
                </a:solidFill>
              </a:rPr>
              <a:t>información se utilizará como parte del </a:t>
            </a:r>
            <a:r>
              <a:rPr lang="es-ES" sz="2400" b="1" i="1" dirty="0" smtClean="0">
                <a:solidFill>
                  <a:schemeClr val="tx1"/>
                </a:solidFill>
              </a:rPr>
              <a:t>proceso de </a:t>
            </a:r>
            <a:r>
              <a:rPr lang="es-ES" sz="2400" b="1" i="1" dirty="0">
                <a:solidFill>
                  <a:schemeClr val="tx1"/>
                </a:solidFill>
              </a:rPr>
              <a:t>consulta y será comunicada a los </a:t>
            </a:r>
            <a:r>
              <a:rPr lang="es-ES" sz="2400" b="1" i="1" dirty="0" smtClean="0">
                <a:solidFill>
                  <a:schemeClr val="tx1"/>
                </a:solidFill>
              </a:rPr>
              <a:t>obispos.</a:t>
            </a:r>
          </a:p>
          <a:p>
            <a:pPr marL="795338" indent="-398463">
              <a:buAutoNum type="arabicPeriod"/>
            </a:pPr>
            <a:r>
              <a:rPr lang="es-ES" sz="2400" b="1" i="1" dirty="0" smtClean="0">
                <a:solidFill>
                  <a:schemeClr val="tx1"/>
                </a:solidFill>
              </a:rPr>
              <a:t>Envía </a:t>
            </a:r>
            <a:r>
              <a:rPr lang="es-ES" sz="2400" b="1" i="1" dirty="0">
                <a:solidFill>
                  <a:schemeClr val="tx1"/>
                </a:solidFill>
              </a:rPr>
              <a:t>un reporte al Equipo Parroquial </a:t>
            </a:r>
            <a:r>
              <a:rPr lang="es-ES" sz="2400" b="1" i="1" dirty="0" smtClean="0">
                <a:solidFill>
                  <a:schemeClr val="tx1"/>
                </a:solidFill>
              </a:rPr>
              <a:t>del  Encuentro </a:t>
            </a:r>
            <a:r>
              <a:rPr lang="es-ES" sz="2400" b="1" i="1" dirty="0">
                <a:solidFill>
                  <a:schemeClr val="tx1"/>
                </a:solidFill>
              </a:rPr>
              <a:t>(o equipo coordinador) al final de </a:t>
            </a:r>
            <a:r>
              <a:rPr lang="es-ES" sz="2400" b="1" i="1" dirty="0" smtClean="0">
                <a:solidFill>
                  <a:schemeClr val="tx1"/>
                </a:solidFill>
              </a:rPr>
              <a:t>la experiencia </a:t>
            </a:r>
            <a:r>
              <a:rPr lang="es-ES" sz="2400" b="1" i="1" dirty="0">
                <a:solidFill>
                  <a:schemeClr val="tx1"/>
                </a:solidFill>
              </a:rPr>
              <a:t>de </a:t>
            </a:r>
            <a:r>
              <a:rPr lang="es-ES" sz="2400" b="1" i="1" dirty="0" smtClean="0">
                <a:solidFill>
                  <a:schemeClr val="tx1"/>
                </a:solidFill>
              </a:rPr>
              <a:t>las cinco </a:t>
            </a:r>
            <a:r>
              <a:rPr lang="es-ES" sz="2400" b="1" i="1" dirty="0">
                <a:solidFill>
                  <a:schemeClr val="tx1"/>
                </a:solidFill>
              </a:rPr>
              <a:t>sesiones (ver el formato </a:t>
            </a:r>
            <a:r>
              <a:rPr lang="es-ES" sz="2400" b="1" i="1" dirty="0" smtClean="0">
                <a:solidFill>
                  <a:schemeClr val="tx1"/>
                </a:solidFill>
              </a:rPr>
              <a:t>del Reporte </a:t>
            </a:r>
            <a:r>
              <a:rPr lang="es-ES" sz="2400" b="1" i="1" dirty="0">
                <a:solidFill>
                  <a:schemeClr val="tx1"/>
                </a:solidFill>
              </a:rPr>
              <a:t>final del facilitador(a) del pequeño grupo </a:t>
            </a:r>
            <a:r>
              <a:rPr lang="es-ES" sz="2400" b="1" i="1" dirty="0" smtClean="0">
                <a:solidFill>
                  <a:schemeClr val="tx1"/>
                </a:solidFill>
              </a:rPr>
              <a:t>en el </a:t>
            </a:r>
            <a:r>
              <a:rPr lang="es-ES" sz="2400" b="1" i="1" dirty="0">
                <a:solidFill>
                  <a:schemeClr val="tx1"/>
                </a:solidFill>
              </a:rPr>
              <a:t>apéndice de la guía).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2" y="3355465"/>
            <a:ext cx="3863646" cy="2711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235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Custom 111">
      <a:dk1>
        <a:sysClr val="windowText" lastClr="000000"/>
      </a:dk1>
      <a:lt1>
        <a:sysClr val="window" lastClr="FFFFFF"/>
      </a:lt1>
      <a:dk2>
        <a:srgbClr val="464646"/>
      </a:dk2>
      <a:lt2>
        <a:srgbClr val="FFFFFF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062228"/>
      </a:hlink>
      <a:folHlink>
        <a:srgbClr val="06222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9771</TotalTime>
  <Words>2932</Words>
  <Application>Microsoft Office PowerPoint</Application>
  <PresentationFormat>Widescreen</PresentationFormat>
  <Paragraphs>299</Paragraphs>
  <Slides>34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Bebas Neue</vt:lpstr>
      <vt:lpstr>Calibri</vt:lpstr>
      <vt:lpstr>Gill Sans</vt:lpstr>
      <vt:lpstr>Gill Sans MT</vt:lpstr>
      <vt:lpstr>Helvetica Neue Light</vt:lpstr>
      <vt:lpstr>Impact</vt:lpstr>
      <vt:lpstr>Jenna Sue</vt:lpstr>
      <vt:lpstr>Lithos Pro Regular</vt:lpstr>
      <vt:lpstr>Rockwell</vt:lpstr>
      <vt:lpstr>Badge</vt:lpstr>
      <vt:lpstr>Iglesia en salida</vt:lpstr>
      <vt:lpstr>Cancion del misionero - alma misionera</vt:lpstr>
      <vt:lpstr>Ardía nuestro corazón</vt:lpstr>
      <vt:lpstr>GUíA DEL v ENCUENTRO Quinto Encuentro Nacional de Ministerio Hispano/Latino una iniciativa de la usccb     </vt:lpstr>
      <vt:lpstr>MOMENTOS CLAVES EN EL PROCESO DEL V ENCUENTRO</vt:lpstr>
      <vt:lpstr>Temas del v encuentro</vt:lpstr>
      <vt:lpstr>10 Cosas que usted debe saber sobre la Guía Parroquial</vt:lpstr>
      <vt:lpstr>Al entrar en este proceso, las comunidades de fe y los grupos católicos en los Estados Unidos están invitados a. . .</vt:lpstr>
      <vt:lpstr>INSTRUCCIONES ESPECÍFICAS PARA LOS FACILITADORES DE grupos  PEQUEÑOS</vt:lpstr>
      <vt:lpstr>Mejores practicas, como se prepara un facilitador</vt:lpstr>
      <vt:lpstr>Mejores practicas para un facilitador</vt:lpstr>
      <vt:lpstr>Logistica de pequeÑos grupos para el V Encuentro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ESTRUCTURA DE CADA SESIÓN</vt:lpstr>
      <vt:lpstr>Sesion 1: Llamados a un encuentro de amor con Jesús en la Iglesia</vt:lpstr>
      <vt:lpstr>Sesion 2: con obras y gestos: ¡atrevete!</vt:lpstr>
      <vt:lpstr>Sesion 3: caminando juntos con jesus</vt:lpstr>
      <vt:lpstr>Sesion 4: dando frutos de nueva vida</vt:lpstr>
      <vt:lpstr>Sesion 5: festejando la alegria de ser discipulos misioneros</vt:lpstr>
      <vt:lpstr>PowerPoint Presentation</vt:lpstr>
      <vt:lpstr>Liderando un grupo en oración contemplativa y reflexiva</vt:lpstr>
      <vt:lpstr>PowerPoint Presentation</vt:lpstr>
      <vt:lpstr>PowerPoint Presentation</vt:lpstr>
      <vt:lpstr>PowerPoint Presentation</vt:lpstr>
      <vt:lpstr>Actividad misionera</vt:lpstr>
      <vt:lpstr>¿quÉ es la periferia?</vt:lpstr>
      <vt:lpstr>Consejos para la actividad misionera</vt:lpstr>
      <vt:lpstr>Consejos para la actividad misionera</vt:lpstr>
      <vt:lpstr>Posibles situaciones en tu Visita</vt:lpstr>
      <vt:lpstr>Diario de mision y consulta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Fernandez</dc:creator>
  <cp:lastModifiedBy>govea</cp:lastModifiedBy>
  <cp:revision>302</cp:revision>
  <cp:lastPrinted>2017-01-20T22:06:35Z</cp:lastPrinted>
  <dcterms:created xsi:type="dcterms:W3CDTF">2016-02-24T01:49:05Z</dcterms:created>
  <dcterms:modified xsi:type="dcterms:W3CDTF">2017-02-27T16:44:40Z</dcterms:modified>
</cp:coreProperties>
</file>