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461" r:id="rId2"/>
    <p:sldId id="428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40" r:id="rId15"/>
    <p:sldId id="459" r:id="rId16"/>
    <p:sldId id="460" r:id="rId17"/>
    <p:sldId id="449" r:id="rId18"/>
    <p:sldId id="448" r:id="rId19"/>
    <p:sldId id="450" r:id="rId20"/>
    <p:sldId id="444" r:id="rId21"/>
    <p:sldId id="452" r:id="rId22"/>
    <p:sldId id="453" r:id="rId23"/>
    <p:sldId id="454" r:id="rId24"/>
    <p:sldId id="455" r:id="rId25"/>
    <p:sldId id="451" r:id="rId26"/>
    <p:sldId id="446" r:id="rId27"/>
    <p:sldId id="443" r:id="rId28"/>
    <p:sldId id="456" r:id="rId29"/>
    <p:sldId id="457" r:id="rId30"/>
    <p:sldId id="458" r:id="rId31"/>
    <p:sldId id="425" r:id="rId32"/>
    <p:sldId id="430" r:id="rId33"/>
    <p:sldId id="473" r:id="rId34"/>
    <p:sldId id="474" r:id="rId35"/>
    <p:sldId id="476" r:id="rId36"/>
    <p:sldId id="477" r:id="rId37"/>
    <p:sldId id="478" r:id="rId38"/>
    <p:sldId id="479" r:id="rId39"/>
    <p:sldId id="480" r:id="rId40"/>
    <p:sldId id="481" r:id="rId41"/>
    <p:sldId id="482" r:id="rId42"/>
    <p:sldId id="483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753" autoAdjust="0"/>
  </p:normalViewPr>
  <p:slideViewPr>
    <p:cSldViewPr>
      <p:cViewPr varScale="1">
        <p:scale>
          <a:sx n="105" d="100"/>
          <a:sy n="10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6040E-27DF-40D8-B53B-A0816384224B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5C55-08A3-4CC8-B04F-759DF4931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0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076E9F-D262-47AD-9CFA-B25019D5C8F5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7C1D2-BFF3-4AF3-A31F-225DCF13E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0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9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30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71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1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3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1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5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3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3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C1D2-BFF3-4AF3-A31F-225DCF13E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2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C96ED-5E71-4D0E-ADAE-82B1D7887C2C}" type="datetime1">
              <a:rPr lang="en-US" smtClean="0">
                <a:solidFill>
                  <a:srgbClr val="CCD1B9"/>
                </a:solidFill>
              </a:rPr>
              <a:t>1/27/2020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B9DE71-4A56-45DD-B409-270FCBBB9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05CC-6D4D-490C-AFA0-065C644AF289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9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D000-4F74-4832-A95F-C4125F38A3E5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B9DE71-4A56-45DD-B409-270FCBBB919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0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1F3B-74A3-4120-B970-3411EBDD4129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63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2E05A2-FA02-4550-A527-B6D2B8069E20}" type="datetime1">
              <a:rPr lang="en-US" smtClean="0"/>
              <a:t>1/27/2020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B9DE71-4A56-45DD-B409-270FCBBB919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F79-ADBC-4876-8C08-BF8D7CC50A08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0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4031-53F9-4585-9187-6591FCD47801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48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034C-E877-477C-9AE0-BDA428D30CEA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10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698A-63DC-4923-8E66-63058BC66249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5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C25D-69FC-4A02-846A-42C2005A09BC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B9DE71-4A56-45DD-B409-270FCBBB9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2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794B-BFD2-44E1-9788-8D2EDDD0EFEF}" type="datetime1">
              <a:rPr lang="en-US" smtClean="0">
                <a:solidFill>
                  <a:srgbClr val="CCD1B9"/>
                </a:solidFill>
              </a:rPr>
              <a:t>1/27/2020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94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AA90AD-1C78-4B0D-957D-784DB6E65094}" type="datetime1">
              <a:rPr lang="en-US" smtClean="0">
                <a:solidFill>
                  <a:srgbClr val="534949"/>
                </a:solidFill>
              </a:rPr>
              <a:t>1/27/2020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8598B-A4BC-4E32-A16C-469627A3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276D6-FAE4-4899-9352-1C4B5CE0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Bethany Center, January 28,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1CA71-561E-4634-9B7C-5DDA8C9C3C3B}"/>
              </a:ext>
            </a:extLst>
          </p:cNvPr>
          <p:cNvSpPr txBox="1"/>
          <p:nvPr/>
        </p:nvSpPr>
        <p:spPr>
          <a:xfrm>
            <a:off x="914400" y="2438400"/>
            <a:ext cx="73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End-Of-Year Best Practices…</a:t>
            </a:r>
          </a:p>
          <a:p>
            <a:endParaRPr lang="en-US" sz="3200" dirty="0"/>
          </a:p>
          <a:p>
            <a:pPr algn="just"/>
            <a:r>
              <a:rPr lang="en-US" sz="3200" dirty="0"/>
              <a:t> 			and IRS Requirements.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634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Type of Relationship: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Written contracts.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Employee benefits for the worker?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Permanence of the relationship: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Specific time period or project = Contractor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Continue indefinitely = Employee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Extent to which services performed by the worker are a key aspect of the regular business of the entity.</a:t>
            </a:r>
          </a:p>
        </p:txBody>
      </p:sp>
    </p:spTree>
    <p:extLst>
      <p:ext uri="{BB962C8B-B14F-4D97-AF65-F5344CB8AC3E}">
        <p14:creationId xmlns:p14="http://schemas.microsoft.com/office/powerpoint/2010/main" val="181596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11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Difficulty in Applying IRS Rules: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Musicians – regular and occasional.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Lawn &amp; landscaping vendors.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Reimbursements must have documentation as required by the IRS in order to not be taxable (receipts provided by vendors document a need for a W-9 or even worse, perhaps an I-9 and W-4).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Occasional priests earning $600 annually.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Stole fees and stipends paid or required by the parish are income and must be reported under the rules for Form W-2 and Form 1099.</a:t>
            </a:r>
          </a:p>
        </p:txBody>
      </p:sp>
    </p:spTree>
    <p:extLst>
      <p:ext uri="{BB962C8B-B14F-4D97-AF65-F5344CB8AC3E}">
        <p14:creationId xmlns:p14="http://schemas.microsoft.com/office/powerpoint/2010/main" val="104844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Penalties: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$</a:t>
            </a:r>
            <a:r>
              <a:rPr lang="en-US" dirty="0"/>
              <a:t>50 per information return if you correctly file within 30 days of the due date; maximum penalty $545,500 per year ($191,000 for small businesses).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$100 per information return if you correctly file more than 30 days after the due date but by August 1; maximum penalty $1,637,500 per year ($545,500 for small businesses).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$270 per information return if you file after August 1 or you do not file required information returns; maximum penalty $3,275,500 per year ($1,091,500 for small businesses).</a:t>
            </a:r>
            <a:endParaRPr lang="en-US" sz="40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$270 x 50 vendors = $13,500 each year not reported</a:t>
            </a:r>
          </a:p>
        </p:txBody>
      </p:sp>
    </p:spTree>
    <p:extLst>
      <p:ext uri="{BB962C8B-B14F-4D97-AF65-F5344CB8AC3E}">
        <p14:creationId xmlns:p14="http://schemas.microsoft.com/office/powerpoint/2010/main" val="428617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13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Q: How do I make it work?</a:t>
            </a:r>
          </a:p>
          <a:p>
            <a:r>
              <a:rPr lang="en-US" sz="2400" dirty="0"/>
              <a:t>A: No payments should be made to a vendor without a 	completed, signed, W-9 on file.</a:t>
            </a:r>
          </a:p>
          <a:p>
            <a:endParaRPr lang="en-US" sz="2400" dirty="0"/>
          </a:p>
          <a:p>
            <a:r>
              <a:rPr lang="en-US" sz="2400" dirty="0"/>
              <a:t>“I am ready to cut your check, but I need a W-9.”</a:t>
            </a:r>
          </a:p>
          <a:p>
            <a:r>
              <a:rPr lang="en-US" sz="2400" dirty="0"/>
              <a:t>“I can give them a check, Father, but I need a W-9 first.”</a:t>
            </a:r>
          </a:p>
          <a:p>
            <a:r>
              <a:rPr lang="en-US" sz="2400" dirty="0"/>
              <a:t>“Father, this reimbursement to you includes payments that should be 1099’d – that means I’m supposed to include them in your W-2.”</a:t>
            </a:r>
          </a:p>
        </p:txBody>
      </p:sp>
    </p:spTree>
    <p:extLst>
      <p:ext uri="{BB962C8B-B14F-4D97-AF65-F5344CB8AC3E}">
        <p14:creationId xmlns:p14="http://schemas.microsoft.com/office/powerpoint/2010/main" val="183799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14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Independent Contractors</a:t>
            </a:r>
            <a:br>
              <a:rPr lang="en-US" sz="2800" dirty="0"/>
            </a:br>
            <a:r>
              <a:rPr lang="en-US" sz="2800" dirty="0"/>
              <a:t>&amp; IRS Reporting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1" y="1649233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vendors: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 W-9 required before 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Setting up a new vendor in Parishsoft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Data Source: W-9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Auditing vendors for missing information prior to printing Form 1099’s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to file with the IRS: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Form 1099 – </a:t>
            </a:r>
            <a:r>
              <a:rPr lang="en-US" dirty="0" err="1"/>
              <a:t>Misc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Deadline: furnish Copy B to each payee by January 31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Should be postmarked no later than January 31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Form 1096 (Summary/Transmittal)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Deadline: File Form 1096 along with all 1099—</a:t>
            </a:r>
            <a:r>
              <a:rPr lang="en-US" dirty="0" err="1"/>
              <a:t>Misc</a:t>
            </a:r>
            <a:r>
              <a:rPr lang="en-US" dirty="0"/>
              <a:t> (copy A) forms with the IRS by February 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Preparing &amp; Printing Form 1099 using Parishsoft Ledger &amp; Payables</a:t>
            </a:r>
          </a:p>
        </p:txBody>
      </p:sp>
    </p:spTree>
    <p:extLst>
      <p:ext uri="{BB962C8B-B14F-4D97-AF65-F5344CB8AC3E}">
        <p14:creationId xmlns:p14="http://schemas.microsoft.com/office/powerpoint/2010/main" val="4469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15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Independent Contractors</a:t>
            </a:r>
            <a:br>
              <a:rPr lang="en-US" sz="2800" dirty="0"/>
            </a:br>
            <a:r>
              <a:rPr lang="en-US" sz="2800" dirty="0"/>
              <a:t>&amp; IRS Reporting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308CB2-9D90-440A-9EEE-07BEAD32E5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" y="1600200"/>
            <a:ext cx="59436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16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Independent Contractors</a:t>
            </a:r>
            <a:br>
              <a:rPr lang="en-US" sz="2800" dirty="0"/>
            </a:br>
            <a:r>
              <a:rPr lang="en-US" sz="2800" dirty="0"/>
              <a:t>&amp; IRS Reporting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4C001-3A04-46FC-AA09-E85919F19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" y="1828800"/>
            <a:ext cx="6772275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17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Independent Contractors</a:t>
            </a:r>
            <a:br>
              <a:rPr lang="en-US" sz="2800" dirty="0"/>
            </a:br>
            <a:r>
              <a:rPr lang="en-US" sz="2800" dirty="0"/>
              <a:t>&amp; IRS Reporting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D3145-95A9-4E73-A5ED-D015AFA09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5" y="2018565"/>
            <a:ext cx="6877050" cy="41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18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Independent Contractors</a:t>
            </a:r>
            <a:br>
              <a:rPr lang="en-US" sz="2800" dirty="0"/>
            </a:br>
            <a:r>
              <a:rPr lang="en-US" sz="2800" dirty="0"/>
              <a:t>&amp; IRS Reporting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B39E0-D192-480A-A60A-3B7ED64C8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" y="1905000"/>
            <a:ext cx="6772275" cy="44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1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19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7526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From the Entry Screens Bar select:</a:t>
            </a:r>
          </a:p>
          <a:p>
            <a:r>
              <a:rPr lang="en-US" dirty="0"/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752602"/>
            <a:ext cx="1276350" cy="83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1" y="2667000"/>
            <a:ext cx="6357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From the Standard Reports Screen Select: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124200"/>
            <a:ext cx="2581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24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EOY Reporting Agenda</a:t>
            </a:r>
            <a:br>
              <a:rPr lang="en-US" dirty="0"/>
            </a:br>
            <a:r>
              <a:rPr lang="en-US" dirty="0"/>
              <a:t>January 28, 2010</a:t>
            </a:r>
          </a:p>
        </p:txBody>
      </p:sp>
      <p:pic>
        <p:nvPicPr>
          <p:cNvPr id="8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706BD1-3A67-4677-BF0D-98F04D2A26CD}"/>
              </a:ext>
            </a:extLst>
          </p:cNvPr>
          <p:cNvSpPr/>
          <p:nvPr/>
        </p:nvSpPr>
        <p:spPr>
          <a:xfrm>
            <a:off x="228600" y="1752600"/>
            <a:ext cx="85100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Welcome/Opening Prayer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IRS Regulations and their impact on the parish/school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IRS forms W-9, 1096 &amp; 1099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Contribution Statements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Break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Reflection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Lunch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Update: Courageously Living the Gospel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Health Insurance Billing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Preliminary Budget Guidance 2020-2021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Loss Prevention: How to file for a grant</a:t>
            </a: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543050" algn="l"/>
                <a:tab pos="1598613" algn="l"/>
              </a:tabLst>
            </a:pPr>
            <a:r>
              <a:rPr lang="en-US" sz="2000" dirty="0"/>
              <a:t>Discussion</a:t>
            </a:r>
          </a:p>
          <a:p>
            <a:endParaRPr lang="en-US" sz="2000" dirty="0"/>
          </a:p>
          <a:p>
            <a:endParaRPr lang="en-US" sz="2000" dirty="0"/>
          </a:p>
          <a:p>
            <a:pPr marL="502920" lvl="0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760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7526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From the Entry Screens Bar select:</a:t>
            </a:r>
          </a:p>
          <a:p>
            <a:r>
              <a:rPr lang="en-US" dirty="0"/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752602"/>
            <a:ext cx="1276350" cy="83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1" y="2667000"/>
            <a:ext cx="6357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From the Standard Reports Screen Select: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EF906-C4FC-486D-AFF0-E7929BAED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2971800"/>
            <a:ext cx="1905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21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A12F9-D372-4A32-83AF-063AB8B2C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1600200"/>
            <a:ext cx="812482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8FADA-3137-441A-8FF7-8A5BE5B9F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286000"/>
            <a:ext cx="67532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23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6EDCB-F95F-4445-BB08-B96643EB3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842" y="1752599"/>
            <a:ext cx="3457575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2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24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72990-B997-4C05-87A7-03DC9D146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981200"/>
            <a:ext cx="46672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25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7526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From the Entry Screens Bar select:</a:t>
            </a:r>
          </a:p>
          <a:p>
            <a:r>
              <a:rPr lang="en-US" dirty="0"/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752602"/>
            <a:ext cx="1276350" cy="83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1" y="2667000"/>
            <a:ext cx="6357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From the Standard Reports Screen Select: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124200"/>
            <a:ext cx="2581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4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26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7526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From the Vendor Drop Down Screen Select:</a:t>
            </a:r>
          </a:p>
          <a:p>
            <a:r>
              <a:rPr lang="en-US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209799"/>
            <a:ext cx="3133725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77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27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77B66-4EC4-4C19-91E2-32D91B834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" y="1828799"/>
            <a:ext cx="8162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2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28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A8D80-E828-46EA-9A94-01021D92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47359"/>
            <a:ext cx="5305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3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29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A8E6F-021A-48D5-AF26-1E9258B4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828800"/>
            <a:ext cx="8191500" cy="44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8598B-A4BC-4E32-A16C-469627A3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276D6-FAE4-4899-9352-1C4B5CE0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1CA71-561E-4634-9B7C-5DDA8C9C3C3B}"/>
              </a:ext>
            </a:extLst>
          </p:cNvPr>
          <p:cNvSpPr txBox="1"/>
          <p:nvPr/>
        </p:nvSpPr>
        <p:spPr>
          <a:xfrm>
            <a:off x="914400" y="2438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 RULE: Nonwage payments (payments not qualifying for reporting on Form W-2) of $600 or more in a calendar year must be reported on Form 1099.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90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257841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/>
              <a:t>Preparing Form 1099’s using </a:t>
            </a:r>
            <a:br>
              <a:rPr lang="en-US" sz="2800" dirty="0"/>
            </a:br>
            <a:r>
              <a:rPr lang="en-US" sz="2800" dirty="0"/>
              <a:t>Parishsoft Ledger &amp; Payables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339EC-B39F-4701-A261-D7DBA5683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05" y="2473278"/>
            <a:ext cx="71818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2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31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Statements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77724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 donor cannot claim a tax deduction for any contribution of cash, check or other monetary gift unless: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donor maintains a record of the contribution in either a bank record or,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Has received a written communications from the parish/school showing the name of the charity, date of contribution and amount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 donor can’t claim a tax deduction for any single contribution of $250 or more unless the donor obtains a written acknowledgement from the parish/school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acknowledgement should contain: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name of parish/school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Date of 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Amount of Cash 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Description, </a:t>
            </a:r>
            <a:r>
              <a:rPr lang="en-US" u="sng" dirty="0"/>
              <a:t>but not the value</a:t>
            </a:r>
            <a:r>
              <a:rPr lang="en-US" dirty="0"/>
              <a:t>, of non-cash contributions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statement that no goods or services were provided in return for the contribution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8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statements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Quid Pro Quo Contributions: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Defined: A Donation made by a donor in exchange for goods or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donor may only take a contribution deduction to the extent that the contribution exceeds the fair market value of the goods and services the donor receives in return for the contribution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 donor gives a payment of $100 and, in return, receives a ticket valued at $40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Only $60 of the donation is deductible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Practice: Mail Contribution Statements to all parishioners and visitors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Benefits vs.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Preparing Contribution Statements using Parishsoft Family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33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5A5E6-8BB7-4A24-A4E0-A6DC91E7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30" y="1828800"/>
            <a:ext cx="6781800" cy="43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9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34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AF267F-ED36-4467-877C-BBA76341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" y="2579931"/>
            <a:ext cx="8234680" cy="20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53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35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220CA-05F7-453C-8F63-8EC5259E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06" y="1794399"/>
            <a:ext cx="7267187" cy="46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4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36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EDD619-5B05-4CDA-A19E-50666647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" y="2082883"/>
            <a:ext cx="8234680" cy="36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2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37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D2932-39AE-408E-BF38-5581BD04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64" y="1661483"/>
            <a:ext cx="5665072" cy="49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4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38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8D0E6-8CCE-46A5-AD0E-804E064F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30" y="1777224"/>
            <a:ext cx="7391400" cy="47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29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39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98F70-EC29-4062-B591-2FB5BD9D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45" y="1671399"/>
            <a:ext cx="6041309" cy="49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5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4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Exceptions: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Vendors who </a:t>
            </a:r>
            <a:r>
              <a:rPr lang="en-US" sz="2400" b="1" u="sng" dirty="0"/>
              <a:t>provide</a:t>
            </a:r>
            <a:r>
              <a:rPr lang="en-US" sz="2400" dirty="0"/>
              <a:t> a </a:t>
            </a:r>
            <a:r>
              <a:rPr lang="en-US" sz="2400" b="1" u="sng" dirty="0"/>
              <a:t>signed</a:t>
            </a:r>
            <a:r>
              <a:rPr lang="en-US" sz="2400" b="1" dirty="0"/>
              <a:t> </a:t>
            </a:r>
            <a:r>
              <a:rPr lang="en-US" sz="2400" b="1" u="sng" dirty="0"/>
              <a:t>Form W-9</a:t>
            </a:r>
            <a:r>
              <a:rPr lang="en-US" sz="2400" b="1" dirty="0"/>
              <a:t> </a:t>
            </a:r>
            <a:r>
              <a:rPr lang="en-US" sz="2400" b="1" u="sng" dirty="0"/>
              <a:t>with their FEIN</a:t>
            </a:r>
            <a:r>
              <a:rPr lang="en-US" sz="2400" b="1" dirty="0"/>
              <a:t> </a:t>
            </a:r>
            <a:r>
              <a:rPr lang="en-US" sz="2400" dirty="0"/>
              <a:t>attesting they are </a:t>
            </a:r>
            <a:r>
              <a:rPr lang="en-US" sz="2400" b="1" u="sng" dirty="0"/>
              <a:t>exempt from Form 1099 Reporting</a:t>
            </a:r>
            <a:r>
              <a:rPr lang="en-US" sz="2400" dirty="0"/>
              <a:t> (e.g. corporations).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Employee reimbursements paid under a </a:t>
            </a:r>
            <a:r>
              <a:rPr lang="en-US" sz="2400" b="1" u="sng" dirty="0"/>
              <a:t>qualified accountability plan</a:t>
            </a:r>
            <a:r>
              <a:rPr lang="en-US" sz="2400" dirty="0"/>
              <a:t> (i.e. with proper documentation).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0453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40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3F0C4-3973-49DE-B865-7479DB621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7" y="1828800"/>
            <a:ext cx="8540046" cy="38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7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41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E48F8-2A40-483E-8DFB-304717F2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13" y="1678126"/>
            <a:ext cx="6656034" cy="49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7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42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/>
              <a:t>     </a:t>
            </a:r>
            <a:r>
              <a:rPr lang="en-US" sz="2400" dirty="0"/>
              <a:t>preparing Contribution Statements in parishsoft family suite</a:t>
            </a:r>
          </a:p>
        </p:txBody>
      </p:sp>
      <p:pic>
        <p:nvPicPr>
          <p:cNvPr id="4" name="Picture 2" descr="I:\DIOCESAN GRAPHICS AND LOGOS\DOSP Coat of Arms\CoatofArms-RGB-full-color_no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363"/>
            <a:ext cx="762000" cy="10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2601D-0C49-4568-B6C9-CEFB514C0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48" y="1676400"/>
            <a:ext cx="7528704" cy="49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6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5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I just need to get a signed W-9?</a:t>
            </a:r>
          </a:p>
          <a:p>
            <a:endParaRPr lang="en-US" sz="2400" dirty="0"/>
          </a:p>
          <a:p>
            <a:r>
              <a:rPr lang="en-US" sz="2400" dirty="0"/>
              <a:t>Q: Who qualifies as a “1099 Vendor”?</a:t>
            </a:r>
          </a:p>
          <a:p>
            <a:r>
              <a:rPr lang="en-US" sz="2400" dirty="0"/>
              <a:t>A: Vendors who: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Provide a </a:t>
            </a:r>
            <a:r>
              <a:rPr lang="en-US" sz="2400" b="1" u="sng" dirty="0"/>
              <a:t>signed</a:t>
            </a:r>
            <a:r>
              <a:rPr lang="en-US" sz="2400" b="1" dirty="0"/>
              <a:t> </a:t>
            </a:r>
            <a:r>
              <a:rPr lang="en-US" sz="2400" b="1" u="sng" dirty="0"/>
              <a:t>Form W-9</a:t>
            </a:r>
            <a:r>
              <a:rPr lang="en-US" sz="2400" b="1" dirty="0"/>
              <a:t> </a:t>
            </a:r>
            <a:r>
              <a:rPr lang="en-US" sz="2400" b="1" u="sng" dirty="0"/>
              <a:t>with their FEIN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Are </a:t>
            </a:r>
            <a:r>
              <a:rPr lang="en-US" sz="2400" b="1" u="sng" dirty="0"/>
              <a:t>not employees</a:t>
            </a:r>
            <a:r>
              <a:rPr lang="en-US" sz="2400" dirty="0"/>
              <a:t> and do not receive a Form W-2.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Are </a:t>
            </a:r>
            <a:r>
              <a:rPr lang="en-US" sz="2400" b="1" u="sng" dirty="0"/>
              <a:t>not treated like employees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Are </a:t>
            </a:r>
            <a:r>
              <a:rPr lang="en-US" sz="2400" b="1" u="sng" dirty="0"/>
              <a:t>not supervised</a:t>
            </a:r>
            <a:r>
              <a:rPr lang="en-US" sz="2400" dirty="0"/>
              <a:t> by the reporting entity.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Have an </a:t>
            </a:r>
            <a:r>
              <a:rPr lang="en-US" sz="2400" b="1" u="sng" dirty="0"/>
              <a:t>investment</a:t>
            </a:r>
            <a:r>
              <a:rPr lang="en-US" sz="2400" dirty="0"/>
              <a:t> in their business.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Have </a:t>
            </a:r>
            <a:r>
              <a:rPr lang="en-US" sz="2400" b="1" u="sng" dirty="0"/>
              <a:t>multiple clients/customers</a:t>
            </a:r>
            <a:r>
              <a:rPr lang="en-US" sz="24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Pay </a:t>
            </a:r>
            <a:r>
              <a:rPr lang="en-US" sz="2400" b="1" u="sng" dirty="0"/>
              <a:t>self-employment taxes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699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6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According to the IRS, evidence falls into 3 categories: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Behavior Control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Financial Control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Type of Relationship</a:t>
            </a:r>
          </a:p>
        </p:txBody>
      </p:sp>
    </p:spTree>
    <p:extLst>
      <p:ext uri="{BB962C8B-B14F-4D97-AF65-F5344CB8AC3E}">
        <p14:creationId xmlns:p14="http://schemas.microsoft.com/office/powerpoint/2010/main" val="327368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7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Behavior Control: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Subject to instruction: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When and where to do the work.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tools or equipment to use.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workers to hire or to assist with the work.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Where to purchase supplies and services.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work must be performed by a specified 	individual.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What order or sequence or order to follow.</a:t>
            </a:r>
          </a:p>
        </p:txBody>
      </p:sp>
    </p:spTree>
    <p:extLst>
      <p:ext uri="{BB962C8B-B14F-4D97-AF65-F5344CB8AC3E}">
        <p14:creationId xmlns:p14="http://schemas.microsoft.com/office/powerpoint/2010/main" val="299435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8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Behavior Control:</a:t>
            </a:r>
          </a:p>
          <a:p>
            <a:pPr marL="914400" lvl="1" indent="-457200">
              <a:buFont typeface="+mj-lt"/>
              <a:buAutoNum type="alphaUcPeriod" startAt="2"/>
            </a:pPr>
            <a:r>
              <a:rPr lang="en-US" sz="2400" dirty="0"/>
              <a:t>Employer has the right to control how the work is achieved.</a:t>
            </a:r>
          </a:p>
          <a:p>
            <a:pPr marL="914400" lvl="1" indent="-457200">
              <a:buFont typeface="+mj-lt"/>
              <a:buAutoNum type="alphaUcPeriod" startAt="2"/>
            </a:pPr>
            <a:r>
              <a:rPr lang="en-US" sz="2400" dirty="0"/>
              <a:t>Training provided by the business to the worker (regarding work methods, not orientation to the organization).</a:t>
            </a:r>
          </a:p>
        </p:txBody>
      </p:sp>
    </p:spTree>
    <p:extLst>
      <p:ext uri="{BB962C8B-B14F-4D97-AF65-F5344CB8AC3E}">
        <p14:creationId xmlns:p14="http://schemas.microsoft.com/office/powerpoint/2010/main" val="74712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AA160-C56B-48C7-8AD9-6D9D42B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DE71-4A56-45DD-B409-270FCBBB919D}" type="slidenum">
              <a:rPr lang="en-US" smtClean="0">
                <a:solidFill>
                  <a:srgbClr val="534949"/>
                </a:solidFill>
              </a:rPr>
              <a:pPr/>
              <a:t>9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D02D-3371-4C0D-84D3-CA0B434E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B737-F6E9-4001-BE3B-E935B1E66621}"/>
              </a:ext>
            </a:extLst>
          </p:cNvPr>
          <p:cNvSpPr txBox="1"/>
          <p:nvPr/>
        </p:nvSpPr>
        <p:spPr>
          <a:xfrm>
            <a:off x="762000" y="1905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Financial Control: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Extent of unreimbursed business expenses.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Extent of worker’s investment.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Extent to which the worker makes their services available to others in the market/</a:t>
            </a:r>
            <a:r>
              <a:rPr lang="en-US" sz="2400" dirty="0" err="1"/>
              <a:t>businessworld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How the business pays the worker (hourly wages or salary vs. flat fee for service or time and material.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Ability to achieve a profit or loss.</a:t>
            </a:r>
          </a:p>
        </p:txBody>
      </p:sp>
    </p:spTree>
    <p:extLst>
      <p:ext uri="{BB962C8B-B14F-4D97-AF65-F5344CB8AC3E}">
        <p14:creationId xmlns:p14="http://schemas.microsoft.com/office/powerpoint/2010/main" val="358490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11847</TotalTime>
  <Words>1185</Words>
  <Application>Microsoft Office PowerPoint</Application>
  <PresentationFormat>On-screen Show (4:3)</PresentationFormat>
  <Paragraphs>226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Franklin Gothic Medium</vt:lpstr>
      <vt:lpstr>Wingdings</vt:lpstr>
      <vt:lpstr>Wingdings 2</vt:lpstr>
      <vt:lpstr>Grid</vt:lpstr>
      <vt:lpstr>Bethany Center, January 28, 2020</vt:lpstr>
      <vt:lpstr>EOY Reporting Agenda January 28, 2010</vt:lpstr>
      <vt:lpstr>Form 1099</vt:lpstr>
      <vt:lpstr>Form 1099</vt:lpstr>
      <vt:lpstr>Form 1099</vt:lpstr>
      <vt:lpstr>Form 1099</vt:lpstr>
      <vt:lpstr>Form 1099</vt:lpstr>
      <vt:lpstr>Form 1099</vt:lpstr>
      <vt:lpstr>Form 1099</vt:lpstr>
      <vt:lpstr>Form 1099</vt:lpstr>
      <vt:lpstr>Form 1099</vt:lpstr>
      <vt:lpstr>Form 1099</vt:lpstr>
      <vt:lpstr>Form 1099</vt:lpstr>
      <vt:lpstr> Independent Contractors &amp; IRS Reporting </vt:lpstr>
      <vt:lpstr> Independent Contractors &amp; IRS Reporting </vt:lpstr>
      <vt:lpstr> Independent Contractors &amp; IRS Reporting </vt:lpstr>
      <vt:lpstr> Independent Contractors &amp; IRS Reporting </vt:lpstr>
      <vt:lpstr> Independent Contractors &amp; IRS Reporting </vt:lpstr>
      <vt:lpstr> Preparing Form 1099’s using  Parishsoft Ledger &amp; Payables</vt:lpstr>
      <vt:lpstr> Preparing Form 1099’s using  Parishsoft Ledger &amp; Payables</vt:lpstr>
      <vt:lpstr> Preparing Form 1099’s using  Parishsoft Ledger &amp; Payables</vt:lpstr>
      <vt:lpstr> Preparing Form 1099’s using  Parishsoft Ledger &amp; Payables</vt:lpstr>
      <vt:lpstr> Preparing Form 1099’s using  Parishsoft Ledger &amp; Payables</vt:lpstr>
      <vt:lpstr> Preparing Form 1099’s using  Parishsoft Ledger &amp; Payables</vt:lpstr>
      <vt:lpstr> Preparing Form 1099’s using  Parishsoft Ledger &amp; Payables</vt:lpstr>
      <vt:lpstr> Preparing Form 1099’s using  Parishsoft Ledger &amp; Payables</vt:lpstr>
      <vt:lpstr> Preparing Form 1099’s using  Parishsoft Ledger &amp; Payables </vt:lpstr>
      <vt:lpstr> Preparing Form 1099’s using  Parishsoft Ledger &amp; Payables </vt:lpstr>
      <vt:lpstr> Preparing Form 1099’s using  Parishsoft Ledger &amp; Payables </vt:lpstr>
      <vt:lpstr> Preparing Form 1099’s using  Parishsoft Ledger &amp; Payables </vt:lpstr>
      <vt:lpstr>Contribution Statements</vt:lpstr>
      <vt:lpstr>Contribution statements</vt:lpstr>
      <vt:lpstr>     preparing Contribution Statements in parishsoft family suite</vt:lpstr>
      <vt:lpstr>     preparing Contribution Statements in parishsoft family suite</vt:lpstr>
      <vt:lpstr>     preparing Contribution Statements in parishsoft family suite</vt:lpstr>
      <vt:lpstr>     preparing Contribution Statements in parishsoft family suite</vt:lpstr>
      <vt:lpstr>     preparing Contribution Statements in parishsoft family suite</vt:lpstr>
      <vt:lpstr>     preparing Contribution Statements in parishsoft family suite</vt:lpstr>
      <vt:lpstr>    preparing Contribution Statements in parishsoft family suite</vt:lpstr>
      <vt:lpstr>    preparing Contribution Statements in parishsoft family suite</vt:lpstr>
      <vt:lpstr>     preparing Contribution Statements in parishsoft family suite</vt:lpstr>
      <vt:lpstr>     preparing Contribution Statements in parishsoft family suite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Kelly Bui</cp:lastModifiedBy>
  <cp:revision>364</cp:revision>
  <cp:lastPrinted>2020-01-27T17:17:15Z</cp:lastPrinted>
  <dcterms:created xsi:type="dcterms:W3CDTF">2017-04-23T12:29:44Z</dcterms:created>
  <dcterms:modified xsi:type="dcterms:W3CDTF">2020-01-27T20:47:11Z</dcterms:modified>
</cp:coreProperties>
</file>