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handoutMasterIdLst>
    <p:handoutMasterId r:id="rId28"/>
  </p:handoutMasterIdLst>
  <p:sldIdLst>
    <p:sldId id="256" r:id="rId5"/>
    <p:sldId id="271" r:id="rId6"/>
    <p:sldId id="299" r:id="rId7"/>
    <p:sldId id="284" r:id="rId8"/>
    <p:sldId id="285" r:id="rId9"/>
    <p:sldId id="286" r:id="rId10"/>
    <p:sldId id="289" r:id="rId11"/>
    <p:sldId id="293" r:id="rId12"/>
    <p:sldId id="294" r:id="rId13"/>
    <p:sldId id="295" r:id="rId14"/>
    <p:sldId id="296" r:id="rId15"/>
    <p:sldId id="292" r:id="rId16"/>
    <p:sldId id="290" r:id="rId17"/>
    <p:sldId id="291" r:id="rId18"/>
    <p:sldId id="287" r:id="rId19"/>
    <p:sldId id="288" r:id="rId20"/>
    <p:sldId id="301" r:id="rId21"/>
    <p:sldId id="302" r:id="rId22"/>
    <p:sldId id="303" r:id="rId23"/>
    <p:sldId id="304"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Overview" id="{71CCB037-0E9A-4A4D-BC19-7CCFA1A488FD}">
          <p14:sldIdLst>
            <p14:sldId id="271"/>
          </p14:sldIdLst>
        </p14:section>
        <p14:section name="Eligibility for PPP Loans" id="{B9B51309-D148-4332-87C2-07BE32FBCA3B}">
          <p14:sldIdLst>
            <p14:sldId id="299"/>
            <p14:sldId id="284"/>
            <p14:sldId id="285"/>
            <p14:sldId id="286"/>
            <p14:sldId id="289"/>
            <p14:sldId id="293"/>
            <p14:sldId id="294"/>
            <p14:sldId id="295"/>
            <p14:sldId id="296"/>
            <p14:sldId id="292"/>
            <p14:sldId id="290"/>
            <p14:sldId id="291"/>
          </p14:sldIdLst>
        </p14:section>
        <p14:section name="Loan Forgiveness" id="{937C4E64-469F-49F8-8F0D-F2CFDF5DBD53}">
          <p14:sldIdLst>
            <p14:sldId id="287"/>
            <p14:sldId id="288"/>
            <p14:sldId id="301"/>
            <p14:sldId id="302"/>
            <p14:sldId id="303"/>
            <p14:sldId id="304"/>
          </p14:sldIdLst>
        </p14:section>
        <p14:section name="Loan Approval" id="{EEC3E594-128F-4533-A89C-5B9F715194CA}">
          <p14:sldIdLst>
            <p14:sldId id="297"/>
            <p14:sldId id="298"/>
          </p14:sldIdLst>
        </p14:section>
        <p14:section name="Learn More" id="{2CC34DB2-6590-42C0-AD4B-A04C6060184E}">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1" autoAdjust="0"/>
  </p:normalViewPr>
  <p:slideViewPr>
    <p:cSldViewPr snapToGrid="0">
      <p:cViewPr>
        <p:scale>
          <a:sx n="81" d="100"/>
          <a:sy n="81" d="100"/>
        </p:scale>
        <p:origin x="-25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5/8/2020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5/8/2020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5/8/2020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5/8/2020</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Excel_Worksheet2.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70178"/>
            <a:ext cx="10515600" cy="1581746"/>
          </a:xfrm>
        </p:spPr>
        <p:txBody>
          <a:bodyPr anchor="ctr" anchorCtr="0">
            <a:normAutofit/>
          </a:bodyPr>
          <a:lstStyle/>
          <a:p>
            <a:r>
              <a:rPr lang="en-US" sz="4800" dirty="0">
                <a:solidFill>
                  <a:schemeClr val="bg1"/>
                </a:solidFill>
              </a:rPr>
              <a:t>Payroll Protection Program Loans</a:t>
            </a:r>
          </a:p>
        </p:txBody>
      </p:sp>
      <p:sp>
        <p:nvSpPr>
          <p:cNvPr id="3" name="Subtitle 2"/>
          <p:cNvSpPr>
            <a:spLocks noGrp="1"/>
          </p:cNvSpPr>
          <p:nvPr>
            <p:ph type="subTitle" idx="4294967295"/>
          </p:nvPr>
        </p:nvSpPr>
        <p:spPr>
          <a:xfrm>
            <a:off x="855620" y="3371255"/>
            <a:ext cx="9582736" cy="1581745"/>
          </a:xfrm>
        </p:spPr>
        <p:txBody>
          <a:bodyPr>
            <a:normAutofit fontScale="92500" lnSpcReduction="20000"/>
          </a:bodyPr>
          <a:lstStyle/>
          <a:p>
            <a:pPr marL="0" indent="0">
              <a:lnSpc>
                <a:spcPct val="120000"/>
              </a:lnSpc>
              <a:spcAft>
                <a:spcPts val="0"/>
              </a:spcAft>
              <a:buNone/>
            </a:pPr>
            <a:r>
              <a:rPr lang="en-US" sz="2000" dirty="0">
                <a:solidFill>
                  <a:schemeClr val="bg1"/>
                </a:solidFill>
              </a:rPr>
              <a:t>Agenda:</a:t>
            </a:r>
          </a:p>
          <a:p>
            <a:pPr marL="342900" indent="-342900">
              <a:lnSpc>
                <a:spcPct val="120000"/>
              </a:lnSpc>
              <a:spcAft>
                <a:spcPts val="0"/>
              </a:spcAft>
              <a:buFont typeface="Arial" panose="020B0604020202020204" pitchFamily="34" charset="0"/>
              <a:buChar char="•"/>
            </a:pPr>
            <a:r>
              <a:rPr lang="en-US" sz="2000" dirty="0" err="1">
                <a:solidFill>
                  <a:schemeClr val="bg1"/>
                </a:solidFill>
              </a:rPr>
              <a:t>Powerpoint</a:t>
            </a:r>
            <a:r>
              <a:rPr lang="en-US" sz="2000" dirty="0">
                <a:solidFill>
                  <a:schemeClr val="bg1"/>
                </a:solidFill>
              </a:rPr>
              <a:t> Presentation </a:t>
            </a:r>
          </a:p>
          <a:p>
            <a:pPr marL="342900" indent="-342900">
              <a:lnSpc>
                <a:spcPct val="120000"/>
              </a:lnSpc>
              <a:spcAft>
                <a:spcPts val="0"/>
              </a:spcAft>
              <a:buFont typeface="Arial" panose="020B0604020202020204" pitchFamily="34" charset="0"/>
              <a:buChar char="•"/>
            </a:pPr>
            <a:r>
              <a:rPr lang="en-US" sz="2000" dirty="0">
                <a:solidFill>
                  <a:schemeClr val="bg1"/>
                </a:solidFill>
              </a:rPr>
              <a:t>Q &amp; A  (send questions via message link, and as long as there are Questions, we’ll try to provide Answers)</a:t>
            </a:r>
          </a:p>
        </p:txBody>
      </p:sp>
      <p:pic>
        <p:nvPicPr>
          <p:cNvPr id="5" name="Picture 4">
            <a:extLst>
              <a:ext uri="{FF2B5EF4-FFF2-40B4-BE49-F238E27FC236}">
                <a16:creationId xmlns:a16="http://schemas.microsoft.com/office/drawing/2014/main" xmlns="" id="{C45A06D5-A09B-4F27-8C14-02781FA79EB5}"/>
              </a:ext>
            </a:extLst>
          </p:cNvPr>
          <p:cNvPicPr>
            <a:picLocks noChangeAspect="1"/>
          </p:cNvPicPr>
          <p:nvPr/>
        </p:nvPicPr>
        <p:blipFill>
          <a:blip r:embed="rId3"/>
          <a:stretch>
            <a:fillRect/>
          </a:stretch>
        </p:blipFill>
        <p:spPr>
          <a:xfrm>
            <a:off x="838200" y="600693"/>
            <a:ext cx="1367902" cy="1550461"/>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Guidance From the USCCB General Counsel</a:t>
            </a:r>
          </a:p>
        </p:txBody>
      </p:sp>
      <p:pic>
        <p:nvPicPr>
          <p:cNvPr id="3" name="Picture 2">
            <a:extLst>
              <a:ext uri="{FF2B5EF4-FFF2-40B4-BE49-F238E27FC236}">
                <a16:creationId xmlns:a16="http://schemas.microsoft.com/office/drawing/2014/main" xmlns="" id="{10850B5F-3C89-4FAA-898E-58BF76F847A0}"/>
              </a:ext>
            </a:extLst>
          </p:cNvPr>
          <p:cNvPicPr>
            <a:picLocks noChangeAspect="1"/>
          </p:cNvPicPr>
          <p:nvPr/>
        </p:nvPicPr>
        <p:blipFill>
          <a:blip r:embed="rId2"/>
          <a:stretch>
            <a:fillRect/>
          </a:stretch>
        </p:blipFill>
        <p:spPr>
          <a:xfrm>
            <a:off x="521207" y="1253712"/>
            <a:ext cx="11220450" cy="5270913"/>
          </a:xfrm>
          <a:prstGeom prst="rect">
            <a:avLst/>
          </a:prstGeom>
        </p:spPr>
      </p:pic>
    </p:spTree>
    <p:extLst>
      <p:ext uri="{BB962C8B-B14F-4D97-AF65-F5344CB8AC3E}">
        <p14:creationId xmlns:p14="http://schemas.microsoft.com/office/powerpoint/2010/main" val="236613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Guidance From the USCCB General Counsel</a:t>
            </a:r>
          </a:p>
        </p:txBody>
      </p:sp>
      <p:pic>
        <p:nvPicPr>
          <p:cNvPr id="5" name="Picture 4">
            <a:extLst>
              <a:ext uri="{FF2B5EF4-FFF2-40B4-BE49-F238E27FC236}">
                <a16:creationId xmlns:a16="http://schemas.microsoft.com/office/drawing/2014/main" xmlns="" id="{483449FE-71C1-42A3-AC50-8E29A6088F83}"/>
              </a:ext>
            </a:extLst>
          </p:cNvPr>
          <p:cNvPicPr>
            <a:picLocks noChangeAspect="1"/>
          </p:cNvPicPr>
          <p:nvPr/>
        </p:nvPicPr>
        <p:blipFill>
          <a:blip r:embed="rId2"/>
          <a:stretch>
            <a:fillRect/>
          </a:stretch>
        </p:blipFill>
        <p:spPr>
          <a:xfrm>
            <a:off x="1996959" y="1352550"/>
            <a:ext cx="8198082" cy="5138235"/>
          </a:xfrm>
          <a:prstGeom prst="rect">
            <a:avLst/>
          </a:prstGeom>
        </p:spPr>
      </p:pic>
    </p:spTree>
    <p:extLst>
      <p:ext uri="{BB962C8B-B14F-4D97-AF65-F5344CB8AC3E}">
        <p14:creationId xmlns:p14="http://schemas.microsoft.com/office/powerpoint/2010/main" val="3487942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$27,635 of Cash and $118,000 of Deficits Projected – Probably Eligible</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600" dirty="0"/>
              <a:t>31. </a:t>
            </a:r>
            <a:r>
              <a:rPr lang="en-US" sz="1600" b="1" dirty="0"/>
              <a:t>Question: </a:t>
            </a:r>
            <a:r>
              <a:rPr lang="en-US" sz="1600" dirty="0"/>
              <a:t>Do businesses owned by large companies with adequate sources of liquidity to support the business’s ongoing operations qualify for a PPP loan? </a:t>
            </a:r>
          </a:p>
          <a:p>
            <a:r>
              <a:rPr lang="en-US" sz="1600" b="1" dirty="0"/>
              <a:t>Answer: </a:t>
            </a:r>
            <a:r>
              <a:rPr lang="en-US" sz="1600" dirty="0"/>
              <a:t>In addition to reviewing applicable affiliation rules to determine eligibility, all borrowers must assess their economic need for a PPP loan under the standard established by the CARES Act and the PPP regulations at the time of the loan application. Although the CARES Act suspends the ordinary requirement that borrowers must be unable to obtain credit elsewhere (as defined in section 3(h) of the Small Business Act), </a:t>
            </a:r>
            <a:r>
              <a:rPr lang="en-US" sz="1600" b="1" dirty="0"/>
              <a:t>borrowers still must certify in good faith that their PPP loan request is necessary</a:t>
            </a:r>
            <a:r>
              <a:rPr lang="en-US" sz="1600" dirty="0"/>
              <a:t>. </a:t>
            </a:r>
            <a:endParaRPr lang="en-US" sz="16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F460AEC2-272A-446A-AEFD-D4529F059A2D}"/>
              </a:ext>
            </a:extLst>
          </p:cNvPr>
          <p:cNvPicPr>
            <a:picLocks noChangeAspect="1"/>
          </p:cNvPicPr>
          <p:nvPr/>
        </p:nvPicPr>
        <p:blipFill>
          <a:blip r:embed="rId2"/>
          <a:stretch>
            <a:fillRect/>
          </a:stretch>
        </p:blipFill>
        <p:spPr>
          <a:xfrm>
            <a:off x="381000" y="1370037"/>
            <a:ext cx="11430000" cy="4575125"/>
          </a:xfrm>
          <a:prstGeom prst="rect">
            <a:avLst/>
          </a:prstGeom>
        </p:spPr>
      </p:pic>
    </p:spTree>
    <p:extLst>
      <p:ext uri="{BB962C8B-B14F-4D97-AF65-F5344CB8AC3E}">
        <p14:creationId xmlns:p14="http://schemas.microsoft.com/office/powerpoint/2010/main" val="346567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$1.5mil Cash and Deficits Offset by Cost Reductions – Probably Not Eligible</a:t>
            </a:r>
          </a:p>
        </p:txBody>
      </p:sp>
      <p:pic>
        <p:nvPicPr>
          <p:cNvPr id="2" name="Picture 1">
            <a:extLst>
              <a:ext uri="{FF2B5EF4-FFF2-40B4-BE49-F238E27FC236}">
                <a16:creationId xmlns:a16="http://schemas.microsoft.com/office/drawing/2014/main" xmlns="" id="{238A8BD4-DA0D-4CB3-9968-73619A1C305D}"/>
              </a:ext>
            </a:extLst>
          </p:cNvPr>
          <p:cNvPicPr>
            <a:picLocks noChangeAspect="1"/>
          </p:cNvPicPr>
          <p:nvPr/>
        </p:nvPicPr>
        <p:blipFill>
          <a:blip r:embed="rId2"/>
          <a:stretch>
            <a:fillRect/>
          </a:stretch>
        </p:blipFill>
        <p:spPr>
          <a:xfrm>
            <a:off x="574940" y="1422233"/>
            <a:ext cx="11042120" cy="4013534"/>
          </a:xfrm>
          <a:prstGeom prst="rect">
            <a:avLst/>
          </a:prstGeom>
        </p:spPr>
      </p:pic>
    </p:spTree>
    <p:extLst>
      <p:ext uri="{BB962C8B-B14F-4D97-AF65-F5344CB8AC3E}">
        <p14:creationId xmlns:p14="http://schemas.microsoft.com/office/powerpoint/2010/main" val="339185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$800,000 Cash and $419,000 of Deficits – You Decide Eligibility</a:t>
            </a:r>
          </a:p>
        </p:txBody>
      </p:sp>
      <p:pic>
        <p:nvPicPr>
          <p:cNvPr id="5" name="Picture 4">
            <a:extLst>
              <a:ext uri="{FF2B5EF4-FFF2-40B4-BE49-F238E27FC236}">
                <a16:creationId xmlns:a16="http://schemas.microsoft.com/office/drawing/2014/main" xmlns="" id="{4D909C30-DD13-4919-A1E6-268316ACA1B9}"/>
              </a:ext>
            </a:extLst>
          </p:cNvPr>
          <p:cNvPicPr>
            <a:picLocks noChangeAspect="1"/>
          </p:cNvPicPr>
          <p:nvPr/>
        </p:nvPicPr>
        <p:blipFill>
          <a:blip r:embed="rId2"/>
          <a:stretch>
            <a:fillRect/>
          </a:stretch>
        </p:blipFill>
        <p:spPr>
          <a:xfrm>
            <a:off x="590550" y="1422233"/>
            <a:ext cx="11039475" cy="4013534"/>
          </a:xfrm>
          <a:prstGeom prst="rect">
            <a:avLst/>
          </a:prstGeom>
        </p:spPr>
      </p:pic>
    </p:spTree>
    <p:extLst>
      <p:ext uri="{BB962C8B-B14F-4D97-AF65-F5344CB8AC3E}">
        <p14:creationId xmlns:p14="http://schemas.microsoft.com/office/powerpoint/2010/main" val="15125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3200" dirty="0">
                <a:solidFill>
                  <a:schemeClr val="tx1">
                    <a:lumMod val="75000"/>
                    <a:lumOff val="25000"/>
                  </a:schemeClr>
                </a:solidFill>
                <a:latin typeface="+mn-lt"/>
                <a:ea typeface="+mn-ea"/>
                <a:cs typeface="+mn-cs"/>
              </a:rPr>
              <a:t>Guidance Published by Holland &amp; Knight</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0"/>
              </a:spcAft>
              <a:buNone/>
            </a:pPr>
            <a:r>
              <a:rPr lang="en-US" sz="3200" dirty="0"/>
              <a:t>Borrowers who want to obtain loan forgiveness must use the loan proceeds for specific costs:</a:t>
            </a:r>
          </a:p>
          <a:p>
            <a:pPr lvl="1" fontAlgn="base">
              <a:lnSpc>
                <a:spcPct val="100000"/>
              </a:lnSpc>
              <a:spcAft>
                <a:spcPts val="0"/>
              </a:spcAft>
            </a:pPr>
            <a:r>
              <a:rPr lang="en-US" sz="3200" dirty="0"/>
              <a:t>payroll costs and benefits</a:t>
            </a:r>
          </a:p>
          <a:p>
            <a:pPr lvl="1" fontAlgn="base">
              <a:lnSpc>
                <a:spcPct val="100000"/>
              </a:lnSpc>
              <a:spcAft>
                <a:spcPts val="0"/>
              </a:spcAft>
            </a:pPr>
            <a:r>
              <a:rPr lang="en-US" sz="3200" dirty="0"/>
              <a:t>mortgage interest (not operating or W/C loans)</a:t>
            </a:r>
          </a:p>
          <a:p>
            <a:pPr lvl="1" fontAlgn="base">
              <a:lnSpc>
                <a:spcPct val="100000"/>
              </a:lnSpc>
              <a:spcAft>
                <a:spcPts val="0"/>
              </a:spcAft>
            </a:pPr>
            <a:r>
              <a:rPr lang="en-US" sz="3200" dirty="0"/>
              <a:t>rent</a:t>
            </a:r>
          </a:p>
          <a:p>
            <a:pPr lvl="1" fontAlgn="base">
              <a:lnSpc>
                <a:spcPct val="100000"/>
              </a:lnSpc>
              <a:spcAft>
                <a:spcPts val="0"/>
              </a:spcAft>
            </a:pPr>
            <a:r>
              <a:rPr lang="en-US" sz="3200" dirty="0"/>
              <a:t>utilities</a:t>
            </a:r>
          </a:p>
        </p:txBody>
      </p:sp>
    </p:spTree>
    <p:extLst>
      <p:ext uri="{BB962C8B-B14F-4D97-AF65-F5344CB8AC3E}">
        <p14:creationId xmlns:p14="http://schemas.microsoft.com/office/powerpoint/2010/main" val="2969824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3200" dirty="0">
                <a:solidFill>
                  <a:schemeClr val="tx1">
                    <a:lumMod val="75000"/>
                    <a:lumOff val="25000"/>
                  </a:schemeClr>
                </a:solidFill>
                <a:latin typeface="+mn-lt"/>
                <a:ea typeface="+mn-ea"/>
                <a:cs typeface="+mn-cs"/>
              </a:rPr>
              <a:t>Guidance Published by Holland &amp; Knight</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7000"/>
              </a:lnSpc>
              <a:spcBef>
                <a:spcPts val="0"/>
              </a:spcBef>
              <a:spcAft>
                <a:spcPts val="800"/>
              </a:spcAft>
              <a:buNone/>
            </a:pPr>
            <a:r>
              <a:rPr lang="en-US" sz="3200" dirty="0"/>
              <a:t>Forgiveness is available if the proceeds are:</a:t>
            </a:r>
          </a:p>
          <a:p>
            <a:pPr marL="514350" marR="0" indent="-514350" fontAlgn="base">
              <a:lnSpc>
                <a:spcPct val="107000"/>
              </a:lnSpc>
              <a:spcBef>
                <a:spcPts val="0"/>
              </a:spcBef>
              <a:spcAft>
                <a:spcPts val="800"/>
              </a:spcAft>
              <a:buFont typeface="+mj-lt"/>
              <a:buAutoNum type="arabicParenR"/>
            </a:pPr>
            <a:r>
              <a:rPr lang="en-US" sz="3200" dirty="0"/>
              <a:t>used primarily (75 percent or more) to cover payroll costs over the eight-week period following when the loan is made, with any remaining amounts used for the qualifying costs above, and </a:t>
            </a:r>
          </a:p>
          <a:p>
            <a:pPr marL="514350" marR="0" indent="-514350" fontAlgn="base">
              <a:lnSpc>
                <a:spcPct val="107000"/>
              </a:lnSpc>
              <a:spcBef>
                <a:spcPts val="0"/>
              </a:spcBef>
              <a:spcAft>
                <a:spcPts val="800"/>
              </a:spcAft>
              <a:buFont typeface="+mj-lt"/>
              <a:buAutoNum type="arabicParenR"/>
            </a:pPr>
            <a:r>
              <a:rPr lang="en-US" sz="3200" dirty="0"/>
              <a:t>employee count and compensation levels are maintained for the eight-week period after funds are disbursed.</a:t>
            </a:r>
          </a:p>
        </p:txBody>
      </p:sp>
    </p:spTree>
    <p:extLst>
      <p:ext uri="{BB962C8B-B14F-4D97-AF65-F5344CB8AC3E}">
        <p14:creationId xmlns:p14="http://schemas.microsoft.com/office/powerpoint/2010/main" val="3007904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3200" dirty="0">
                <a:solidFill>
                  <a:schemeClr val="tx1">
                    <a:lumMod val="75000"/>
                    <a:lumOff val="25000"/>
                  </a:schemeClr>
                </a:solidFill>
                <a:latin typeface="+mn-lt"/>
                <a:ea typeface="+mn-ea"/>
                <a:cs typeface="+mn-cs"/>
              </a:rPr>
              <a:t>Forgivable Portion of PPP Loan</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7000"/>
              </a:lnSpc>
              <a:spcBef>
                <a:spcPts val="0"/>
              </a:spcBef>
              <a:spcAft>
                <a:spcPts val="800"/>
              </a:spcAft>
              <a:buNone/>
            </a:pPr>
            <a:r>
              <a:rPr lang="en-US" sz="3200" dirty="0"/>
              <a:t>To be calculated on the 8-week period beginning the day proceeds are deposited in your bank account: </a:t>
            </a:r>
          </a:p>
          <a:p>
            <a:pPr marL="0" marR="0" indent="0" fontAlgn="base">
              <a:lnSpc>
                <a:spcPct val="107000"/>
              </a:lnSpc>
              <a:spcBef>
                <a:spcPts val="0"/>
              </a:spcBef>
              <a:spcAft>
                <a:spcPts val="800"/>
              </a:spcAft>
              <a:buNone/>
            </a:pPr>
            <a:r>
              <a:rPr lang="en-US" sz="3200" dirty="0"/>
              <a:t>1. Utilities, rent, and interest expense  				____________________ </a:t>
            </a:r>
          </a:p>
          <a:p>
            <a:pPr marL="0" marR="0" indent="0" fontAlgn="base">
              <a:lnSpc>
                <a:spcPct val="107000"/>
              </a:lnSpc>
              <a:spcBef>
                <a:spcPts val="0"/>
              </a:spcBef>
              <a:spcAft>
                <a:spcPts val="800"/>
              </a:spcAft>
              <a:buNone/>
            </a:pPr>
            <a:r>
              <a:rPr lang="en-US" sz="3200" dirty="0"/>
              <a:t>2. Payments of wages, health insurance and pension 	____________________ </a:t>
            </a:r>
          </a:p>
          <a:p>
            <a:pPr marL="0" marR="0" indent="0" fontAlgn="base">
              <a:lnSpc>
                <a:spcPct val="107000"/>
              </a:lnSpc>
              <a:spcBef>
                <a:spcPts val="0"/>
              </a:spcBef>
              <a:spcAft>
                <a:spcPts val="800"/>
              </a:spcAft>
              <a:buNone/>
            </a:pPr>
            <a:r>
              <a:rPr lang="en-US" sz="3200" dirty="0"/>
              <a:t>3. Add them together       						____________________</a:t>
            </a:r>
          </a:p>
          <a:p>
            <a:pPr marL="0" marR="0" indent="0" fontAlgn="base">
              <a:lnSpc>
                <a:spcPct val="107000"/>
              </a:lnSpc>
              <a:spcBef>
                <a:spcPts val="0"/>
              </a:spcBef>
              <a:spcAft>
                <a:spcPts val="800"/>
              </a:spcAft>
              <a:buNone/>
            </a:pPr>
            <a:r>
              <a:rPr lang="en-US" sz="3200" dirty="0"/>
              <a:t>4. Divide #2 by #3.  Is it at least 75%?     			____________________ </a:t>
            </a:r>
          </a:p>
          <a:p>
            <a:pPr marL="0" marR="0" indent="0" fontAlgn="base">
              <a:lnSpc>
                <a:spcPct val="107000"/>
              </a:lnSpc>
              <a:spcBef>
                <a:spcPts val="0"/>
              </a:spcBef>
              <a:spcAft>
                <a:spcPts val="800"/>
              </a:spcAft>
              <a:buNone/>
            </a:pPr>
            <a:r>
              <a:rPr lang="en-US" sz="3200" dirty="0"/>
              <a:t>5. Enter total “loan proceeds”			   		____________________ </a:t>
            </a:r>
          </a:p>
          <a:p>
            <a:pPr marL="0" marR="0" indent="0" fontAlgn="base">
              <a:lnSpc>
                <a:spcPct val="107000"/>
              </a:lnSpc>
              <a:spcBef>
                <a:spcPts val="0"/>
              </a:spcBef>
              <a:spcAft>
                <a:spcPts val="800"/>
              </a:spcAft>
              <a:buNone/>
            </a:pPr>
            <a:r>
              <a:rPr lang="en-US" sz="3200" dirty="0"/>
              <a:t>6. Enter the amount from #3      					____________________ </a:t>
            </a:r>
          </a:p>
          <a:p>
            <a:pPr marL="0" marR="0" indent="0" fontAlgn="base">
              <a:lnSpc>
                <a:spcPct val="107000"/>
              </a:lnSpc>
              <a:spcBef>
                <a:spcPts val="0"/>
              </a:spcBef>
              <a:spcAft>
                <a:spcPts val="800"/>
              </a:spcAft>
              <a:buNone/>
            </a:pPr>
            <a:r>
              <a:rPr lang="en-US" sz="3200" dirty="0"/>
              <a:t>7. Subtract #6 from #5       					____________________ </a:t>
            </a:r>
          </a:p>
        </p:txBody>
      </p:sp>
    </p:spTree>
    <p:extLst>
      <p:ext uri="{BB962C8B-B14F-4D97-AF65-F5344CB8AC3E}">
        <p14:creationId xmlns:p14="http://schemas.microsoft.com/office/powerpoint/2010/main" val="20492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118343" cy="640080"/>
          </a:xfrm>
        </p:spPr>
        <p:txBody>
          <a:bodyPr>
            <a:noAutofit/>
          </a:bodyPr>
          <a:lstStyle/>
          <a:p>
            <a:r>
              <a:rPr lang="en-US" sz="3200" dirty="0">
                <a:solidFill>
                  <a:schemeClr val="tx1">
                    <a:lumMod val="75000"/>
                    <a:lumOff val="25000"/>
                  </a:schemeClr>
                </a:solidFill>
                <a:latin typeface="+mn-lt"/>
                <a:ea typeface="+mn-ea"/>
                <a:cs typeface="+mn-cs"/>
              </a:rPr>
              <a:t>First Step in Calculating Non-Forgivable Portion of PPP Loan</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indent="0" fontAlgn="base">
              <a:lnSpc>
                <a:spcPct val="107000"/>
              </a:lnSpc>
              <a:spcBef>
                <a:spcPts val="0"/>
              </a:spcBef>
              <a:spcAft>
                <a:spcPts val="800"/>
              </a:spcAft>
              <a:buNone/>
            </a:pPr>
            <a:r>
              <a:rPr lang="en-US" sz="2700" dirty="0"/>
              <a:t>To be calculated on the 8-week period beginning the day proceeds are deposited in your bank account: </a:t>
            </a:r>
          </a:p>
          <a:p>
            <a:pPr marL="0" marR="0" indent="0" fontAlgn="base">
              <a:lnSpc>
                <a:spcPct val="107000"/>
              </a:lnSpc>
              <a:spcBef>
                <a:spcPts val="0"/>
              </a:spcBef>
              <a:spcAft>
                <a:spcPts val="800"/>
              </a:spcAft>
              <a:buNone/>
            </a:pPr>
            <a:r>
              <a:rPr lang="en-US" sz="2700" dirty="0"/>
              <a:t>1. Utilities, rent, and interest expense  				  25,000 </a:t>
            </a:r>
          </a:p>
          <a:p>
            <a:pPr marL="0" marR="0" indent="0" fontAlgn="base">
              <a:lnSpc>
                <a:spcPct val="107000"/>
              </a:lnSpc>
              <a:spcBef>
                <a:spcPts val="0"/>
              </a:spcBef>
              <a:spcAft>
                <a:spcPts val="800"/>
              </a:spcAft>
              <a:buNone/>
            </a:pPr>
            <a:r>
              <a:rPr lang="en-US" sz="2700" dirty="0"/>
              <a:t>2. Payments of wages, health insurance and pension 	  75,000 </a:t>
            </a:r>
          </a:p>
          <a:p>
            <a:pPr marL="0" marR="0" indent="0" fontAlgn="base">
              <a:lnSpc>
                <a:spcPct val="107000"/>
              </a:lnSpc>
              <a:spcBef>
                <a:spcPts val="0"/>
              </a:spcBef>
              <a:spcAft>
                <a:spcPts val="800"/>
              </a:spcAft>
              <a:buNone/>
            </a:pPr>
            <a:r>
              <a:rPr lang="en-US" sz="2700" dirty="0"/>
              <a:t>3. Add them together       						100,000</a:t>
            </a:r>
          </a:p>
          <a:p>
            <a:pPr marL="0" marR="0" indent="0" fontAlgn="base">
              <a:lnSpc>
                <a:spcPct val="107000"/>
              </a:lnSpc>
              <a:spcBef>
                <a:spcPts val="0"/>
              </a:spcBef>
              <a:spcAft>
                <a:spcPts val="800"/>
              </a:spcAft>
              <a:buNone/>
            </a:pPr>
            <a:r>
              <a:rPr lang="en-US" sz="2700" dirty="0"/>
              <a:t>4. Divide #2 by #3.  Is it at least 75%?     			      75% </a:t>
            </a:r>
          </a:p>
          <a:p>
            <a:pPr marL="0" marR="0" indent="0" fontAlgn="base">
              <a:lnSpc>
                <a:spcPct val="107000"/>
              </a:lnSpc>
              <a:spcBef>
                <a:spcPts val="0"/>
              </a:spcBef>
              <a:spcAft>
                <a:spcPts val="800"/>
              </a:spcAft>
              <a:buNone/>
            </a:pPr>
            <a:r>
              <a:rPr lang="en-US" sz="2700" dirty="0"/>
              <a:t>5. Enter total “loan proceeds”			   		100,000 </a:t>
            </a:r>
          </a:p>
          <a:p>
            <a:pPr marL="0" marR="0" indent="0" fontAlgn="base">
              <a:lnSpc>
                <a:spcPct val="107000"/>
              </a:lnSpc>
              <a:spcBef>
                <a:spcPts val="0"/>
              </a:spcBef>
              <a:spcAft>
                <a:spcPts val="800"/>
              </a:spcAft>
              <a:buNone/>
            </a:pPr>
            <a:r>
              <a:rPr lang="en-US" sz="2700" dirty="0"/>
              <a:t>6. Enter the amount from #3      					100,000 </a:t>
            </a:r>
          </a:p>
          <a:p>
            <a:pPr marL="0" marR="0" indent="0" fontAlgn="base">
              <a:lnSpc>
                <a:spcPct val="107000"/>
              </a:lnSpc>
              <a:spcBef>
                <a:spcPts val="0"/>
              </a:spcBef>
              <a:spcAft>
                <a:spcPts val="800"/>
              </a:spcAft>
              <a:buNone/>
            </a:pPr>
            <a:r>
              <a:rPr lang="en-US" sz="2700" dirty="0"/>
              <a:t>7. Subtract #6 from #5       					</a:t>
            </a:r>
            <a:r>
              <a:rPr lang="en-US" sz="3200" dirty="0"/>
              <a:t>      </a:t>
            </a:r>
            <a:r>
              <a:rPr lang="en-US" sz="2700" dirty="0"/>
              <a:t>-0-</a:t>
            </a:r>
          </a:p>
        </p:txBody>
      </p:sp>
    </p:spTree>
    <p:extLst>
      <p:ext uri="{BB962C8B-B14F-4D97-AF65-F5344CB8AC3E}">
        <p14:creationId xmlns:p14="http://schemas.microsoft.com/office/powerpoint/2010/main" val="2885526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401505" cy="640080"/>
          </a:xfrm>
        </p:spPr>
        <p:txBody>
          <a:bodyPr>
            <a:noAutofit/>
          </a:bodyPr>
          <a:lstStyle/>
          <a:p>
            <a:r>
              <a:rPr lang="en-US" sz="3200" dirty="0">
                <a:solidFill>
                  <a:schemeClr val="tx1">
                    <a:lumMod val="75000"/>
                    <a:lumOff val="25000"/>
                  </a:schemeClr>
                </a:solidFill>
                <a:latin typeface="+mn-lt"/>
                <a:ea typeface="+mn-ea"/>
                <a:cs typeface="+mn-cs"/>
              </a:rPr>
              <a:t>Second Step – Adjustment Based on FTEs</a:t>
            </a:r>
          </a:p>
        </p:txBody>
      </p:sp>
      <p:graphicFrame>
        <p:nvGraphicFramePr>
          <p:cNvPr id="4" name="Object 3">
            <a:extLst>
              <a:ext uri="{FF2B5EF4-FFF2-40B4-BE49-F238E27FC236}">
                <a16:creationId xmlns:a16="http://schemas.microsoft.com/office/drawing/2014/main" xmlns="" id="{8ED2C6C1-308B-48EA-A694-2FDE97D003D8}"/>
              </a:ext>
            </a:extLst>
          </p:cNvPr>
          <p:cNvGraphicFramePr>
            <a:graphicFrameLocks noChangeAspect="1"/>
          </p:cNvGraphicFramePr>
          <p:nvPr>
            <p:extLst>
              <p:ext uri="{D42A27DB-BD31-4B8C-83A1-F6EECF244321}">
                <p14:modId xmlns:p14="http://schemas.microsoft.com/office/powerpoint/2010/main" val="2846628777"/>
              </p:ext>
            </p:extLst>
          </p:nvPr>
        </p:nvGraphicFramePr>
        <p:xfrm>
          <a:off x="664189" y="1695626"/>
          <a:ext cx="10899992" cy="2281560"/>
        </p:xfrm>
        <a:graphic>
          <a:graphicData uri="http://schemas.openxmlformats.org/presentationml/2006/ole">
            <mc:AlternateContent xmlns:mc="http://schemas.openxmlformats.org/markup-compatibility/2006">
              <mc:Choice xmlns:v="urn:schemas-microsoft-com:vml" Requires="v">
                <p:oleObj spid="_x0000_s2056" name="Worksheet" r:id="rId4" imgW="4838665" imgH="1013429" progId="Excel.Sheet.12">
                  <p:embed/>
                </p:oleObj>
              </mc:Choice>
              <mc:Fallback>
                <p:oleObj name="Worksheet" r:id="rId4" imgW="4838665" imgH="1013429" progId="Excel.Sheet.12">
                  <p:embed/>
                  <p:pic>
                    <p:nvPicPr>
                      <p:cNvPr id="0" name=""/>
                      <p:cNvPicPr/>
                      <p:nvPr/>
                    </p:nvPicPr>
                    <p:blipFill>
                      <a:blip r:embed="rId5"/>
                      <a:stretch>
                        <a:fillRect/>
                      </a:stretch>
                    </p:blipFill>
                    <p:spPr>
                      <a:xfrm>
                        <a:off x="664189" y="1695626"/>
                        <a:ext cx="10899992" cy="2281560"/>
                      </a:xfrm>
                      <a:prstGeom prst="rect">
                        <a:avLst/>
                      </a:prstGeom>
                    </p:spPr>
                  </p:pic>
                </p:oleObj>
              </mc:Fallback>
            </mc:AlternateContent>
          </a:graphicData>
        </a:graphic>
      </p:graphicFrame>
    </p:spTree>
    <p:extLst>
      <p:ext uri="{BB962C8B-B14F-4D97-AF65-F5344CB8AC3E}">
        <p14:creationId xmlns:p14="http://schemas.microsoft.com/office/powerpoint/2010/main" val="236547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Expressed Need for PPP Loans</a:t>
            </a:r>
          </a:p>
        </p:txBody>
      </p:sp>
      <p:sp>
        <p:nvSpPr>
          <p:cNvPr id="2" name="TextBox 1">
            <a:extLst>
              <a:ext uri="{FF2B5EF4-FFF2-40B4-BE49-F238E27FC236}">
                <a16:creationId xmlns:a16="http://schemas.microsoft.com/office/drawing/2014/main" xmlns="" id="{76A82655-5406-4D7C-B0FA-F47F78417E5C}"/>
              </a:ext>
            </a:extLst>
          </p:cNvPr>
          <p:cNvSpPr txBox="1"/>
          <p:nvPr/>
        </p:nvSpPr>
        <p:spPr>
          <a:xfrm>
            <a:off x="1171575" y="1733550"/>
            <a:ext cx="6981398" cy="1938992"/>
          </a:xfrm>
          <a:prstGeom prst="rect">
            <a:avLst/>
          </a:prstGeom>
          <a:noFill/>
        </p:spPr>
        <p:txBody>
          <a:bodyPr wrap="none" rtlCol="0">
            <a:spAutoFit/>
          </a:bodyPr>
          <a:lstStyle/>
          <a:p>
            <a:r>
              <a:rPr lang="en-US" sz="2400" dirty="0"/>
              <a:t>Known Applications by Diocesan Entities =	60</a:t>
            </a:r>
          </a:p>
          <a:p>
            <a:endParaRPr lang="en-US" sz="2400" dirty="0"/>
          </a:p>
          <a:p>
            <a:r>
              <a:rPr lang="en-US" sz="2400" dirty="0"/>
              <a:t>Bishop’s Approval Not Yet Requested =		22</a:t>
            </a:r>
          </a:p>
          <a:p>
            <a:endParaRPr lang="en-US" sz="2400" dirty="0"/>
          </a:p>
          <a:p>
            <a:r>
              <a:rPr lang="en-US" sz="2400" dirty="0"/>
              <a:t>Number of Banks =					20</a:t>
            </a: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401505" cy="640080"/>
          </a:xfrm>
        </p:spPr>
        <p:txBody>
          <a:bodyPr>
            <a:noAutofit/>
          </a:bodyPr>
          <a:lstStyle/>
          <a:p>
            <a:r>
              <a:rPr lang="en-US" sz="3200" dirty="0">
                <a:solidFill>
                  <a:schemeClr val="tx1">
                    <a:lumMod val="75000"/>
                    <a:lumOff val="25000"/>
                  </a:schemeClr>
                </a:solidFill>
                <a:latin typeface="+mn-lt"/>
                <a:ea typeface="+mn-ea"/>
                <a:cs typeface="+mn-cs"/>
              </a:rPr>
              <a:t>Second Step – Adjustment Based on FTEs</a:t>
            </a:r>
          </a:p>
        </p:txBody>
      </p:sp>
      <p:sp>
        <p:nvSpPr>
          <p:cNvPr id="2" name="Rectangle 1">
            <a:extLst>
              <a:ext uri="{FF2B5EF4-FFF2-40B4-BE49-F238E27FC236}">
                <a16:creationId xmlns:a16="http://schemas.microsoft.com/office/drawing/2014/main" xmlns="" id="{EA3125E2-DC28-4731-9C89-511765C66F73}"/>
              </a:ext>
            </a:extLst>
          </p:cNvPr>
          <p:cNvSpPr/>
          <p:nvPr/>
        </p:nvSpPr>
        <p:spPr>
          <a:xfrm>
            <a:off x="1287268" y="1740023"/>
            <a:ext cx="8993080" cy="3816429"/>
          </a:xfrm>
          <a:prstGeom prst="rect">
            <a:avLst/>
          </a:prstGeom>
        </p:spPr>
        <p:txBody>
          <a:bodyPr wrap="square">
            <a:spAutoFit/>
          </a:bodyPr>
          <a:lstStyle/>
          <a:p>
            <a:pPr algn="just"/>
            <a:r>
              <a:rPr lang="en-US" sz="3200" dirty="0">
                <a:solidFill>
                  <a:schemeClr val="tx1">
                    <a:lumMod val="75000"/>
                    <a:lumOff val="25000"/>
                  </a:schemeClr>
                </a:solidFill>
              </a:rPr>
              <a:t>Documentation verifying the number of full-time equivalent employees on payroll as well as the dollar amounts of payroll costs, covered interest payments, covered rent payments, and covered utilities for the eight-week period following this loan will need to be provided to the lender</a:t>
            </a:r>
            <a:r>
              <a:rPr lang="en-US" sz="2500" dirty="0">
                <a:solidFill>
                  <a:schemeClr val="tx1">
                    <a:lumMod val="75000"/>
                    <a:lumOff val="25000"/>
                  </a:schemeClr>
                </a:solidFill>
              </a:rPr>
              <a:t>. </a:t>
            </a:r>
          </a:p>
          <a:p>
            <a:pPr algn="just"/>
            <a:endParaRPr lang="en-US" sz="2500" dirty="0">
              <a:solidFill>
                <a:schemeClr val="tx1">
                  <a:lumMod val="75000"/>
                  <a:lumOff val="25000"/>
                </a:schemeClr>
              </a:solidFill>
            </a:endParaRPr>
          </a:p>
          <a:p>
            <a:pPr algn="just"/>
            <a:r>
              <a:rPr lang="en-US" sz="2400" dirty="0">
                <a:solidFill>
                  <a:schemeClr val="tx1">
                    <a:lumMod val="75000"/>
                    <a:lumOff val="25000"/>
                  </a:schemeClr>
                </a:solidFill>
              </a:rPr>
              <a:t>Note: “covered” payments are defined.</a:t>
            </a:r>
          </a:p>
        </p:txBody>
      </p:sp>
    </p:spTree>
    <p:extLst>
      <p:ext uri="{BB962C8B-B14F-4D97-AF65-F5344CB8AC3E}">
        <p14:creationId xmlns:p14="http://schemas.microsoft.com/office/powerpoint/2010/main" val="4125345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3200" dirty="0">
                <a:solidFill>
                  <a:schemeClr val="tx1">
                    <a:lumMod val="75000"/>
                    <a:lumOff val="25000"/>
                  </a:schemeClr>
                </a:solidFill>
                <a:latin typeface="+mn-lt"/>
                <a:ea typeface="+mn-ea"/>
                <a:cs typeface="+mn-cs"/>
              </a:rPr>
              <a:t>Loan Approval Request Form</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0"/>
              </a:spcAft>
              <a:buNone/>
            </a:pPr>
            <a:endParaRPr lang="en-US" sz="3200" dirty="0"/>
          </a:p>
        </p:txBody>
      </p:sp>
      <p:sp>
        <p:nvSpPr>
          <p:cNvPr id="3" name="Rectangle 2">
            <a:extLst>
              <a:ext uri="{FF2B5EF4-FFF2-40B4-BE49-F238E27FC236}">
                <a16:creationId xmlns:a16="http://schemas.microsoft.com/office/drawing/2014/main" xmlns="" id="{D273ABCA-B850-44E8-A54F-D1FAF650EB83}"/>
              </a:ext>
            </a:extLst>
          </p:cNvPr>
          <p:cNvSpPr/>
          <p:nvPr/>
        </p:nvSpPr>
        <p:spPr>
          <a:xfrm>
            <a:off x="552450" y="1524708"/>
            <a:ext cx="10922466" cy="4154984"/>
          </a:xfrm>
          <a:prstGeom prst="rect">
            <a:avLst/>
          </a:prstGeom>
        </p:spPr>
        <p:txBody>
          <a:bodyPr wrap="square">
            <a:spAutoFit/>
          </a:bodyPr>
          <a:lstStyle/>
          <a:p>
            <a:pPr>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Pastor or President’s Acknowledgement:</a:t>
            </a:r>
          </a:p>
          <a:p>
            <a:pPr marL="342900" marR="0" lvl="0" indent="-342900" algn="just">
              <a:spcBef>
                <a:spcPts val="0"/>
              </a:spcBef>
              <a:spcAft>
                <a:spcPts val="600"/>
              </a:spcAft>
              <a:buFont typeface="Symbol" panose="05050102010706020507" pitchFamily="18" charset="2"/>
              <a:buChar char=""/>
            </a:pPr>
            <a:r>
              <a:rPr lang="en-US" dirty="0">
                <a:latin typeface="Cambria" panose="02040503050406030204" pitchFamily="18" charset="0"/>
                <a:ea typeface="Calibri" panose="020F0502020204030204" pitchFamily="34" charset="0"/>
                <a:cs typeface="Times New Roman" panose="02020603050405020304" pitchFamily="18" charset="0"/>
              </a:rPr>
              <a:t>I understand that the above loan is to be repaid in eighteen (18) monthly payments beginning in December, 2020 unless the lender determines that all requirements of the SBA and the CARES Act have been complied with, and it is my responsibility to meet those requirements or to repay the loan.</a:t>
            </a:r>
          </a:p>
          <a:p>
            <a:pPr marL="342900" marR="0" lvl="0" indent="-342900" algn="just">
              <a:spcBef>
                <a:spcPts val="0"/>
              </a:spcBef>
              <a:spcAft>
                <a:spcPts val="600"/>
              </a:spcAft>
              <a:buFont typeface="Symbol" panose="05050102010706020507" pitchFamily="18" charset="2"/>
              <a:buChar char=""/>
            </a:pPr>
            <a:r>
              <a:rPr lang="en-US" dirty="0">
                <a:latin typeface="Cambria" panose="02040503050406030204" pitchFamily="18" charset="0"/>
                <a:ea typeface="Calibri" panose="020F0502020204030204" pitchFamily="34" charset="0"/>
                <a:cs typeface="Times New Roman" panose="02020603050405020304" pitchFamily="18" charset="0"/>
              </a:rPr>
              <a:t>I understand that some portion of the above loan will not be forgiven if 75% of the proceeds are not spent on qualified payroll costs within eight weeks of receiving loan proceeds, or if any portion of the proceeds are not spent on qualified costs within eight weeks of receiving loan proceeds, or if payroll levels are not maintained at certain historical levels as defined by the CARES Act and the Small Business Administration’s interpretation of the CARES Act.</a:t>
            </a:r>
          </a:p>
          <a:p>
            <a:pPr>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Acknowledged by:</a:t>
            </a:r>
          </a:p>
          <a:p>
            <a:pPr>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 </a:t>
            </a:r>
          </a:p>
          <a:p>
            <a:pPr>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Signature and Date: ________________________________________________		________________________</a:t>
            </a:r>
          </a:p>
        </p:txBody>
      </p:sp>
    </p:spTree>
    <p:extLst>
      <p:ext uri="{BB962C8B-B14F-4D97-AF65-F5344CB8AC3E}">
        <p14:creationId xmlns:p14="http://schemas.microsoft.com/office/powerpoint/2010/main" val="4290240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3200" dirty="0">
                <a:solidFill>
                  <a:schemeClr val="tx1">
                    <a:lumMod val="75000"/>
                    <a:lumOff val="25000"/>
                  </a:schemeClr>
                </a:solidFill>
                <a:latin typeface="+mn-lt"/>
                <a:ea typeface="+mn-ea"/>
                <a:cs typeface="+mn-cs"/>
              </a:rPr>
              <a:t>Loan Approval Request Form</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0"/>
              </a:spcAft>
              <a:buNone/>
            </a:pPr>
            <a:endParaRPr lang="en-US" sz="3200" dirty="0"/>
          </a:p>
        </p:txBody>
      </p:sp>
      <p:graphicFrame>
        <p:nvGraphicFramePr>
          <p:cNvPr id="4" name="Object 3">
            <a:extLst>
              <a:ext uri="{FF2B5EF4-FFF2-40B4-BE49-F238E27FC236}">
                <a16:creationId xmlns:a16="http://schemas.microsoft.com/office/drawing/2014/main" xmlns="" id="{465CFE31-EA2B-4399-BA7A-02478FA70C99}"/>
              </a:ext>
            </a:extLst>
          </p:cNvPr>
          <p:cNvGraphicFramePr>
            <a:graphicFrameLocks noChangeAspect="1"/>
          </p:cNvGraphicFramePr>
          <p:nvPr>
            <p:extLst>
              <p:ext uri="{D42A27DB-BD31-4B8C-83A1-F6EECF244321}">
                <p14:modId xmlns:p14="http://schemas.microsoft.com/office/powerpoint/2010/main" val="1417994178"/>
              </p:ext>
            </p:extLst>
          </p:nvPr>
        </p:nvGraphicFramePr>
        <p:xfrm>
          <a:off x="3238499" y="1428042"/>
          <a:ext cx="5467941" cy="4981902"/>
        </p:xfrm>
        <a:graphic>
          <a:graphicData uri="http://schemas.openxmlformats.org/presentationml/2006/ole">
            <mc:AlternateContent xmlns:mc="http://schemas.openxmlformats.org/markup-compatibility/2006">
              <mc:Choice xmlns:v="urn:schemas-microsoft-com:vml" Requires="v">
                <p:oleObj spid="_x0000_s1034" name="Worksheet" r:id="rId4" imgW="4286362" imgH="3905103" progId="Excel.Sheet.12">
                  <p:embed/>
                </p:oleObj>
              </mc:Choice>
              <mc:Fallback>
                <p:oleObj name="Worksheet" r:id="rId4" imgW="4286362" imgH="3905103" progId="Excel.Sheet.12">
                  <p:embed/>
                  <p:pic>
                    <p:nvPicPr>
                      <p:cNvPr id="0" name=""/>
                      <p:cNvPicPr/>
                      <p:nvPr/>
                    </p:nvPicPr>
                    <p:blipFill>
                      <a:blip r:embed="rId5"/>
                      <a:stretch>
                        <a:fillRect/>
                      </a:stretch>
                    </p:blipFill>
                    <p:spPr>
                      <a:xfrm>
                        <a:off x="3238499" y="1428042"/>
                        <a:ext cx="5467941" cy="4981902"/>
                      </a:xfrm>
                      <a:prstGeom prst="rect">
                        <a:avLst/>
                      </a:prstGeom>
                    </p:spPr>
                  </p:pic>
                </p:oleObj>
              </mc:Fallback>
            </mc:AlternateContent>
          </a:graphicData>
        </a:graphic>
      </p:graphicFrame>
    </p:spTree>
    <p:extLst>
      <p:ext uri="{BB962C8B-B14F-4D97-AF65-F5344CB8AC3E}">
        <p14:creationId xmlns:p14="http://schemas.microsoft.com/office/powerpoint/2010/main" val="1701662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Q&amp;A Published by SBA Based on 3rd Supplemental  Interim Final Rule</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600" dirty="0"/>
              <a:t>31. </a:t>
            </a:r>
            <a:r>
              <a:rPr lang="en-US" sz="1600" b="1" dirty="0"/>
              <a:t>Question: </a:t>
            </a:r>
            <a:r>
              <a:rPr lang="en-US" sz="1600" dirty="0"/>
              <a:t>Do businesses owned by large companies with adequate sources of liquidity to support the business’s ongoing operations qualify for a PPP loan? </a:t>
            </a:r>
          </a:p>
          <a:p>
            <a:r>
              <a:rPr lang="en-US" sz="1600" b="1" dirty="0"/>
              <a:t>Answer: </a:t>
            </a:r>
            <a:r>
              <a:rPr lang="en-US" sz="1600" dirty="0"/>
              <a:t>In addition to reviewing applicable affiliation rules to determine eligibility, all borrowers must assess their economic need for a PPP loan under the standard established by the CARES Act and the PPP regulations at the time of the loan application. Although the CARES Act suspends the ordinary requirement that borrowers must be unable to obtain credit elsewhere (as defined in section 3(h) of the Small Business Act), </a:t>
            </a:r>
            <a:r>
              <a:rPr lang="en-US" sz="1600" b="1" dirty="0"/>
              <a:t>borrowers still must certify in good faith that their PPP loan request is necessary</a:t>
            </a:r>
            <a:r>
              <a:rPr lang="en-US" sz="1600" dirty="0"/>
              <a:t>. </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07491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556368" cy="640080"/>
          </a:xfrm>
        </p:spPr>
        <p:txBody>
          <a:bodyPr>
            <a:noAutofit/>
          </a:bodyPr>
          <a:lstStyle/>
          <a:p>
            <a:r>
              <a:rPr lang="en-US" sz="2400" dirty="0">
                <a:solidFill>
                  <a:schemeClr val="tx1">
                    <a:lumMod val="75000"/>
                    <a:lumOff val="25000"/>
                  </a:schemeClr>
                </a:solidFill>
                <a:latin typeface="+mn-lt"/>
                <a:ea typeface="+mn-ea"/>
                <a:cs typeface="+mn-cs"/>
              </a:rPr>
              <a:t>Q&amp;A Published by SBA Based on 3rd Supplemental  Interim Final Rule</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600" dirty="0"/>
              <a:t>31. </a:t>
            </a:r>
            <a:r>
              <a:rPr lang="en-US" sz="1600" b="1" dirty="0"/>
              <a:t>Question: </a:t>
            </a:r>
            <a:r>
              <a:rPr lang="en-US" sz="1600" dirty="0"/>
              <a:t>Do businesses owned by large companies with adequate sources of liquidity to support the business’s ongoing operations qualify for a PPP loan? </a:t>
            </a:r>
          </a:p>
          <a:p>
            <a:r>
              <a:rPr lang="en-US" sz="1600" b="1" dirty="0"/>
              <a:t>Answer: </a:t>
            </a:r>
            <a:r>
              <a:rPr lang="en-US" sz="1600" dirty="0"/>
              <a:t>In addition to reviewing applicable affiliation rules to determine eligibility, all borrowers must assess their economic need for a PPP loan under the standard established by the CARES Act and the PPP regulations at the time of the loan application. Although the CARES Act suspends the ordinary requirement that borrowers must be unable to obtain credit elsewhere (as defined in section 3(h) of the Small Business Act), </a:t>
            </a:r>
            <a:r>
              <a:rPr lang="en-US" sz="1600" b="1" dirty="0"/>
              <a:t>borrowers still must certify in good faith that their PPP loan request is necessary</a:t>
            </a:r>
            <a:r>
              <a:rPr lang="en-US" sz="1600" dirty="0"/>
              <a:t>. </a:t>
            </a:r>
            <a:r>
              <a:rPr lang="en-US" sz="1600" dirty="0">
                <a:highlight>
                  <a:srgbClr val="FFFF00"/>
                </a:highlight>
              </a:rPr>
              <a:t>Specifically, before submitting a PPP application, all borrowers should review carefully the required certification that </a:t>
            </a:r>
            <a:r>
              <a:rPr lang="en-US" sz="1600" b="1" dirty="0">
                <a:highlight>
                  <a:srgbClr val="FFFF00"/>
                </a:highlight>
              </a:rPr>
              <a:t>“[c]</a:t>
            </a:r>
            <a:r>
              <a:rPr lang="en-US" sz="1600" b="1" dirty="0" err="1">
                <a:highlight>
                  <a:srgbClr val="FFFF00"/>
                </a:highlight>
              </a:rPr>
              <a:t>urrent</a:t>
            </a:r>
            <a:r>
              <a:rPr lang="en-US" sz="1600" b="1" dirty="0">
                <a:highlight>
                  <a:srgbClr val="FFFF00"/>
                </a:highlight>
              </a:rPr>
              <a:t> economic uncertainty makes this loan request necessary to support the ongoing operations of the Applicant.”</a:t>
            </a:r>
            <a:endParaRPr lang="en-US" sz="1600" dirty="0">
              <a:highlight>
                <a:srgbClr val="FFFF00"/>
              </a:highligh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698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70668" cy="640080"/>
          </a:xfrm>
        </p:spPr>
        <p:txBody>
          <a:bodyPr>
            <a:noAutofit/>
          </a:bodyPr>
          <a:lstStyle/>
          <a:p>
            <a:r>
              <a:rPr lang="en-US" sz="2400" dirty="0">
                <a:solidFill>
                  <a:schemeClr val="tx1">
                    <a:lumMod val="75000"/>
                    <a:lumOff val="25000"/>
                  </a:schemeClr>
                </a:solidFill>
                <a:latin typeface="+mn-lt"/>
                <a:ea typeface="+mn-ea"/>
                <a:cs typeface="+mn-cs"/>
              </a:rPr>
              <a:t>Q&amp;A Published by SBA Based on 3rd Supplemental  Interim Final Rule</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600" dirty="0"/>
              <a:t>31. </a:t>
            </a:r>
            <a:r>
              <a:rPr lang="en-US" sz="1600" b="1" dirty="0"/>
              <a:t>Question: </a:t>
            </a:r>
            <a:r>
              <a:rPr lang="en-US" sz="1600" dirty="0"/>
              <a:t>Do businesses owned by large companies with adequate sources of liquidity to support the business’s ongoing operations qualify for a PPP loan? </a:t>
            </a:r>
          </a:p>
          <a:p>
            <a:r>
              <a:rPr lang="en-US" sz="1600" b="1" dirty="0"/>
              <a:t>Answer: </a:t>
            </a:r>
            <a:r>
              <a:rPr lang="en-US" sz="1600" dirty="0"/>
              <a:t>In addition to reviewing applicable affiliation rules to determine eligibility, all borrowers must assess their economic need for a PPP loan under the standard established by the CARES Act and the PPP regulations at the time of the loan application. Although the CARES Act suspends the ordinary requirement that borrowers must be unable to obtain credit elsewhere (as defined in section 3(h) of the Small Business Act), </a:t>
            </a:r>
            <a:r>
              <a:rPr lang="en-US" sz="1600" b="1" dirty="0"/>
              <a:t>borrowers still must certify in good faith that their PPP loan request is necessary</a:t>
            </a:r>
            <a:r>
              <a:rPr lang="en-US" sz="1600" dirty="0"/>
              <a:t>. Specifically, before submitting a PPP application, all borrowers should review carefully the required certification that </a:t>
            </a:r>
            <a:r>
              <a:rPr lang="en-US" sz="1600" b="1" dirty="0"/>
              <a:t>“[c]</a:t>
            </a:r>
            <a:r>
              <a:rPr lang="en-US" sz="1600" b="1" dirty="0" err="1"/>
              <a:t>urrent</a:t>
            </a:r>
            <a:r>
              <a:rPr lang="en-US" sz="1600" b="1" dirty="0"/>
              <a:t> economic uncertainty makes this loan request necessary to support the ongoing operations of the Applicant.” </a:t>
            </a:r>
            <a:r>
              <a:rPr lang="en-US" sz="1600" dirty="0">
                <a:highlight>
                  <a:srgbClr val="FFFF00"/>
                </a:highlight>
              </a:rPr>
              <a:t>Borrowers must make this certification in good faith, </a:t>
            </a:r>
            <a:r>
              <a:rPr lang="en-US" sz="1600" b="1" dirty="0">
                <a:highlight>
                  <a:srgbClr val="FFFF00"/>
                </a:highlight>
              </a:rPr>
              <a:t>taking into account their current business activity and their ability to access other sources of liquidity sufficient to support their ongoing operations in a manner that is not significantly detrimental to the business</a:t>
            </a:r>
            <a:r>
              <a:rPr lang="en-US" sz="1600" dirty="0">
                <a:highlight>
                  <a:srgbClr val="FFFF00"/>
                </a:highlight>
              </a:rPr>
              <a:t>. For example, it is unlikely that a public company with substantial market value and access to capital markets will be able to make the required certification in good faith, and such a company should be prepared to demonstrate to SBA, upon request, the basis for its certification. </a:t>
            </a:r>
          </a:p>
        </p:txBody>
      </p:sp>
    </p:spTree>
    <p:extLst>
      <p:ext uri="{BB962C8B-B14F-4D97-AF65-F5344CB8AC3E}">
        <p14:creationId xmlns:p14="http://schemas.microsoft.com/office/powerpoint/2010/main" val="188657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861168" cy="640080"/>
          </a:xfrm>
        </p:spPr>
        <p:txBody>
          <a:bodyPr>
            <a:noAutofit/>
          </a:bodyPr>
          <a:lstStyle/>
          <a:p>
            <a:r>
              <a:rPr lang="en-US" sz="2400" dirty="0">
                <a:solidFill>
                  <a:schemeClr val="tx1">
                    <a:lumMod val="75000"/>
                    <a:lumOff val="25000"/>
                  </a:schemeClr>
                </a:solidFill>
                <a:latin typeface="+mn-lt"/>
                <a:ea typeface="+mn-ea"/>
                <a:cs typeface="+mn-cs"/>
              </a:rPr>
              <a:t>Q&amp;A Published by SBA Based on 3rd Supplemental  Interim Final Rule</a:t>
            </a:r>
          </a:p>
        </p:txBody>
      </p:sp>
      <p:sp>
        <p:nvSpPr>
          <p:cNvPr id="38" name="Content Placeholder 17"/>
          <p:cNvSpPr txBox="1">
            <a:spLocks/>
          </p:cNvSpPr>
          <p:nvPr/>
        </p:nvSpPr>
        <p:spPr>
          <a:xfrm>
            <a:off x="541609" y="1524708"/>
            <a:ext cx="11097941" cy="436174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600" dirty="0"/>
              <a:t>31. </a:t>
            </a:r>
            <a:r>
              <a:rPr lang="en-US" sz="1600" b="1" dirty="0"/>
              <a:t>Question: </a:t>
            </a:r>
            <a:r>
              <a:rPr lang="en-US" sz="1600" dirty="0"/>
              <a:t>Do businesses owned by large companies with adequate sources of liquidity to support the business’s ongoing operations qualify for a PPP loan? </a:t>
            </a:r>
          </a:p>
          <a:p>
            <a:r>
              <a:rPr lang="en-US" sz="1600" b="1" dirty="0"/>
              <a:t>Answer: </a:t>
            </a:r>
            <a:r>
              <a:rPr lang="en-US" sz="1600" dirty="0"/>
              <a:t>In addition to reviewing applicable affiliation rules to determine eligibility, all borrowers must assess their economic need for a PPP loan under the standard established by the CARES Act and the PPP regulations at the time of the loan application. Although the CARES Act suspends the ordinary requirement that borrowers must be unable to obtain credit elsewhere (as defined in section 3(h) of the Small Business Act), </a:t>
            </a:r>
            <a:r>
              <a:rPr lang="en-US" sz="1600" b="1" dirty="0"/>
              <a:t>borrowers still must certify in good faith that their PPP loan request is necessary</a:t>
            </a:r>
            <a:r>
              <a:rPr lang="en-US" sz="1600" dirty="0"/>
              <a:t>. Specifically, before submitting a PPP application, all borrowers should review carefully the required certification that </a:t>
            </a:r>
            <a:r>
              <a:rPr lang="en-US" sz="1600" b="1" dirty="0"/>
              <a:t>“[c]</a:t>
            </a:r>
            <a:r>
              <a:rPr lang="en-US" sz="1600" b="1" dirty="0" err="1"/>
              <a:t>urrent</a:t>
            </a:r>
            <a:r>
              <a:rPr lang="en-US" sz="1600" b="1" dirty="0"/>
              <a:t> economic uncertainty makes this loan request necessary to support the ongoing operations of the Applicant.” </a:t>
            </a:r>
            <a:r>
              <a:rPr lang="en-US" sz="1600" dirty="0"/>
              <a:t>Borrowers must make this certification in good faith, </a:t>
            </a:r>
            <a:r>
              <a:rPr lang="en-US" sz="1600" b="1" dirty="0"/>
              <a:t>taking into account their current business activity and their ability to access other sources of liquidity sufficient to support their ongoing operations in a manner that is not significantly detrimental to the business</a:t>
            </a:r>
            <a:r>
              <a:rPr lang="en-US" sz="1600" dirty="0"/>
              <a:t>. For example, it is unlikely that a public company with substantial market value and access to capital markets will be able to make the required certification in good faith, and such a company should be prepared to demonstrate to SBA, upon request, the basis for its certification. </a:t>
            </a:r>
          </a:p>
          <a:p>
            <a:r>
              <a:rPr lang="en-US" sz="1600" dirty="0">
                <a:highlight>
                  <a:srgbClr val="FFFF00"/>
                </a:highlight>
              </a:rPr>
              <a:t>Lenders may rely on a borrower’s certification regarding the necessity of the loan request. Any borrower that applied for a PPP loan prior to the issuance of this guidance and repays the loan in full by May 7, 2020 will be deemed by SBA to have made the required certification in good faith.</a:t>
            </a:r>
            <a:endParaRPr lang="en-US" sz="1600" dirty="0">
              <a:highlight>
                <a:srgbClr val="FFFF00"/>
              </a:highligh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3313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Guidance From the USCCB General Counsel</a:t>
            </a:r>
          </a:p>
        </p:txBody>
      </p:sp>
      <p:pic>
        <p:nvPicPr>
          <p:cNvPr id="5" name="Picture 4">
            <a:extLst>
              <a:ext uri="{FF2B5EF4-FFF2-40B4-BE49-F238E27FC236}">
                <a16:creationId xmlns:a16="http://schemas.microsoft.com/office/drawing/2014/main" xmlns="" id="{483449FE-71C1-42A3-AC50-8E29A6088F83}"/>
              </a:ext>
            </a:extLst>
          </p:cNvPr>
          <p:cNvPicPr>
            <a:picLocks noChangeAspect="1"/>
          </p:cNvPicPr>
          <p:nvPr/>
        </p:nvPicPr>
        <p:blipFill>
          <a:blip r:embed="rId2"/>
          <a:stretch>
            <a:fillRect/>
          </a:stretch>
        </p:blipFill>
        <p:spPr>
          <a:xfrm>
            <a:off x="1996959" y="1352550"/>
            <a:ext cx="8198082" cy="5138235"/>
          </a:xfrm>
          <a:prstGeom prst="rect">
            <a:avLst/>
          </a:prstGeom>
        </p:spPr>
      </p:pic>
    </p:spTree>
    <p:extLst>
      <p:ext uri="{BB962C8B-B14F-4D97-AF65-F5344CB8AC3E}">
        <p14:creationId xmlns:p14="http://schemas.microsoft.com/office/powerpoint/2010/main" val="2673097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Guidance From the USCCB General Counsel</a:t>
            </a:r>
          </a:p>
        </p:txBody>
      </p:sp>
      <p:pic>
        <p:nvPicPr>
          <p:cNvPr id="2" name="Picture 1">
            <a:extLst>
              <a:ext uri="{FF2B5EF4-FFF2-40B4-BE49-F238E27FC236}">
                <a16:creationId xmlns:a16="http://schemas.microsoft.com/office/drawing/2014/main" xmlns="" id="{C55A1B7C-B574-49C9-95FE-B5A708879ED8}"/>
              </a:ext>
            </a:extLst>
          </p:cNvPr>
          <p:cNvPicPr>
            <a:picLocks noChangeAspect="1"/>
          </p:cNvPicPr>
          <p:nvPr/>
        </p:nvPicPr>
        <p:blipFill>
          <a:blip r:embed="rId2"/>
          <a:stretch>
            <a:fillRect/>
          </a:stretch>
        </p:blipFill>
        <p:spPr>
          <a:xfrm>
            <a:off x="600075" y="1332352"/>
            <a:ext cx="11029950" cy="5173223"/>
          </a:xfrm>
          <a:prstGeom prst="rect">
            <a:avLst/>
          </a:prstGeom>
        </p:spPr>
      </p:pic>
    </p:spTree>
    <p:extLst>
      <p:ext uri="{BB962C8B-B14F-4D97-AF65-F5344CB8AC3E}">
        <p14:creationId xmlns:p14="http://schemas.microsoft.com/office/powerpoint/2010/main" val="3115680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03993" cy="640080"/>
          </a:xfrm>
        </p:spPr>
        <p:txBody>
          <a:bodyPr>
            <a:noAutofit/>
          </a:bodyPr>
          <a:lstStyle/>
          <a:p>
            <a:r>
              <a:rPr lang="en-US" sz="2400" dirty="0">
                <a:solidFill>
                  <a:schemeClr val="tx1">
                    <a:lumMod val="75000"/>
                    <a:lumOff val="25000"/>
                  </a:schemeClr>
                </a:solidFill>
                <a:latin typeface="+mn-lt"/>
                <a:ea typeface="+mn-ea"/>
                <a:cs typeface="+mn-cs"/>
              </a:rPr>
              <a:t>Guidance From the USCCB General Counsel</a:t>
            </a:r>
          </a:p>
        </p:txBody>
      </p:sp>
      <p:pic>
        <p:nvPicPr>
          <p:cNvPr id="3" name="Picture 2">
            <a:extLst>
              <a:ext uri="{FF2B5EF4-FFF2-40B4-BE49-F238E27FC236}">
                <a16:creationId xmlns:a16="http://schemas.microsoft.com/office/drawing/2014/main" xmlns="" id="{AD525411-3BB5-4295-8C34-F7754798F969}"/>
              </a:ext>
            </a:extLst>
          </p:cNvPr>
          <p:cNvPicPr>
            <a:picLocks noChangeAspect="1"/>
          </p:cNvPicPr>
          <p:nvPr/>
        </p:nvPicPr>
        <p:blipFill>
          <a:blip r:embed="rId2"/>
          <a:stretch>
            <a:fillRect/>
          </a:stretch>
        </p:blipFill>
        <p:spPr>
          <a:xfrm>
            <a:off x="698925" y="1306557"/>
            <a:ext cx="10794150" cy="5237118"/>
          </a:xfrm>
          <a:prstGeom prst="rect">
            <a:avLst/>
          </a:prstGeom>
        </p:spPr>
      </p:pic>
    </p:spTree>
    <p:extLst>
      <p:ext uri="{BB962C8B-B14F-4D97-AF65-F5344CB8AC3E}">
        <p14:creationId xmlns:p14="http://schemas.microsoft.com/office/powerpoint/2010/main" val="206017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0FF830272F184698625E7A096FC0E1" ma:contentTypeVersion="8" ma:contentTypeDescription="Create a new document." ma:contentTypeScope="" ma:versionID="16961d0aced4cc898a43a3f414a2b3a0">
  <xsd:schema xmlns:xsd="http://www.w3.org/2001/XMLSchema" xmlns:xs="http://www.w3.org/2001/XMLSchema" xmlns:p="http://schemas.microsoft.com/office/2006/metadata/properties" xmlns:ns3="c1de42ff-5e84-4316-904f-e57f5bbc87fe" targetNamespace="http://schemas.microsoft.com/office/2006/metadata/properties" ma:root="true" ma:fieldsID="e54523fda92b6e1a5d2ea902118798ba" ns3:_="">
    <xsd:import namespace="c1de42ff-5e84-4316-904f-e57f5bbc87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e42ff-5e84-4316-904f-e57f5bbc8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1de42ff-5e84-4316-904f-e57f5bbc87fe" xsi:nil="true"/>
  </documentManagement>
</p:properties>
</file>

<file path=customXml/itemProps1.xml><?xml version="1.0" encoding="utf-8"?>
<ds:datastoreItem xmlns:ds="http://schemas.openxmlformats.org/officeDocument/2006/customXml" ds:itemID="{BFE70088-5ECF-47FC-9DAF-5E8F57DAE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e42ff-5e84-4316-904f-e57f5bbc8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1de42ff-5e84-4316-904f-e57f5bbc87f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1479</Words>
  <Application>Microsoft Office PowerPoint</Application>
  <PresentationFormat>Custom</PresentationFormat>
  <Paragraphs>76</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WelcomeDoc</vt:lpstr>
      <vt:lpstr>Worksheet</vt:lpstr>
      <vt:lpstr>Payroll Protection Program Loans</vt:lpstr>
      <vt:lpstr>Expressed Need for PPP Loans</vt:lpstr>
      <vt:lpstr>Q&amp;A Published by SBA Based on 3rd Supplemental  Interim Final Rule</vt:lpstr>
      <vt:lpstr>Q&amp;A Published by SBA Based on 3rd Supplemental  Interim Final Rule</vt:lpstr>
      <vt:lpstr>Q&amp;A Published by SBA Based on 3rd Supplemental  Interim Final Rule</vt:lpstr>
      <vt:lpstr>Q&amp;A Published by SBA Based on 3rd Supplemental  Interim Final Rule</vt:lpstr>
      <vt:lpstr>Guidance From the USCCB General Counsel</vt:lpstr>
      <vt:lpstr>Guidance From the USCCB General Counsel</vt:lpstr>
      <vt:lpstr>Guidance From the USCCB General Counsel</vt:lpstr>
      <vt:lpstr>Guidance From the USCCB General Counsel</vt:lpstr>
      <vt:lpstr>Guidance From the USCCB General Counsel</vt:lpstr>
      <vt:lpstr>$27,635 of Cash and $118,000 of Deficits Projected – Probably Eligible</vt:lpstr>
      <vt:lpstr>$1.5mil Cash and Deficits Offset by Cost Reductions – Probably Not Eligible</vt:lpstr>
      <vt:lpstr>$800,000 Cash and $419,000 of Deficits – You Decide Eligibility</vt:lpstr>
      <vt:lpstr>Guidance Published by Holland &amp; Knight</vt:lpstr>
      <vt:lpstr>Guidance Published by Holland &amp; Knight</vt:lpstr>
      <vt:lpstr>Forgivable Portion of PPP Loan</vt:lpstr>
      <vt:lpstr>First Step in Calculating Non-Forgivable Portion of PPP Loan</vt:lpstr>
      <vt:lpstr>Second Step – Adjustment Based on FTEs</vt:lpstr>
      <vt:lpstr>Second Step – Adjustment Based on FTEs</vt:lpstr>
      <vt:lpstr>Loan Approval Request Form</vt:lpstr>
      <vt:lpstr>Loan Approval Request Form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2020-05-05T21:34:17Z</dcterms:created>
  <dcterms:modified xsi:type="dcterms:W3CDTF">2020-05-08T20:23:50Z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0x010100170FF830272F184698625E7A096FC0E1</vt:lpwstr>
  </property>
</Properties>
</file>