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6"/>
  </p:notesMasterIdLst>
  <p:handoutMasterIdLst>
    <p:handoutMasterId r:id="rId57"/>
  </p:handoutMasterIdLst>
  <p:sldIdLst>
    <p:sldId id="461" r:id="rId2"/>
    <p:sldId id="428" r:id="rId3"/>
    <p:sldId id="490" r:id="rId4"/>
    <p:sldId id="398" r:id="rId5"/>
    <p:sldId id="491" r:id="rId6"/>
    <p:sldId id="492" r:id="rId7"/>
    <p:sldId id="494" r:id="rId8"/>
    <p:sldId id="497" r:id="rId9"/>
    <p:sldId id="462" r:id="rId10"/>
    <p:sldId id="486" r:id="rId11"/>
    <p:sldId id="484" r:id="rId12"/>
    <p:sldId id="485" r:id="rId13"/>
    <p:sldId id="487" r:id="rId14"/>
    <p:sldId id="463" r:id="rId15"/>
    <p:sldId id="464" r:id="rId16"/>
    <p:sldId id="465" r:id="rId17"/>
    <p:sldId id="466" r:id="rId18"/>
    <p:sldId id="467" r:id="rId19"/>
    <p:sldId id="468" r:id="rId20"/>
    <p:sldId id="469" r:id="rId21"/>
    <p:sldId id="470" r:id="rId22"/>
    <p:sldId id="471" r:id="rId23"/>
    <p:sldId id="472" r:id="rId24"/>
    <p:sldId id="440" r:id="rId25"/>
    <p:sldId id="488" r:id="rId26"/>
    <p:sldId id="489" r:id="rId27"/>
    <p:sldId id="459" r:id="rId28"/>
    <p:sldId id="460" r:id="rId29"/>
    <p:sldId id="449" r:id="rId30"/>
    <p:sldId id="448" r:id="rId31"/>
    <p:sldId id="450" r:id="rId32"/>
    <p:sldId id="444" r:id="rId33"/>
    <p:sldId id="452" r:id="rId34"/>
    <p:sldId id="453" r:id="rId35"/>
    <p:sldId id="451" r:id="rId36"/>
    <p:sldId id="446" r:id="rId37"/>
    <p:sldId id="443" r:id="rId38"/>
    <p:sldId id="456" r:id="rId39"/>
    <p:sldId id="457" r:id="rId40"/>
    <p:sldId id="458" r:id="rId41"/>
    <p:sldId id="425" r:id="rId42"/>
    <p:sldId id="495" r:id="rId43"/>
    <p:sldId id="430" r:id="rId44"/>
    <p:sldId id="473" r:id="rId45"/>
    <p:sldId id="474" r:id="rId46"/>
    <p:sldId id="476" r:id="rId47"/>
    <p:sldId id="477" r:id="rId48"/>
    <p:sldId id="478" r:id="rId49"/>
    <p:sldId id="479" r:id="rId50"/>
    <p:sldId id="480" r:id="rId51"/>
    <p:sldId id="481" r:id="rId52"/>
    <p:sldId id="482" r:id="rId53"/>
    <p:sldId id="483" r:id="rId54"/>
    <p:sldId id="49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4753" autoAdjust="0"/>
  </p:normalViewPr>
  <p:slideViewPr>
    <p:cSldViewPr>
      <p:cViewPr varScale="1">
        <p:scale>
          <a:sx n="104" d="100"/>
          <a:sy n="104"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B6040E-27DF-40D8-B53B-A0816384224B}" type="datetimeFigureOut">
              <a:rPr lang="en-US" smtClean="0"/>
              <a:t>1/8/2021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6EA5C55-08A3-4CC8-B04F-759DF4931FC5}" type="slidenum">
              <a:rPr lang="en-US" smtClean="0"/>
              <a:t>‹#›</a:t>
            </a:fld>
            <a:endParaRPr lang="en-US" dirty="0"/>
          </a:p>
        </p:txBody>
      </p:sp>
    </p:spTree>
    <p:extLst>
      <p:ext uri="{BB962C8B-B14F-4D97-AF65-F5344CB8AC3E}">
        <p14:creationId xmlns:p14="http://schemas.microsoft.com/office/powerpoint/2010/main" val="277510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076E9F-D262-47AD-9CFA-B25019D5C8F5}" type="datetimeFigureOut">
              <a:rPr lang="en-US" smtClean="0"/>
              <a:t>1/8/2021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37C1D2-BFF3-4AF3-A31F-225DCF13E29D}" type="slidenum">
              <a:rPr lang="en-US" smtClean="0"/>
              <a:t>‹#›</a:t>
            </a:fld>
            <a:endParaRPr lang="en-US" dirty="0"/>
          </a:p>
        </p:txBody>
      </p:sp>
    </p:spTree>
    <p:extLst>
      <p:ext uri="{BB962C8B-B14F-4D97-AF65-F5344CB8AC3E}">
        <p14:creationId xmlns:p14="http://schemas.microsoft.com/office/powerpoint/2010/main" val="275150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24</a:t>
            </a:fld>
            <a:endParaRPr lang="en-US" dirty="0"/>
          </a:p>
        </p:txBody>
      </p:sp>
    </p:spTree>
    <p:extLst>
      <p:ext uri="{BB962C8B-B14F-4D97-AF65-F5344CB8AC3E}">
        <p14:creationId xmlns:p14="http://schemas.microsoft.com/office/powerpoint/2010/main" val="298016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35</a:t>
            </a:fld>
            <a:endParaRPr lang="en-US" dirty="0"/>
          </a:p>
        </p:txBody>
      </p:sp>
    </p:spTree>
    <p:extLst>
      <p:ext uri="{BB962C8B-B14F-4D97-AF65-F5344CB8AC3E}">
        <p14:creationId xmlns:p14="http://schemas.microsoft.com/office/powerpoint/2010/main" val="377423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36</a:t>
            </a:fld>
            <a:endParaRPr lang="en-US" dirty="0"/>
          </a:p>
        </p:txBody>
      </p:sp>
    </p:spTree>
    <p:extLst>
      <p:ext uri="{BB962C8B-B14F-4D97-AF65-F5344CB8AC3E}">
        <p14:creationId xmlns:p14="http://schemas.microsoft.com/office/powerpoint/2010/main" val="298016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37</a:t>
            </a:fld>
            <a:endParaRPr lang="en-US" dirty="0"/>
          </a:p>
        </p:txBody>
      </p:sp>
    </p:spTree>
    <p:extLst>
      <p:ext uri="{BB962C8B-B14F-4D97-AF65-F5344CB8AC3E}">
        <p14:creationId xmlns:p14="http://schemas.microsoft.com/office/powerpoint/2010/main" val="298016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38</a:t>
            </a:fld>
            <a:endParaRPr lang="en-US" dirty="0"/>
          </a:p>
        </p:txBody>
      </p:sp>
    </p:spTree>
    <p:extLst>
      <p:ext uri="{BB962C8B-B14F-4D97-AF65-F5344CB8AC3E}">
        <p14:creationId xmlns:p14="http://schemas.microsoft.com/office/powerpoint/2010/main" val="425347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39</a:t>
            </a:fld>
            <a:endParaRPr lang="en-US" dirty="0"/>
          </a:p>
        </p:txBody>
      </p:sp>
    </p:spTree>
    <p:extLst>
      <p:ext uri="{BB962C8B-B14F-4D97-AF65-F5344CB8AC3E}">
        <p14:creationId xmlns:p14="http://schemas.microsoft.com/office/powerpoint/2010/main" val="577219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40</a:t>
            </a:fld>
            <a:endParaRPr lang="en-US" dirty="0"/>
          </a:p>
        </p:txBody>
      </p:sp>
    </p:spTree>
    <p:extLst>
      <p:ext uri="{BB962C8B-B14F-4D97-AF65-F5344CB8AC3E}">
        <p14:creationId xmlns:p14="http://schemas.microsoft.com/office/powerpoint/2010/main" val="36872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27</a:t>
            </a:fld>
            <a:endParaRPr lang="en-US" dirty="0"/>
          </a:p>
        </p:txBody>
      </p:sp>
    </p:spTree>
    <p:extLst>
      <p:ext uri="{BB962C8B-B14F-4D97-AF65-F5344CB8AC3E}">
        <p14:creationId xmlns:p14="http://schemas.microsoft.com/office/powerpoint/2010/main" val="252408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28</a:t>
            </a:fld>
            <a:endParaRPr lang="en-US" dirty="0"/>
          </a:p>
        </p:txBody>
      </p:sp>
    </p:spTree>
    <p:extLst>
      <p:ext uri="{BB962C8B-B14F-4D97-AF65-F5344CB8AC3E}">
        <p14:creationId xmlns:p14="http://schemas.microsoft.com/office/powerpoint/2010/main" val="61633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29</a:t>
            </a:fld>
            <a:endParaRPr lang="en-US" dirty="0"/>
          </a:p>
        </p:txBody>
      </p:sp>
    </p:spTree>
    <p:extLst>
      <p:ext uri="{BB962C8B-B14F-4D97-AF65-F5344CB8AC3E}">
        <p14:creationId xmlns:p14="http://schemas.microsoft.com/office/powerpoint/2010/main" val="314911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30</a:t>
            </a:fld>
            <a:endParaRPr lang="en-US" dirty="0"/>
          </a:p>
        </p:txBody>
      </p:sp>
    </p:spTree>
    <p:extLst>
      <p:ext uri="{BB962C8B-B14F-4D97-AF65-F5344CB8AC3E}">
        <p14:creationId xmlns:p14="http://schemas.microsoft.com/office/powerpoint/2010/main" val="78445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31</a:t>
            </a:fld>
            <a:endParaRPr lang="en-US" dirty="0"/>
          </a:p>
        </p:txBody>
      </p:sp>
    </p:spTree>
    <p:extLst>
      <p:ext uri="{BB962C8B-B14F-4D97-AF65-F5344CB8AC3E}">
        <p14:creationId xmlns:p14="http://schemas.microsoft.com/office/powerpoint/2010/main" val="374443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32</a:t>
            </a:fld>
            <a:endParaRPr lang="en-US" dirty="0"/>
          </a:p>
        </p:txBody>
      </p:sp>
    </p:spTree>
    <p:extLst>
      <p:ext uri="{BB962C8B-B14F-4D97-AF65-F5344CB8AC3E}">
        <p14:creationId xmlns:p14="http://schemas.microsoft.com/office/powerpoint/2010/main" val="298016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33</a:t>
            </a:fld>
            <a:endParaRPr lang="en-US" dirty="0"/>
          </a:p>
        </p:txBody>
      </p:sp>
    </p:spTree>
    <p:extLst>
      <p:ext uri="{BB962C8B-B14F-4D97-AF65-F5344CB8AC3E}">
        <p14:creationId xmlns:p14="http://schemas.microsoft.com/office/powerpoint/2010/main" val="112903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34</a:t>
            </a:fld>
            <a:endParaRPr lang="en-US" dirty="0"/>
          </a:p>
        </p:txBody>
      </p:sp>
    </p:spTree>
    <p:extLst>
      <p:ext uri="{BB962C8B-B14F-4D97-AF65-F5344CB8AC3E}">
        <p14:creationId xmlns:p14="http://schemas.microsoft.com/office/powerpoint/2010/main" val="188202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D6C96ED-5E71-4D0E-ADAE-82B1D7887C2C}" type="datetime1">
              <a:rPr lang="en-US" smtClean="0">
                <a:solidFill>
                  <a:srgbClr val="CCD1B9"/>
                </a:solidFill>
              </a:rPr>
              <a:t>1/8/2021</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3B9DE71-4A56-45DD-B409-270FCBBB919D}"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01882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C05CC-6D4D-490C-AFA0-065C644AF289}" type="datetime1">
              <a:rPr lang="en-US" smtClean="0">
                <a:solidFill>
                  <a:srgbClr val="534949"/>
                </a:solidFill>
              </a:rPr>
              <a:t>1/8/2021</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88039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9D000-4F74-4832-A95F-C4125F38A3E5}" type="datetime1">
              <a:rPr lang="en-US" smtClean="0">
                <a:solidFill>
                  <a:srgbClr val="534949"/>
                </a:solidFill>
              </a:rPr>
              <a:t>1/8/2021</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3B9DE71-4A56-45DD-B409-270FCBBB919D}"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100190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F1F3B-74A3-4120-B970-3411EBDD4129}" type="datetime1">
              <a:rPr lang="en-US" smtClean="0">
                <a:solidFill>
                  <a:srgbClr val="534949"/>
                </a:solidFill>
              </a:rPr>
              <a:t>1/8/2021</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563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E2E05A2-FA02-4550-A527-B6D2B8069E20}" type="datetime1">
              <a:rPr lang="en-US" smtClean="0"/>
              <a:t>1/8/2021</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3B9DE71-4A56-45DD-B409-270FCBBB919D}"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30615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F0F79-ADBC-4876-8C08-BF8D7CC50A08}" type="datetime1">
              <a:rPr lang="en-US" smtClean="0">
                <a:solidFill>
                  <a:srgbClr val="534949"/>
                </a:solidFill>
              </a:rPr>
              <a:t>1/8/2021</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40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B84031-53F9-4585-9187-6591FCD47801}" type="datetime1">
              <a:rPr lang="en-US" smtClean="0">
                <a:solidFill>
                  <a:srgbClr val="534949"/>
                </a:solidFill>
              </a:rPr>
              <a:t>1/8/2021</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148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78034C-E877-477C-9AE0-BDA428D30CEA}" type="datetime1">
              <a:rPr lang="en-US" smtClean="0">
                <a:solidFill>
                  <a:srgbClr val="534949"/>
                </a:solidFill>
              </a:rPr>
              <a:t>1/8/2021</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910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3E5F698A-63DC-4923-8E66-63058BC66249}" type="datetime1">
              <a:rPr lang="en-US" smtClean="0">
                <a:solidFill>
                  <a:srgbClr val="534949"/>
                </a:solidFill>
              </a:rPr>
              <a:t>1/8/2021</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32115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3CC25D-69FC-4A02-846A-42C2005A09BC}" type="datetime1">
              <a:rPr lang="en-US" smtClean="0">
                <a:solidFill>
                  <a:srgbClr val="534949"/>
                </a:solidFill>
              </a:rPr>
              <a:t>1/8/2021</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3B9DE71-4A56-45DD-B409-270FCBBB91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5418287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2794B-BFD2-44E1-9788-8D2EDDD0EFEF}" type="datetime1">
              <a:rPr lang="en-US" smtClean="0">
                <a:solidFill>
                  <a:srgbClr val="CCD1B9"/>
                </a:solidFill>
              </a:rPr>
              <a:t>1/8/2021</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63B9DE71-4A56-45DD-B409-270FCBBB919D}"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5783942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BAA90AD-1C78-4B0D-957D-784DB6E65094}" type="datetime1">
              <a:rPr lang="en-US" smtClean="0">
                <a:solidFill>
                  <a:srgbClr val="534949"/>
                </a:solidFill>
              </a:rPr>
              <a:t>1/8/2021</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3B9DE71-4A56-45DD-B409-270FCBBB919D}"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3414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8598B-A4BC-4E32-A16C-469627A361AB}"/>
              </a:ext>
            </a:extLst>
          </p:cNvPr>
          <p:cNvSpPr>
            <a:spLocks noGrp="1"/>
          </p:cNvSpPr>
          <p:nvPr>
            <p:ph type="sldNum" sz="quarter" idx="12"/>
          </p:nvPr>
        </p:nvSpPr>
        <p:spPr/>
        <p:txBody>
          <a:bodyPr/>
          <a:lstStyle/>
          <a:p>
            <a:fld id="{63B9DE71-4A56-45DD-B409-270FCBBB919D}" type="slidenum">
              <a:rPr lang="en-US" smtClean="0">
                <a:solidFill>
                  <a:srgbClr val="534949"/>
                </a:solidFill>
              </a:rPr>
              <a:pPr/>
              <a:t>1</a:t>
            </a:fld>
            <a:endParaRPr lang="en-US" dirty="0">
              <a:solidFill>
                <a:srgbClr val="534949"/>
              </a:solidFill>
            </a:endParaRPr>
          </a:p>
        </p:txBody>
      </p:sp>
      <p:sp>
        <p:nvSpPr>
          <p:cNvPr id="3" name="Title 2">
            <a:extLst>
              <a:ext uri="{FF2B5EF4-FFF2-40B4-BE49-F238E27FC236}">
                <a16:creationId xmlns:a16="http://schemas.microsoft.com/office/drawing/2014/main" id="{920276D6-FAE4-4899-9352-1C4B5CE08296}"/>
              </a:ext>
            </a:extLst>
          </p:cNvPr>
          <p:cNvSpPr>
            <a:spLocks noGrp="1"/>
          </p:cNvSpPr>
          <p:nvPr>
            <p:ph type="title"/>
          </p:nvPr>
        </p:nvSpPr>
        <p:spPr>
          <a:xfrm>
            <a:off x="1219200" y="152400"/>
            <a:ext cx="7543060" cy="1295400"/>
          </a:xfrm>
        </p:spPr>
        <p:txBody>
          <a:bodyPr/>
          <a:lstStyle/>
          <a:p>
            <a:r>
              <a:rPr lang="en-US" sz="2800" dirty="0"/>
              <a:t>Compliance with IRS end of year reporting Requirements  </a:t>
            </a:r>
            <a:br>
              <a:rPr lang="en-US" sz="2800" dirty="0"/>
            </a:br>
            <a:r>
              <a:rPr lang="en-US" sz="2800" dirty="0"/>
              <a:t>January 7 &amp; 8, 2021</a:t>
            </a:r>
          </a:p>
        </p:txBody>
      </p:sp>
      <p:sp>
        <p:nvSpPr>
          <p:cNvPr id="4" name="TextBox 3">
            <a:extLst>
              <a:ext uri="{FF2B5EF4-FFF2-40B4-BE49-F238E27FC236}">
                <a16:creationId xmlns:a16="http://schemas.microsoft.com/office/drawing/2014/main" id="{64D1CA71-561E-4634-9B7C-5DDA8C9C3C3B}"/>
              </a:ext>
            </a:extLst>
          </p:cNvPr>
          <p:cNvSpPr txBox="1"/>
          <p:nvPr/>
        </p:nvSpPr>
        <p:spPr>
          <a:xfrm>
            <a:off x="914400" y="2438400"/>
            <a:ext cx="7320280" cy="2369880"/>
          </a:xfrm>
          <a:prstGeom prst="rect">
            <a:avLst/>
          </a:prstGeom>
          <a:noFill/>
        </p:spPr>
        <p:txBody>
          <a:bodyPr wrap="square" rtlCol="0">
            <a:spAutoFit/>
          </a:bodyPr>
          <a:lstStyle/>
          <a:p>
            <a:r>
              <a:rPr lang="en-US" sz="2800" dirty="0"/>
              <a:t>And Jesus said, </a:t>
            </a:r>
          </a:p>
          <a:p>
            <a:pPr algn="ctr"/>
            <a:r>
              <a:rPr lang="en-US" sz="2800" dirty="0"/>
              <a:t>“Give to Caesar what belongs to Caesar”</a:t>
            </a:r>
          </a:p>
          <a:p>
            <a:pPr algn="ctr"/>
            <a:endParaRPr lang="en-US" sz="2800" dirty="0"/>
          </a:p>
          <a:p>
            <a:pPr algn="ctr"/>
            <a:r>
              <a:rPr lang="en-US" sz="2800" dirty="0"/>
              <a:t>Mark 12:17</a:t>
            </a:r>
          </a:p>
          <a:p>
            <a:pPr algn="just"/>
            <a:endParaRPr lang="en-US" sz="3200" dirty="0"/>
          </a:p>
        </p:txBody>
      </p:sp>
      <p:pic>
        <p:nvPicPr>
          <p:cNvPr id="5" name="Picture 2" descr="I:\DIOCESAN GRAPHICS AND LOGOS\DOSP Coat of Arms\CoatofArms-RGB-full-color_no_background.jpg">
            <a:extLst>
              <a:ext uri="{FF2B5EF4-FFF2-40B4-BE49-F238E27FC236}">
                <a16:creationId xmlns:a16="http://schemas.microsoft.com/office/drawing/2014/main" id="{D87E091F-547E-4298-A478-69256727E3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34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10</a:t>
            </a:fld>
            <a:endParaRPr lang="en-US" dirty="0">
              <a:solidFill>
                <a:srgbClr val="534949"/>
              </a:solidFill>
            </a:endParaRPr>
          </a:p>
        </p:txBody>
      </p:sp>
      <p:sp>
        <p:nvSpPr>
          <p:cNvPr id="3" name="Title 2"/>
          <p:cNvSpPr>
            <a:spLocks noGrp="1"/>
          </p:cNvSpPr>
          <p:nvPr>
            <p:ph type="title"/>
          </p:nvPr>
        </p:nvSpPr>
        <p:spPr/>
        <p:txBody>
          <a:bodyPr/>
          <a:lstStyle/>
          <a:p>
            <a:r>
              <a:rPr lang="en-US" dirty="0"/>
              <a:t>reporting form for 2019</a:t>
            </a:r>
            <a:br>
              <a:rPr lang="en-US" dirty="0"/>
            </a:br>
            <a:r>
              <a:rPr lang="en-US" dirty="0"/>
              <a:t>1099-misc - Copy B</a:t>
            </a:r>
          </a:p>
        </p:txBody>
      </p:sp>
      <p:pic>
        <p:nvPicPr>
          <p:cNvPr id="4" name="Picture 3">
            <a:extLst>
              <a:ext uri="{FF2B5EF4-FFF2-40B4-BE49-F238E27FC236}">
                <a16:creationId xmlns:a16="http://schemas.microsoft.com/office/drawing/2014/main" id="{08F4C001-3A04-46FC-AA09-E85919F19ED0}"/>
              </a:ext>
            </a:extLst>
          </p:cNvPr>
          <p:cNvPicPr>
            <a:picLocks noChangeAspect="1"/>
          </p:cNvPicPr>
          <p:nvPr/>
        </p:nvPicPr>
        <p:blipFill>
          <a:blip r:embed="rId2"/>
          <a:stretch>
            <a:fillRect/>
          </a:stretch>
        </p:blipFill>
        <p:spPr>
          <a:xfrm>
            <a:off x="1185862" y="1828800"/>
            <a:ext cx="6772275" cy="4526280"/>
          </a:xfrm>
          <a:prstGeom prst="rect">
            <a:avLst/>
          </a:prstGeom>
        </p:spPr>
      </p:pic>
      <p:pic>
        <p:nvPicPr>
          <p:cNvPr id="5" name="Picture 2" descr="I:\DIOCESAN GRAPHICS AND LOGOS\DOSP Coat of Arms\CoatofArms-RGB-full-color_no_background.jpg">
            <a:extLst>
              <a:ext uri="{FF2B5EF4-FFF2-40B4-BE49-F238E27FC236}">
                <a16:creationId xmlns:a16="http://schemas.microsoft.com/office/drawing/2014/main" id="{9655F244-E3F2-4331-B940-A2442540A7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3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11</a:t>
            </a:fld>
            <a:endParaRPr lang="en-US" dirty="0">
              <a:solidFill>
                <a:srgbClr val="534949"/>
              </a:solidFill>
            </a:endParaRPr>
          </a:p>
        </p:txBody>
      </p:sp>
      <p:sp>
        <p:nvSpPr>
          <p:cNvPr id="3" name="Title 2"/>
          <p:cNvSpPr>
            <a:spLocks noGrp="1"/>
          </p:cNvSpPr>
          <p:nvPr>
            <p:ph type="title"/>
          </p:nvPr>
        </p:nvSpPr>
        <p:spPr/>
        <p:txBody>
          <a:bodyPr/>
          <a:lstStyle/>
          <a:p>
            <a:r>
              <a:rPr lang="en-US" dirty="0"/>
              <a:t>New reporting form for 2020</a:t>
            </a:r>
            <a:br>
              <a:rPr lang="en-US" dirty="0"/>
            </a:br>
            <a:r>
              <a:rPr lang="en-US" dirty="0"/>
              <a:t>1099-Nec - Copy 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48770"/>
            <a:ext cx="7493000" cy="455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DIOCESAN GRAPHICS AND LOGOS\DOSP Coat of Arms\CoatofArms-RGB-full-color_no_background.jpg">
            <a:extLst>
              <a:ext uri="{FF2B5EF4-FFF2-40B4-BE49-F238E27FC236}">
                <a16:creationId xmlns:a16="http://schemas.microsoft.com/office/drawing/2014/main" id="{32DCF791-F6A2-43AF-8728-B5A58C5F1E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3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12</a:t>
            </a:fld>
            <a:endParaRPr lang="en-US" dirty="0">
              <a:solidFill>
                <a:srgbClr val="534949"/>
              </a:solidFill>
            </a:endParaRPr>
          </a:p>
        </p:txBody>
      </p:sp>
      <p:sp>
        <p:nvSpPr>
          <p:cNvPr id="3" name="Title 2"/>
          <p:cNvSpPr>
            <a:spLocks noGrp="1"/>
          </p:cNvSpPr>
          <p:nvPr>
            <p:ph type="title"/>
          </p:nvPr>
        </p:nvSpPr>
        <p:spPr/>
        <p:txBody>
          <a:bodyPr/>
          <a:lstStyle/>
          <a:p>
            <a:r>
              <a:rPr lang="en-US" dirty="0"/>
              <a:t>New reporting form for 2020</a:t>
            </a:r>
            <a:br>
              <a:rPr lang="en-US" dirty="0"/>
            </a:br>
            <a:r>
              <a:rPr lang="en-US" dirty="0"/>
              <a:t>1099-Nec - Copy 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759165"/>
            <a:ext cx="7458074" cy="456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I:\DIOCESAN GRAPHICS AND LOGOS\DOSP Coat of Arms\CoatofArms-RGB-full-color_no_background.jpg">
            <a:extLst>
              <a:ext uri="{FF2B5EF4-FFF2-40B4-BE49-F238E27FC236}">
                <a16:creationId xmlns:a16="http://schemas.microsoft.com/office/drawing/2014/main" id="{17A0319C-41B0-4483-8688-4F876F8D55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0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13</a:t>
            </a:fld>
            <a:endParaRPr lang="en-US" dirty="0">
              <a:solidFill>
                <a:srgbClr val="534949"/>
              </a:solidFill>
            </a:endParaRPr>
          </a:p>
        </p:txBody>
      </p:sp>
      <p:sp>
        <p:nvSpPr>
          <p:cNvPr id="3" name="Title 2"/>
          <p:cNvSpPr>
            <a:spLocks noGrp="1"/>
          </p:cNvSpPr>
          <p:nvPr>
            <p:ph type="title"/>
          </p:nvPr>
        </p:nvSpPr>
        <p:spPr/>
        <p:txBody>
          <a:bodyPr/>
          <a:lstStyle/>
          <a:p>
            <a:r>
              <a:rPr lang="en-US" dirty="0"/>
              <a:t>Why the change in forms?</a:t>
            </a:r>
          </a:p>
        </p:txBody>
      </p:sp>
      <p:sp>
        <p:nvSpPr>
          <p:cNvPr id="4" name="Rectangle 3"/>
          <p:cNvSpPr/>
          <p:nvPr/>
        </p:nvSpPr>
        <p:spPr>
          <a:xfrm>
            <a:off x="1219200" y="2136339"/>
            <a:ext cx="6934200" cy="4154984"/>
          </a:xfrm>
          <a:prstGeom prst="rect">
            <a:avLst/>
          </a:prstGeom>
        </p:spPr>
        <p:txBody>
          <a:bodyPr wrap="square">
            <a:spAutoFit/>
          </a:bodyPr>
          <a:lstStyle/>
          <a:p>
            <a:pPr lvl="0"/>
            <a:r>
              <a:rPr lang="en-US" sz="2400" dirty="0"/>
              <a:t>2019 IRS Form 1099-Misc:</a:t>
            </a:r>
          </a:p>
          <a:p>
            <a:pPr lvl="1"/>
            <a:r>
              <a:rPr lang="en-US" sz="2400" dirty="0"/>
              <a:t>Upper right hand corner - </a:t>
            </a:r>
            <a:r>
              <a:rPr lang="en-US" sz="2400" b="1" u="sng" dirty="0"/>
              <a:t>Miscellaneous Income</a:t>
            </a:r>
            <a:endParaRPr lang="en-US" sz="2400" dirty="0"/>
          </a:p>
          <a:p>
            <a:pPr lvl="0"/>
            <a:endParaRPr lang="en-US" sz="2400" dirty="0"/>
          </a:p>
          <a:p>
            <a:pPr lvl="0"/>
            <a:r>
              <a:rPr lang="en-US" sz="2400" dirty="0"/>
              <a:t>2020 IRS Form 1099-NEC:	</a:t>
            </a:r>
          </a:p>
          <a:p>
            <a:pPr lvl="1"/>
            <a:r>
              <a:rPr lang="en-US" sz="2400" dirty="0"/>
              <a:t>Upper right hand corner - Nonemployee Compensation</a:t>
            </a:r>
          </a:p>
          <a:p>
            <a:pPr lvl="0"/>
            <a:endParaRPr lang="en-US" sz="2400" dirty="0"/>
          </a:p>
          <a:p>
            <a:pPr lvl="0"/>
            <a:r>
              <a:rPr lang="en-US" sz="2400" dirty="0"/>
              <a:t>Does the Payee/Vendor meet the IRS requirements to be a nonemployee?</a:t>
            </a:r>
          </a:p>
          <a:p>
            <a:pPr lvl="0"/>
            <a:endParaRPr lang="en-US" sz="2400" dirty="0"/>
          </a:p>
          <a:p>
            <a:pPr lvl="0"/>
            <a:r>
              <a:rPr lang="en-US" sz="2400" dirty="0"/>
              <a:t>Yes?  or No?  Employee?  Or Nonemployee?</a:t>
            </a:r>
          </a:p>
        </p:txBody>
      </p:sp>
      <p:pic>
        <p:nvPicPr>
          <p:cNvPr id="5" name="Picture 2" descr="I:\DIOCESAN GRAPHICS AND LOGOS\DOSP Coat of Arms\CoatofArms-RGB-full-color_no_background.jpg">
            <a:extLst>
              <a:ext uri="{FF2B5EF4-FFF2-40B4-BE49-F238E27FC236}">
                <a16:creationId xmlns:a16="http://schemas.microsoft.com/office/drawing/2014/main" id="{0C60D2B1-6B95-4FED-B64A-E380AABC32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93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14</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IRS Form 1099-NEC</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20000" cy="2677656"/>
          </a:xfrm>
          <a:prstGeom prst="rect">
            <a:avLst/>
          </a:prstGeom>
          <a:noFill/>
        </p:spPr>
        <p:txBody>
          <a:bodyPr wrap="square" rtlCol="0">
            <a:spAutoFit/>
          </a:bodyPr>
          <a:lstStyle/>
          <a:p>
            <a:r>
              <a:rPr lang="en-US" sz="2400" dirty="0"/>
              <a:t>Exceptions:</a:t>
            </a:r>
          </a:p>
          <a:p>
            <a:pPr marL="342900" indent="-342900">
              <a:buFont typeface="Arial" panose="020B0604020202020204" pitchFamily="34" charset="0"/>
              <a:buChar char="•"/>
            </a:pPr>
            <a:r>
              <a:rPr lang="en-US" sz="2400" dirty="0"/>
              <a:t>Vendors who </a:t>
            </a:r>
            <a:r>
              <a:rPr lang="en-US" sz="2400" b="1" u="sng" dirty="0"/>
              <a:t>provide</a:t>
            </a:r>
            <a:r>
              <a:rPr lang="en-US" sz="2400" dirty="0"/>
              <a:t> a </a:t>
            </a:r>
            <a:r>
              <a:rPr lang="en-US" sz="2400" b="1" u="sng" dirty="0"/>
              <a:t>signed</a:t>
            </a:r>
            <a:r>
              <a:rPr lang="en-US" sz="2400" b="1" dirty="0"/>
              <a:t> </a:t>
            </a:r>
            <a:r>
              <a:rPr lang="en-US" sz="2400" b="1" u="sng" dirty="0"/>
              <a:t>Form W-9</a:t>
            </a:r>
            <a:r>
              <a:rPr lang="en-US" sz="2400" b="1" dirty="0"/>
              <a:t> </a:t>
            </a:r>
            <a:r>
              <a:rPr lang="en-US" sz="2400" b="1" u="sng" dirty="0"/>
              <a:t>with their FEIN</a:t>
            </a:r>
            <a:r>
              <a:rPr lang="en-US" sz="2400" b="1" dirty="0"/>
              <a:t> </a:t>
            </a:r>
            <a:r>
              <a:rPr lang="en-US" sz="2400" dirty="0"/>
              <a:t>attesting they are </a:t>
            </a:r>
            <a:r>
              <a:rPr lang="en-US" sz="2400" b="1" u="sng" dirty="0"/>
              <a:t>exempt from Form 1099 Reporting</a:t>
            </a:r>
            <a:r>
              <a:rPr lang="en-US" sz="2400" dirty="0"/>
              <a:t> (e.g. corporations).</a:t>
            </a:r>
          </a:p>
          <a:p>
            <a:pPr marL="342900" indent="-342900">
              <a:buFont typeface="Arial" panose="020B0604020202020204" pitchFamily="34" charset="0"/>
              <a:buChar char="•"/>
            </a:pPr>
            <a:r>
              <a:rPr lang="en-US" sz="2400" dirty="0"/>
              <a:t>Employee reimbursements paid under a </a:t>
            </a:r>
            <a:r>
              <a:rPr lang="en-US" sz="2400" b="1" u="sng" dirty="0"/>
              <a:t>qualified accountability plan</a:t>
            </a:r>
            <a:r>
              <a:rPr lang="en-US" sz="2400" dirty="0"/>
              <a:t> (i.e. with </a:t>
            </a:r>
            <a:r>
              <a:rPr lang="en-US" sz="2400" u="sng" dirty="0"/>
              <a:t>proper documentation</a:t>
            </a:r>
            <a:r>
              <a:rPr lang="en-US" sz="2400" dirty="0"/>
              <a:t>).</a:t>
            </a:r>
          </a:p>
          <a:p>
            <a:pPr marL="342900" indent="-342900">
              <a:buFont typeface="Arial" panose="020B0604020202020204" pitchFamily="34" charset="0"/>
              <a:buChar char="•"/>
            </a:pPr>
            <a:endParaRPr lang="en-US" sz="2400" dirty="0"/>
          </a:p>
        </p:txBody>
      </p:sp>
      <p:pic>
        <p:nvPicPr>
          <p:cNvPr id="6" name="Picture 2" descr="I:\DIOCESAN GRAPHICS AND LOGOS\DOSP Coat of Arms\CoatofArms-RGB-full-color_no_background.jpg">
            <a:extLst>
              <a:ext uri="{FF2B5EF4-FFF2-40B4-BE49-F238E27FC236}">
                <a16:creationId xmlns:a16="http://schemas.microsoft.com/office/drawing/2014/main" id="{1C0A0BC6-D4B2-4D2A-83C1-2870FC2A91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5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15</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Who are 1099 vendors?</a:t>
            </a:r>
          </a:p>
        </p:txBody>
      </p:sp>
      <p:sp>
        <p:nvSpPr>
          <p:cNvPr id="5" name="TextBox 4">
            <a:extLst>
              <a:ext uri="{FF2B5EF4-FFF2-40B4-BE49-F238E27FC236}">
                <a16:creationId xmlns:a16="http://schemas.microsoft.com/office/drawing/2014/main" id="{284DB737-F6E9-4001-BE3B-E935B1E66621}"/>
              </a:ext>
            </a:extLst>
          </p:cNvPr>
          <p:cNvSpPr txBox="1"/>
          <p:nvPr/>
        </p:nvSpPr>
        <p:spPr>
          <a:xfrm>
            <a:off x="1143000" y="2374880"/>
            <a:ext cx="7696200" cy="3416320"/>
          </a:xfrm>
          <a:prstGeom prst="rect">
            <a:avLst/>
          </a:prstGeom>
          <a:noFill/>
        </p:spPr>
        <p:txBody>
          <a:bodyPr wrap="square" rtlCol="0">
            <a:spAutoFit/>
          </a:bodyPr>
          <a:lstStyle/>
          <a:p>
            <a:r>
              <a:rPr lang="en-US" sz="2400" dirty="0"/>
              <a:t>Q: Who qualifies as a “1099 Vendor”?</a:t>
            </a:r>
          </a:p>
          <a:p>
            <a:r>
              <a:rPr lang="en-US" sz="2400" dirty="0"/>
              <a:t>A: Vendors who:</a:t>
            </a:r>
          </a:p>
          <a:p>
            <a:pPr marL="914400" lvl="1" indent="-457200">
              <a:buFont typeface="+mj-lt"/>
              <a:buAutoNum type="arabicPeriod"/>
            </a:pPr>
            <a:r>
              <a:rPr lang="en-US" sz="2400" dirty="0"/>
              <a:t>Are </a:t>
            </a:r>
            <a:r>
              <a:rPr lang="en-US" sz="2400" b="1" u="sng" dirty="0"/>
              <a:t>not employees</a:t>
            </a:r>
            <a:r>
              <a:rPr lang="en-US" sz="2400" dirty="0"/>
              <a:t> and do not receive a Form W-2.</a:t>
            </a:r>
          </a:p>
          <a:p>
            <a:pPr marL="914400" lvl="1" indent="-457200">
              <a:buFont typeface="+mj-lt"/>
              <a:buAutoNum type="arabicPeriod"/>
            </a:pPr>
            <a:r>
              <a:rPr lang="en-US" sz="2400" dirty="0"/>
              <a:t>Are </a:t>
            </a:r>
            <a:r>
              <a:rPr lang="en-US" sz="2400" b="1" u="sng" dirty="0"/>
              <a:t>not treated like employees</a:t>
            </a:r>
            <a:r>
              <a:rPr lang="en-US" sz="2400" dirty="0"/>
              <a:t>.</a:t>
            </a:r>
          </a:p>
          <a:p>
            <a:pPr marL="914400" lvl="1" indent="-457200">
              <a:buFont typeface="+mj-lt"/>
              <a:buAutoNum type="arabicPeriod"/>
            </a:pPr>
            <a:r>
              <a:rPr lang="en-US" sz="2400" dirty="0"/>
              <a:t>Are </a:t>
            </a:r>
            <a:r>
              <a:rPr lang="en-US" sz="2400" b="1" u="sng" dirty="0"/>
              <a:t>not supervised</a:t>
            </a:r>
            <a:r>
              <a:rPr lang="en-US" sz="2400" dirty="0"/>
              <a:t> by the reporting entity.</a:t>
            </a:r>
          </a:p>
          <a:p>
            <a:pPr marL="914400" lvl="1" indent="-457200">
              <a:buFont typeface="+mj-lt"/>
              <a:buAutoNum type="arabicPeriod"/>
            </a:pPr>
            <a:r>
              <a:rPr lang="en-US" sz="2400" dirty="0"/>
              <a:t>Have an </a:t>
            </a:r>
            <a:r>
              <a:rPr lang="en-US" sz="2400" b="1" u="sng" dirty="0"/>
              <a:t>investment</a:t>
            </a:r>
            <a:r>
              <a:rPr lang="en-US" sz="2400" dirty="0"/>
              <a:t> in their business.</a:t>
            </a:r>
          </a:p>
          <a:p>
            <a:pPr marL="914400" lvl="1" indent="-457200">
              <a:buFont typeface="+mj-lt"/>
              <a:buAutoNum type="arabicPeriod"/>
            </a:pPr>
            <a:r>
              <a:rPr lang="en-US" sz="2400" dirty="0"/>
              <a:t>Have </a:t>
            </a:r>
            <a:r>
              <a:rPr lang="en-US" sz="2400" b="1" u="sng" dirty="0"/>
              <a:t>multiple clients/customers</a:t>
            </a:r>
            <a:r>
              <a:rPr lang="en-US" sz="2400" dirty="0"/>
              <a:t>.</a:t>
            </a:r>
          </a:p>
          <a:p>
            <a:pPr marL="914400" lvl="1" indent="-457200">
              <a:buFont typeface="+mj-lt"/>
              <a:buAutoNum type="arabicPeriod"/>
            </a:pPr>
            <a:r>
              <a:rPr lang="en-US" sz="2400" dirty="0"/>
              <a:t>Pay </a:t>
            </a:r>
            <a:r>
              <a:rPr lang="en-US" sz="2400" b="1" u="sng" dirty="0"/>
              <a:t>self-employment taxes</a:t>
            </a:r>
            <a:r>
              <a:rPr lang="en-US" sz="2400" dirty="0"/>
              <a:t>.</a:t>
            </a:r>
          </a:p>
          <a:p>
            <a:pPr marL="342900" indent="-342900">
              <a:buFont typeface="Arial" panose="020B0604020202020204" pitchFamily="34" charset="0"/>
              <a:buChar char="•"/>
            </a:pPr>
            <a:endParaRPr lang="en-US" sz="2400" dirty="0"/>
          </a:p>
        </p:txBody>
      </p:sp>
      <p:sp>
        <p:nvSpPr>
          <p:cNvPr id="4" name="Rectangle 3">
            <a:extLst>
              <a:ext uri="{FF2B5EF4-FFF2-40B4-BE49-F238E27FC236}">
                <a16:creationId xmlns:a16="http://schemas.microsoft.com/office/drawing/2014/main" id="{A59B7E7C-0DFB-4F1F-8163-833B98C51979}"/>
              </a:ext>
            </a:extLst>
          </p:cNvPr>
          <p:cNvSpPr/>
          <p:nvPr/>
        </p:nvSpPr>
        <p:spPr>
          <a:xfrm>
            <a:off x="-76200" y="5558135"/>
            <a:ext cx="8686800" cy="461665"/>
          </a:xfrm>
          <a:prstGeom prst="rect">
            <a:avLst/>
          </a:prstGeom>
        </p:spPr>
        <p:txBody>
          <a:bodyPr wrap="square">
            <a:spAutoFit/>
          </a:bodyPr>
          <a:lstStyle/>
          <a:p>
            <a:pPr lvl="1"/>
            <a:r>
              <a:rPr lang="en-US" sz="2400" dirty="0"/>
              <a:t>1099 Vendors must provide a </a:t>
            </a:r>
            <a:r>
              <a:rPr lang="en-US" sz="2400" b="1" u="sng" dirty="0"/>
              <a:t>signed</a:t>
            </a:r>
            <a:r>
              <a:rPr lang="en-US" sz="2400" b="1" dirty="0"/>
              <a:t> </a:t>
            </a:r>
            <a:r>
              <a:rPr lang="en-US" sz="2400" b="1" u="sng" dirty="0"/>
              <a:t>Form W-9</a:t>
            </a:r>
            <a:r>
              <a:rPr lang="en-US" sz="2400" b="1" dirty="0"/>
              <a:t> </a:t>
            </a:r>
            <a:r>
              <a:rPr lang="en-US" sz="2400" b="1" u="sng" dirty="0"/>
              <a:t>with their TIN</a:t>
            </a:r>
            <a:r>
              <a:rPr lang="en-US" sz="2400" dirty="0"/>
              <a:t>.</a:t>
            </a:r>
          </a:p>
        </p:txBody>
      </p:sp>
      <p:pic>
        <p:nvPicPr>
          <p:cNvPr id="6" name="Picture 2" descr="I:\DIOCESAN GRAPHICS AND LOGOS\DOSP Coat of Arms\CoatofArms-RGB-full-color_no_background.jpg">
            <a:extLst>
              <a:ext uri="{FF2B5EF4-FFF2-40B4-BE49-F238E27FC236}">
                <a16:creationId xmlns:a16="http://schemas.microsoft.com/office/drawing/2014/main" id="{0EEAC681-37F1-43AB-884A-62197B29E7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115B30-4DFA-4BAA-B095-545F39C0E237}"/>
              </a:ext>
            </a:extLst>
          </p:cNvPr>
          <p:cNvSpPr txBox="1"/>
          <p:nvPr/>
        </p:nvSpPr>
        <p:spPr>
          <a:xfrm>
            <a:off x="381000" y="1828800"/>
            <a:ext cx="2515882" cy="461665"/>
          </a:xfrm>
          <a:prstGeom prst="rect">
            <a:avLst/>
          </a:prstGeom>
          <a:noFill/>
        </p:spPr>
        <p:txBody>
          <a:bodyPr wrap="none" rtlCol="0">
            <a:spAutoFit/>
          </a:bodyPr>
          <a:lstStyle/>
          <a:p>
            <a:r>
              <a:rPr lang="en-US" sz="2400" dirty="0"/>
              <a:t>Per</a:t>
            </a:r>
            <a:r>
              <a:rPr lang="en-US" dirty="0"/>
              <a:t> </a:t>
            </a:r>
            <a:r>
              <a:rPr lang="en-US" sz="2400" dirty="0"/>
              <a:t>IRS</a:t>
            </a:r>
            <a:r>
              <a:rPr lang="en-US" dirty="0"/>
              <a:t> </a:t>
            </a:r>
            <a:r>
              <a:rPr lang="en-US" sz="2400" dirty="0"/>
              <a:t>Guidance:</a:t>
            </a:r>
            <a:endParaRPr lang="en-US" dirty="0"/>
          </a:p>
        </p:txBody>
      </p:sp>
    </p:spTree>
    <p:extLst>
      <p:ext uri="{BB962C8B-B14F-4D97-AF65-F5344CB8AC3E}">
        <p14:creationId xmlns:p14="http://schemas.microsoft.com/office/powerpoint/2010/main" val="218699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16</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Who are 1099 vendors?</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96200" cy="2677656"/>
          </a:xfrm>
          <a:prstGeom prst="rect">
            <a:avLst/>
          </a:prstGeom>
          <a:noFill/>
        </p:spPr>
        <p:txBody>
          <a:bodyPr wrap="square" rtlCol="0">
            <a:spAutoFit/>
          </a:bodyPr>
          <a:lstStyle/>
          <a:p>
            <a:r>
              <a:rPr lang="en-US" sz="2400" dirty="0"/>
              <a:t>According to the IRS, evidence falls into 3 categories:</a:t>
            </a:r>
          </a:p>
          <a:p>
            <a:endParaRPr lang="en-US" sz="2400" dirty="0"/>
          </a:p>
          <a:p>
            <a:pPr marL="914400" lvl="1" indent="-457200">
              <a:buFont typeface="+mj-lt"/>
              <a:buAutoNum type="arabicPeriod"/>
            </a:pPr>
            <a:r>
              <a:rPr lang="en-US" sz="2400" dirty="0"/>
              <a:t>Behavior Control</a:t>
            </a:r>
          </a:p>
          <a:p>
            <a:pPr marL="914400" lvl="1" indent="-457200">
              <a:buFont typeface="+mj-lt"/>
              <a:buAutoNum type="arabicPeriod"/>
            </a:pPr>
            <a:endParaRPr lang="en-US" sz="2400" dirty="0"/>
          </a:p>
          <a:p>
            <a:pPr marL="914400" lvl="1" indent="-457200">
              <a:buFont typeface="+mj-lt"/>
              <a:buAutoNum type="arabicPeriod"/>
            </a:pPr>
            <a:r>
              <a:rPr lang="en-US" sz="2400" dirty="0"/>
              <a:t>Financial Control</a:t>
            </a:r>
          </a:p>
          <a:p>
            <a:pPr marL="914400" lvl="1" indent="-457200">
              <a:buFont typeface="+mj-lt"/>
              <a:buAutoNum type="arabicPeriod"/>
            </a:pPr>
            <a:endParaRPr lang="en-US" sz="2400" dirty="0"/>
          </a:p>
          <a:p>
            <a:pPr marL="914400" lvl="1" indent="-457200">
              <a:buFont typeface="+mj-lt"/>
              <a:buAutoNum type="arabicPeriod"/>
            </a:pPr>
            <a:r>
              <a:rPr lang="en-US" sz="2400" dirty="0"/>
              <a:t>Type of Relationship</a:t>
            </a:r>
          </a:p>
        </p:txBody>
      </p:sp>
      <p:pic>
        <p:nvPicPr>
          <p:cNvPr id="6" name="Picture 2" descr="I:\DIOCESAN GRAPHICS AND LOGOS\DOSP Coat of Arms\CoatofArms-RGB-full-color_no_background.jpg">
            <a:extLst>
              <a:ext uri="{FF2B5EF4-FFF2-40B4-BE49-F238E27FC236}">
                <a16:creationId xmlns:a16="http://schemas.microsoft.com/office/drawing/2014/main" id="{DE811E33-8971-4BC8-9AAF-93BF31CC87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8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17</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Who are 1099 vendors?</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96200" cy="3416320"/>
          </a:xfrm>
          <a:prstGeom prst="rect">
            <a:avLst/>
          </a:prstGeom>
          <a:noFill/>
        </p:spPr>
        <p:txBody>
          <a:bodyPr wrap="square" rtlCol="0">
            <a:spAutoFit/>
          </a:bodyPr>
          <a:lstStyle/>
          <a:p>
            <a:r>
              <a:rPr lang="en-US" sz="2400" dirty="0"/>
              <a:t>Behavior Control:</a:t>
            </a:r>
          </a:p>
          <a:p>
            <a:pPr marL="914400" lvl="1" indent="-457200">
              <a:buFont typeface="+mj-lt"/>
              <a:buAutoNum type="alphaUcPeriod"/>
            </a:pPr>
            <a:r>
              <a:rPr lang="en-US" sz="2400" dirty="0"/>
              <a:t>Subject to instruction:</a:t>
            </a:r>
          </a:p>
          <a:p>
            <a:pPr marL="1257300" lvl="2" indent="-342900">
              <a:buFont typeface="Arial" panose="020B0604020202020204" pitchFamily="34" charset="0"/>
              <a:buChar char="•"/>
            </a:pPr>
            <a:r>
              <a:rPr lang="en-US" sz="2400" dirty="0"/>
              <a:t>When and where to do the work.</a:t>
            </a:r>
          </a:p>
          <a:p>
            <a:pPr marL="1257300" lvl="2" indent="-342900">
              <a:buFont typeface="Arial" panose="020B0604020202020204" pitchFamily="34" charset="0"/>
              <a:buChar char="•"/>
            </a:pPr>
            <a:r>
              <a:rPr lang="en-US" sz="2400" dirty="0"/>
              <a:t>What tools or equipment to use.</a:t>
            </a:r>
          </a:p>
          <a:p>
            <a:pPr marL="1257300" lvl="2" indent="-342900">
              <a:buFont typeface="Arial" panose="020B0604020202020204" pitchFamily="34" charset="0"/>
              <a:buChar char="•"/>
            </a:pPr>
            <a:r>
              <a:rPr lang="en-US" sz="2400" dirty="0"/>
              <a:t>What workers to hire or to assist with the work.</a:t>
            </a:r>
          </a:p>
          <a:p>
            <a:pPr marL="1257300" lvl="2" indent="-342900">
              <a:buFont typeface="Arial" panose="020B0604020202020204" pitchFamily="34" charset="0"/>
              <a:buChar char="•"/>
            </a:pPr>
            <a:r>
              <a:rPr lang="en-US" sz="2400" dirty="0"/>
              <a:t>Where to purchase supplies and services.</a:t>
            </a:r>
          </a:p>
          <a:p>
            <a:pPr marL="1257300" lvl="2" indent="-342900">
              <a:buFont typeface="Arial" panose="020B0604020202020204" pitchFamily="34" charset="0"/>
              <a:buChar char="•"/>
            </a:pPr>
            <a:r>
              <a:rPr lang="en-US" sz="2400" dirty="0"/>
              <a:t>What work must be performed by a specified 	individual. </a:t>
            </a:r>
          </a:p>
          <a:p>
            <a:pPr marL="1257300" lvl="2" indent="-342900">
              <a:buFont typeface="Arial" panose="020B0604020202020204" pitchFamily="34" charset="0"/>
              <a:buChar char="•"/>
            </a:pPr>
            <a:r>
              <a:rPr lang="en-US" sz="2400" dirty="0"/>
              <a:t>What order or sequence to follow.</a:t>
            </a:r>
          </a:p>
        </p:txBody>
      </p:sp>
      <p:pic>
        <p:nvPicPr>
          <p:cNvPr id="6" name="Picture 2" descr="I:\DIOCESAN GRAPHICS AND LOGOS\DOSP Coat of Arms\CoatofArms-RGB-full-color_no_background.jpg">
            <a:extLst>
              <a:ext uri="{FF2B5EF4-FFF2-40B4-BE49-F238E27FC236}">
                <a16:creationId xmlns:a16="http://schemas.microsoft.com/office/drawing/2014/main" id="{22644964-087B-4D45-BDA0-FF644D564E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356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18</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Who are 1099 vendors?</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96200" cy="2308324"/>
          </a:xfrm>
          <a:prstGeom prst="rect">
            <a:avLst/>
          </a:prstGeom>
          <a:noFill/>
        </p:spPr>
        <p:txBody>
          <a:bodyPr wrap="square" rtlCol="0">
            <a:spAutoFit/>
          </a:bodyPr>
          <a:lstStyle/>
          <a:p>
            <a:r>
              <a:rPr lang="en-US" sz="2400" dirty="0"/>
              <a:t>Behavior Control:</a:t>
            </a:r>
          </a:p>
          <a:p>
            <a:pPr marL="914400" lvl="1" indent="-457200">
              <a:buFont typeface="+mj-lt"/>
              <a:buAutoNum type="alphaUcPeriod" startAt="2"/>
            </a:pPr>
            <a:r>
              <a:rPr lang="en-US" sz="2400" dirty="0"/>
              <a:t>Employer has the right to control how the work is achieved.</a:t>
            </a:r>
          </a:p>
          <a:p>
            <a:pPr marL="914400" lvl="1" indent="-457200">
              <a:buFont typeface="+mj-lt"/>
              <a:buAutoNum type="alphaUcPeriod" startAt="2"/>
            </a:pPr>
            <a:r>
              <a:rPr lang="en-US" sz="2400" dirty="0"/>
              <a:t>Training provided by the business to the worker (regarding work methods, not orientation to the organization).</a:t>
            </a:r>
          </a:p>
        </p:txBody>
      </p:sp>
      <p:pic>
        <p:nvPicPr>
          <p:cNvPr id="6" name="Picture 2" descr="I:\DIOCESAN GRAPHICS AND LOGOS\DOSP Coat of Arms\CoatofArms-RGB-full-color_no_background.jpg">
            <a:extLst>
              <a:ext uri="{FF2B5EF4-FFF2-40B4-BE49-F238E27FC236}">
                <a16:creationId xmlns:a16="http://schemas.microsoft.com/office/drawing/2014/main" id="{7D68BE2E-A489-4576-AF5F-B941189B40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12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19</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Who are 1099 vendors?</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96200" cy="3416320"/>
          </a:xfrm>
          <a:prstGeom prst="rect">
            <a:avLst/>
          </a:prstGeom>
          <a:noFill/>
        </p:spPr>
        <p:txBody>
          <a:bodyPr wrap="square" rtlCol="0">
            <a:spAutoFit/>
          </a:bodyPr>
          <a:lstStyle/>
          <a:p>
            <a:r>
              <a:rPr lang="en-US" sz="2400" dirty="0"/>
              <a:t>Financial Control:</a:t>
            </a:r>
          </a:p>
          <a:p>
            <a:pPr marL="914400" lvl="1" indent="-457200">
              <a:buFont typeface="+mj-lt"/>
              <a:buAutoNum type="alphaUcPeriod"/>
            </a:pPr>
            <a:r>
              <a:rPr lang="en-US" sz="2400" dirty="0"/>
              <a:t>Extent of unreimbursed business expenses.</a:t>
            </a:r>
          </a:p>
          <a:p>
            <a:pPr marL="914400" lvl="1" indent="-457200">
              <a:buFont typeface="+mj-lt"/>
              <a:buAutoNum type="alphaUcPeriod"/>
            </a:pPr>
            <a:r>
              <a:rPr lang="en-US" sz="2400" dirty="0"/>
              <a:t>Extent of worker’s investment.</a:t>
            </a:r>
          </a:p>
          <a:p>
            <a:pPr marL="914400" lvl="1" indent="-457200">
              <a:buFont typeface="+mj-lt"/>
              <a:buAutoNum type="alphaUcPeriod"/>
            </a:pPr>
            <a:r>
              <a:rPr lang="en-US" sz="2400" dirty="0"/>
              <a:t>Extent to which the worker makes their services available to others in the market/business world</a:t>
            </a:r>
          </a:p>
          <a:p>
            <a:pPr marL="914400" lvl="1" indent="-457200">
              <a:buFont typeface="+mj-lt"/>
              <a:buAutoNum type="alphaUcPeriod"/>
            </a:pPr>
            <a:r>
              <a:rPr lang="en-US" sz="2400" dirty="0"/>
              <a:t>How the business pays the worker (hourly wages or salary vs. flat fee for service or time and material.</a:t>
            </a:r>
          </a:p>
          <a:p>
            <a:pPr marL="914400" lvl="1" indent="-457200">
              <a:buFont typeface="+mj-lt"/>
              <a:buAutoNum type="alphaUcPeriod"/>
            </a:pPr>
            <a:r>
              <a:rPr lang="en-US" sz="2400" dirty="0"/>
              <a:t>Ability to achieve a profit or loss.</a:t>
            </a:r>
          </a:p>
        </p:txBody>
      </p:sp>
      <p:pic>
        <p:nvPicPr>
          <p:cNvPr id="6" name="Picture 2" descr="I:\DIOCESAN GRAPHICS AND LOGOS\DOSP Coat of Arms\CoatofArms-RGB-full-color_no_background.jpg">
            <a:extLst>
              <a:ext uri="{FF2B5EF4-FFF2-40B4-BE49-F238E27FC236}">
                <a16:creationId xmlns:a16="http://schemas.microsoft.com/office/drawing/2014/main" id="{0E459C80-28CD-427E-96E3-345B6CE59C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Compliance Agenda</a:t>
            </a:r>
            <a:br>
              <a:rPr lang="en-US" dirty="0"/>
            </a:br>
            <a:r>
              <a:rPr lang="en-US" dirty="0"/>
              <a:t>January 7 &amp; 8, 2021</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2157948"/>
            <a:ext cx="8510012" cy="5693866"/>
          </a:xfrm>
          <a:prstGeom prst="rect">
            <a:avLst/>
          </a:prstGeom>
        </p:spPr>
        <p:txBody>
          <a:bodyPr wrap="square">
            <a:spAutoFit/>
          </a:bodyPr>
          <a:lstStyle/>
          <a:p>
            <a:pPr marL="1714500" lvl="3" indent="-342900">
              <a:buFont typeface="Arial" panose="020B0604020202020204" pitchFamily="34" charset="0"/>
              <a:buChar char="•"/>
              <a:tabLst>
                <a:tab pos="1543050" algn="l"/>
                <a:tab pos="1598613" algn="l"/>
              </a:tabLst>
            </a:pPr>
            <a:r>
              <a:rPr lang="en-US" sz="2400" dirty="0"/>
              <a:t>Welcome/Opening Prayer</a:t>
            </a:r>
          </a:p>
          <a:p>
            <a:pPr marL="1714500" lvl="3" indent="-342900">
              <a:buFont typeface="Arial" panose="020B0604020202020204" pitchFamily="34" charset="0"/>
              <a:buChar char="•"/>
              <a:tabLst>
                <a:tab pos="1543050" algn="l"/>
                <a:tab pos="1598613" algn="l"/>
              </a:tabLst>
            </a:pPr>
            <a:endParaRPr lang="en-US" sz="2400" dirty="0"/>
          </a:p>
          <a:p>
            <a:pPr marL="1714500" lvl="3" indent="-342900">
              <a:buFont typeface="Arial" panose="020B0604020202020204" pitchFamily="34" charset="0"/>
              <a:buChar char="•"/>
              <a:tabLst>
                <a:tab pos="1543050" algn="l"/>
                <a:tab pos="1598613" algn="l"/>
              </a:tabLst>
            </a:pPr>
            <a:r>
              <a:rPr lang="en-US" sz="2400" dirty="0"/>
              <a:t>2019 AUP Review Recommendations</a:t>
            </a:r>
          </a:p>
          <a:p>
            <a:pPr marL="1714500" lvl="3" indent="-342900">
              <a:buFont typeface="Arial" panose="020B0604020202020204" pitchFamily="34" charset="0"/>
              <a:buChar char="•"/>
              <a:tabLst>
                <a:tab pos="1543050" algn="l"/>
                <a:tab pos="1598613" algn="l"/>
              </a:tabLst>
            </a:pPr>
            <a:endParaRPr lang="en-US" sz="2400" dirty="0"/>
          </a:p>
          <a:p>
            <a:pPr marL="1714500" lvl="3" indent="-342900">
              <a:buFont typeface="Arial" panose="020B0604020202020204" pitchFamily="34" charset="0"/>
              <a:buChar char="•"/>
              <a:tabLst>
                <a:tab pos="1543050" algn="l"/>
                <a:tab pos="1598613" algn="l"/>
              </a:tabLst>
            </a:pPr>
            <a:r>
              <a:rPr lang="en-US" sz="2400" dirty="0"/>
              <a:t>IRS Regulations and their impact on the parish/school</a:t>
            </a:r>
          </a:p>
          <a:p>
            <a:pPr marL="1714500" lvl="3" indent="-342900">
              <a:buFont typeface="Arial" panose="020B0604020202020204" pitchFamily="34" charset="0"/>
              <a:buChar char="•"/>
              <a:tabLst>
                <a:tab pos="1543050" algn="l"/>
                <a:tab pos="1598613" algn="l"/>
              </a:tabLst>
            </a:pPr>
            <a:endParaRPr lang="en-US" sz="2400" dirty="0"/>
          </a:p>
          <a:p>
            <a:pPr marL="1714500" lvl="3" indent="-342900">
              <a:buFont typeface="Arial" panose="020B0604020202020204" pitchFamily="34" charset="0"/>
              <a:buChar char="•"/>
              <a:tabLst>
                <a:tab pos="1543050" algn="l"/>
                <a:tab pos="1598613" algn="l"/>
              </a:tabLst>
            </a:pPr>
            <a:r>
              <a:rPr lang="en-US" sz="2400" dirty="0"/>
              <a:t>IRS forms W-9, 1096 &amp; 1099-NEC</a:t>
            </a:r>
          </a:p>
          <a:p>
            <a:pPr marL="1714500" lvl="3" indent="-342900">
              <a:buFont typeface="Arial" panose="020B0604020202020204" pitchFamily="34" charset="0"/>
              <a:buChar char="•"/>
              <a:tabLst>
                <a:tab pos="1543050" algn="l"/>
                <a:tab pos="1598613" algn="l"/>
              </a:tabLst>
            </a:pPr>
            <a:endParaRPr lang="en-US" sz="2400" dirty="0"/>
          </a:p>
          <a:p>
            <a:pPr marL="1714500" lvl="3" indent="-342900">
              <a:buFont typeface="Arial" panose="020B0604020202020204" pitchFamily="34" charset="0"/>
              <a:buChar char="•"/>
              <a:tabLst>
                <a:tab pos="1543050" algn="l"/>
                <a:tab pos="1598613" algn="l"/>
              </a:tabLst>
            </a:pPr>
            <a:r>
              <a:rPr lang="en-US" sz="2400" dirty="0"/>
              <a:t>Contribution Statements</a:t>
            </a:r>
          </a:p>
          <a:p>
            <a:pPr marL="1714500" lvl="3" indent="-342900">
              <a:buFont typeface="Arial" panose="020B0604020202020204" pitchFamily="34" charset="0"/>
              <a:buChar char="•"/>
              <a:tabLst>
                <a:tab pos="1543050" algn="l"/>
                <a:tab pos="1598613" algn="l"/>
              </a:tabLst>
            </a:pPr>
            <a:endParaRPr lang="en-US" sz="2400" dirty="0"/>
          </a:p>
          <a:p>
            <a:pPr marL="1714500" lvl="3" indent="-342900">
              <a:buFont typeface="Arial" panose="020B0604020202020204" pitchFamily="34" charset="0"/>
              <a:buChar char="•"/>
              <a:tabLst>
                <a:tab pos="1543050" algn="l"/>
                <a:tab pos="1598613" algn="l"/>
              </a:tabLst>
            </a:pPr>
            <a:r>
              <a:rPr lang="en-US" sz="2400" dirty="0"/>
              <a:t>Q &amp; A</a:t>
            </a:r>
          </a:p>
          <a:p>
            <a:endParaRPr lang="en-US" sz="2400" dirty="0"/>
          </a:p>
          <a:p>
            <a:endParaRPr lang="en-US" sz="2000" dirty="0"/>
          </a:p>
          <a:p>
            <a:pPr marL="502920" lvl="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1997600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20</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Who are 1099 vendors?</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96200" cy="3416320"/>
          </a:xfrm>
          <a:prstGeom prst="rect">
            <a:avLst/>
          </a:prstGeom>
          <a:noFill/>
        </p:spPr>
        <p:txBody>
          <a:bodyPr wrap="square" rtlCol="0">
            <a:spAutoFit/>
          </a:bodyPr>
          <a:lstStyle/>
          <a:p>
            <a:r>
              <a:rPr lang="en-US" sz="2400" dirty="0"/>
              <a:t>Type of Relationship:</a:t>
            </a:r>
          </a:p>
          <a:p>
            <a:pPr marL="914400" lvl="1" indent="-457200">
              <a:buFont typeface="+mj-lt"/>
              <a:buAutoNum type="alphaUcPeriod"/>
            </a:pPr>
            <a:r>
              <a:rPr lang="en-US" sz="2400" dirty="0"/>
              <a:t>Written contracts.</a:t>
            </a:r>
          </a:p>
          <a:p>
            <a:pPr marL="914400" lvl="1" indent="-457200">
              <a:buFont typeface="+mj-lt"/>
              <a:buAutoNum type="alphaUcPeriod"/>
            </a:pPr>
            <a:r>
              <a:rPr lang="en-US" sz="2400" dirty="0"/>
              <a:t>Employee benefits for the worker?</a:t>
            </a:r>
          </a:p>
          <a:p>
            <a:pPr marL="914400" lvl="1" indent="-457200">
              <a:buFont typeface="+mj-lt"/>
              <a:buAutoNum type="alphaUcPeriod"/>
            </a:pPr>
            <a:r>
              <a:rPr lang="en-US" sz="2400" dirty="0"/>
              <a:t>Permanence of the relationship:</a:t>
            </a:r>
          </a:p>
          <a:p>
            <a:pPr marL="1371600" lvl="2" indent="-457200">
              <a:buFont typeface="+mj-lt"/>
              <a:buAutoNum type="arabicPeriod"/>
            </a:pPr>
            <a:r>
              <a:rPr lang="en-US" sz="2400" dirty="0"/>
              <a:t>Specific time period or project = Contractor</a:t>
            </a:r>
          </a:p>
          <a:p>
            <a:pPr marL="1371600" lvl="2" indent="-457200">
              <a:buFont typeface="+mj-lt"/>
              <a:buAutoNum type="arabicPeriod"/>
            </a:pPr>
            <a:r>
              <a:rPr lang="en-US" sz="2400" dirty="0"/>
              <a:t>Continue indefinitely = Employee</a:t>
            </a:r>
          </a:p>
          <a:p>
            <a:pPr marL="914400" lvl="1" indent="-457200">
              <a:buFont typeface="+mj-lt"/>
              <a:buAutoNum type="alphaUcPeriod"/>
            </a:pPr>
            <a:r>
              <a:rPr lang="en-US" sz="2400" dirty="0"/>
              <a:t>Extent to which services performed by the worker are a key aspect of the regular business of the entity.</a:t>
            </a:r>
          </a:p>
        </p:txBody>
      </p:sp>
      <p:pic>
        <p:nvPicPr>
          <p:cNvPr id="6" name="Picture 2" descr="I:\DIOCESAN GRAPHICS AND LOGOS\DOSP Coat of Arms\CoatofArms-RGB-full-color_no_background.jpg">
            <a:extLst>
              <a:ext uri="{FF2B5EF4-FFF2-40B4-BE49-F238E27FC236}">
                <a16:creationId xmlns:a16="http://schemas.microsoft.com/office/drawing/2014/main" id="{C4E91C4A-8963-41F9-9D97-0E353C18B1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6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21</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Who are 1099 vendors?</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96200" cy="1200329"/>
          </a:xfrm>
          <a:prstGeom prst="rect">
            <a:avLst/>
          </a:prstGeom>
          <a:noFill/>
        </p:spPr>
        <p:txBody>
          <a:bodyPr wrap="square" rtlCol="0">
            <a:spAutoFit/>
          </a:bodyPr>
          <a:lstStyle/>
          <a:p>
            <a:r>
              <a:rPr lang="en-US" sz="2400" dirty="0"/>
              <a:t>Difficulty in Applying IRS Rules:</a:t>
            </a:r>
          </a:p>
          <a:p>
            <a:pPr marL="914400" lvl="1" indent="-457200">
              <a:buFont typeface="+mj-lt"/>
              <a:buAutoNum type="alphaUcPeriod"/>
            </a:pPr>
            <a:r>
              <a:rPr lang="en-US" sz="2400" dirty="0"/>
              <a:t>Musicians – regular and occasional.</a:t>
            </a:r>
          </a:p>
          <a:p>
            <a:pPr marL="914400" lvl="1" indent="-457200">
              <a:buFont typeface="+mj-lt"/>
              <a:buAutoNum type="alphaUcPeriod"/>
            </a:pPr>
            <a:r>
              <a:rPr lang="en-US" sz="2400" dirty="0"/>
              <a:t>Lawn &amp; landscaping vendors.</a:t>
            </a:r>
          </a:p>
        </p:txBody>
      </p:sp>
      <p:pic>
        <p:nvPicPr>
          <p:cNvPr id="6" name="Picture 2" descr="I:\DIOCESAN GRAPHICS AND LOGOS\DOSP Coat of Arms\CoatofArms-RGB-full-color_no_background.jpg">
            <a:extLst>
              <a:ext uri="{FF2B5EF4-FFF2-40B4-BE49-F238E27FC236}">
                <a16:creationId xmlns:a16="http://schemas.microsoft.com/office/drawing/2014/main" id="{07CCE5BB-318D-44F6-A6B2-2A3F770CAD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4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22</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IRS Form 1099-NEC</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96200" cy="4647426"/>
          </a:xfrm>
          <a:prstGeom prst="rect">
            <a:avLst/>
          </a:prstGeom>
          <a:noFill/>
        </p:spPr>
        <p:txBody>
          <a:bodyPr wrap="square" rtlCol="0">
            <a:spAutoFit/>
          </a:bodyPr>
          <a:lstStyle/>
          <a:p>
            <a:r>
              <a:rPr lang="en-US" sz="2800" dirty="0"/>
              <a:t>Penalties:</a:t>
            </a:r>
          </a:p>
          <a:p>
            <a:pPr marL="800100" lvl="1" indent="-342900">
              <a:buFont typeface="Arial" panose="020B0604020202020204" pitchFamily="34" charset="0"/>
              <a:buChar char="•"/>
            </a:pPr>
            <a:r>
              <a:rPr lang="en-US" sz="2400" dirty="0"/>
              <a:t>$</a:t>
            </a:r>
            <a:r>
              <a:rPr lang="en-US" sz="2000" dirty="0"/>
              <a:t>50 per information return if you correctly file within 30 days of the due date; maximum penalty $545,500 per year ($191,000 for small businesses).</a:t>
            </a:r>
          </a:p>
          <a:p>
            <a:pPr marL="800100" lvl="1" indent="-342900">
              <a:buFont typeface="Arial" panose="020B0604020202020204" pitchFamily="34" charset="0"/>
              <a:buChar char="•"/>
            </a:pPr>
            <a:r>
              <a:rPr lang="en-US" sz="2000" dirty="0"/>
              <a:t>$100 per information return if you correctly file more than 30 days after the due date but by August 1; maximum penalty $1,637,500 per year ($545,500 for small businesses).</a:t>
            </a:r>
          </a:p>
          <a:p>
            <a:pPr marL="800100" lvl="1" indent="-342900">
              <a:buFont typeface="Arial" panose="020B0604020202020204" pitchFamily="34" charset="0"/>
              <a:buChar char="•"/>
            </a:pPr>
            <a:r>
              <a:rPr lang="en-US" sz="2000" dirty="0"/>
              <a:t>$270 per information return if you file after August 1 or you do not file required information returns; maximum penalty $3,275,500 per year ($1,091,500 for small businesses).</a:t>
            </a:r>
            <a:endParaRPr lang="en-US" sz="4400" dirty="0"/>
          </a:p>
          <a:p>
            <a:pPr lvl="1"/>
            <a:endParaRPr lang="en-US" sz="2800" dirty="0"/>
          </a:p>
          <a:p>
            <a:pPr lvl="1"/>
            <a:r>
              <a:rPr lang="en-US" sz="2800" dirty="0"/>
              <a:t>$270 x 50 vendors = $13,500 each year not reported</a:t>
            </a:r>
          </a:p>
        </p:txBody>
      </p:sp>
      <p:pic>
        <p:nvPicPr>
          <p:cNvPr id="6" name="Picture 2" descr="I:\DIOCESAN GRAPHICS AND LOGOS\DOSP Coat of Arms\CoatofArms-RGB-full-color_no_background.jpg">
            <a:extLst>
              <a:ext uri="{FF2B5EF4-FFF2-40B4-BE49-F238E27FC236}">
                <a16:creationId xmlns:a16="http://schemas.microsoft.com/office/drawing/2014/main" id="{DE44AB85-C794-4BFB-AC2B-2E781C81BB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171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23</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IRS Form 1099-NEC</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20000" cy="4154984"/>
          </a:xfrm>
          <a:prstGeom prst="rect">
            <a:avLst/>
          </a:prstGeom>
          <a:noFill/>
        </p:spPr>
        <p:txBody>
          <a:bodyPr wrap="square" rtlCol="0">
            <a:spAutoFit/>
          </a:bodyPr>
          <a:lstStyle/>
          <a:p>
            <a:r>
              <a:rPr lang="en-US" sz="2400" dirty="0"/>
              <a:t>Q: How do I make it work?</a:t>
            </a:r>
          </a:p>
          <a:p>
            <a:r>
              <a:rPr lang="en-US" sz="2400" dirty="0"/>
              <a:t>A: No payments should be made to a vendor without a 	completed, signed, W-9 on file.</a:t>
            </a:r>
          </a:p>
          <a:p>
            <a:endParaRPr lang="en-US" sz="2400" dirty="0"/>
          </a:p>
          <a:p>
            <a:r>
              <a:rPr lang="en-US" sz="2400" dirty="0"/>
              <a:t>“I am ready to cut your check, but I need a W-9.”</a:t>
            </a:r>
          </a:p>
          <a:p>
            <a:endParaRPr lang="en-US" sz="2400" dirty="0"/>
          </a:p>
          <a:p>
            <a:r>
              <a:rPr lang="en-US" sz="2400" dirty="0"/>
              <a:t>“I can give them a check, Father, but I need a W-9 first.”</a:t>
            </a:r>
          </a:p>
          <a:p>
            <a:endParaRPr lang="en-US" sz="2400" dirty="0"/>
          </a:p>
          <a:p>
            <a:r>
              <a:rPr lang="en-US" sz="2400" dirty="0"/>
              <a:t>“I understand we don’t expect to pay them $600, but I need a W-9 and if we don’t pay them $600 we won’t give them a 1099.”</a:t>
            </a:r>
          </a:p>
        </p:txBody>
      </p:sp>
      <p:pic>
        <p:nvPicPr>
          <p:cNvPr id="6" name="Picture 2" descr="I:\DIOCESAN GRAPHICS AND LOGOS\DOSP Coat of Arms\CoatofArms-RGB-full-color_no_background.jpg">
            <a:extLst>
              <a:ext uri="{FF2B5EF4-FFF2-40B4-BE49-F238E27FC236}">
                <a16:creationId xmlns:a16="http://schemas.microsoft.com/office/drawing/2014/main" id="{4F1BB302-C4E8-42BC-9BA8-EC1DB23026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92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24</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Independent Contractors</a:t>
            </a:r>
            <a:br>
              <a:rPr lang="en-US" sz="2800" dirty="0"/>
            </a:br>
            <a:r>
              <a:rPr lang="en-US" sz="2800" dirty="0"/>
              <a:t>&amp; IRS Reporting</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1" y="1649233"/>
            <a:ext cx="82296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All vendors:</a:t>
            </a:r>
          </a:p>
          <a:p>
            <a:pPr marL="742950" lvl="1" indent="-285750">
              <a:buFont typeface="Arial" panose="020B0604020202020204" pitchFamily="34" charset="0"/>
              <a:buChar char="•"/>
            </a:pPr>
            <a:r>
              <a:rPr lang="en-US" sz="2000" dirty="0"/>
              <a:t>Form W-9 required before payment</a:t>
            </a:r>
          </a:p>
          <a:p>
            <a:pPr marL="742950" lvl="1" indent="-285750">
              <a:buFont typeface="Arial" panose="020B0604020202020204" pitchFamily="34" charset="0"/>
              <a:buChar char="•"/>
            </a:pPr>
            <a:r>
              <a:rPr lang="en-US" sz="2000" dirty="0"/>
              <a:t>Setting up a new vendor in Parishsoft</a:t>
            </a:r>
          </a:p>
          <a:p>
            <a:pPr marL="1200150" lvl="2" indent="-285750">
              <a:buFont typeface="Arial" panose="020B0604020202020204" pitchFamily="34" charset="0"/>
              <a:buChar char="•"/>
            </a:pPr>
            <a:r>
              <a:rPr lang="en-US" sz="2000" dirty="0"/>
              <a:t>Data Source: W-9</a:t>
            </a:r>
          </a:p>
          <a:p>
            <a:pPr marL="742950" lvl="1" indent="-285750">
              <a:buFont typeface="Arial" panose="020B0604020202020204" pitchFamily="34" charset="0"/>
              <a:buChar char="•"/>
            </a:pPr>
            <a:r>
              <a:rPr lang="en-US" sz="2000" dirty="0"/>
              <a:t>Auditing vendors for missing information prior to printing Form 1099’s</a:t>
            </a:r>
          </a:p>
          <a:p>
            <a:pPr marL="742950" lvl="1" indent="-285750">
              <a:buFont typeface="Arial" panose="020B0604020202020204" pitchFamily="34" charset="0"/>
              <a:buChar char="•"/>
            </a:pPr>
            <a:r>
              <a:rPr lang="en-US" sz="2000" dirty="0"/>
              <a:t>What to file with the IRS:</a:t>
            </a:r>
          </a:p>
          <a:p>
            <a:pPr marL="1200150" lvl="2" indent="-285750">
              <a:buFont typeface="Arial" panose="020B0604020202020204" pitchFamily="34" charset="0"/>
              <a:buChar char="•"/>
            </a:pPr>
            <a:r>
              <a:rPr lang="en-US" sz="2000" dirty="0"/>
              <a:t>Form 1099–NEC</a:t>
            </a:r>
          </a:p>
          <a:p>
            <a:pPr marL="1657350" lvl="3" indent="-285750">
              <a:buFont typeface="Arial" panose="020B0604020202020204" pitchFamily="34" charset="0"/>
              <a:buChar char="•"/>
            </a:pPr>
            <a:r>
              <a:rPr lang="en-US" sz="2000" dirty="0"/>
              <a:t>Deadline: furnish Copy B to each payee by January 31</a:t>
            </a:r>
          </a:p>
          <a:p>
            <a:pPr marL="1657350" lvl="3" indent="-285750">
              <a:buFont typeface="Arial" panose="020B0604020202020204" pitchFamily="34" charset="0"/>
              <a:buChar char="•"/>
            </a:pPr>
            <a:r>
              <a:rPr lang="en-US" sz="2000" dirty="0"/>
              <a:t>Should be postmarked no later than January 31</a:t>
            </a:r>
          </a:p>
          <a:p>
            <a:pPr marL="1200150" lvl="2" indent="-285750">
              <a:buFont typeface="Arial" panose="020B0604020202020204" pitchFamily="34" charset="0"/>
              <a:buChar char="•"/>
            </a:pPr>
            <a:r>
              <a:rPr lang="en-US" sz="2000" dirty="0"/>
              <a:t>Form 1096 (Summary/Transmittal)</a:t>
            </a:r>
          </a:p>
          <a:p>
            <a:pPr marL="1657350" lvl="3" indent="-285750">
              <a:buFont typeface="Arial" panose="020B0604020202020204" pitchFamily="34" charset="0"/>
              <a:buChar char="•"/>
            </a:pPr>
            <a:r>
              <a:rPr lang="en-US" sz="2000" dirty="0"/>
              <a:t>Deadline: File Form 1096 along with all 1099-NEC (copy A) forms with the IRS by February 28</a:t>
            </a:r>
          </a:p>
          <a:p>
            <a:pPr marL="742950" lvl="1" indent="-285750">
              <a:buFont typeface="Arial" panose="020B0604020202020204" pitchFamily="34" charset="0"/>
              <a:buChar char="•"/>
            </a:pPr>
            <a:r>
              <a:rPr lang="en-US" sz="2000" dirty="0"/>
              <a:t>Preparing &amp; Printing Form 1099 using Parishsoft Ledger &amp; Payables</a:t>
            </a:r>
          </a:p>
        </p:txBody>
      </p:sp>
    </p:spTree>
    <p:extLst>
      <p:ext uri="{BB962C8B-B14F-4D97-AF65-F5344CB8AC3E}">
        <p14:creationId xmlns:p14="http://schemas.microsoft.com/office/powerpoint/2010/main" val="4469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anim calcmode="lin" valueType="num">
                                      <p:cBhvr additive="base">
                                        <p:cTn id="5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11" end="11"/>
                                            </p:txEl>
                                          </p:spTgt>
                                        </p:tgtEl>
                                        <p:attrNameLst>
                                          <p:attrName>style.visibility</p:attrName>
                                        </p:attrNameLst>
                                      </p:cBhvr>
                                      <p:to>
                                        <p:strVal val="visible"/>
                                      </p:to>
                                    </p:set>
                                    <p:anim calcmode="lin" valueType="num">
                                      <p:cBhvr additive="base">
                                        <p:cTn id="6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25</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IRS Form 1099-NEC</a:t>
            </a:r>
          </a:p>
        </p:txBody>
      </p:sp>
      <p:sp>
        <p:nvSpPr>
          <p:cNvPr id="5" name="TextBox 4">
            <a:extLst>
              <a:ext uri="{FF2B5EF4-FFF2-40B4-BE49-F238E27FC236}">
                <a16:creationId xmlns:a16="http://schemas.microsoft.com/office/drawing/2014/main" id="{284DB737-F6E9-4001-BE3B-E935B1E66621}"/>
              </a:ext>
            </a:extLst>
          </p:cNvPr>
          <p:cNvSpPr txBox="1"/>
          <p:nvPr/>
        </p:nvSpPr>
        <p:spPr>
          <a:xfrm>
            <a:off x="762000" y="1905000"/>
            <a:ext cx="7696200" cy="400110"/>
          </a:xfrm>
          <a:prstGeom prst="rect">
            <a:avLst/>
          </a:prstGeom>
          <a:noFill/>
        </p:spPr>
        <p:txBody>
          <a:bodyPr wrap="square" rtlCol="0">
            <a:spAutoFit/>
          </a:bodyPr>
          <a:lstStyle/>
          <a:p>
            <a:pPr algn="ctr"/>
            <a:r>
              <a:rPr lang="en-US" sz="2000" dirty="0"/>
              <a:t>CORRECTING PARISHSOFT 1099 VENDOR FILES</a:t>
            </a:r>
          </a:p>
        </p:txBody>
      </p:sp>
      <p:pic>
        <p:nvPicPr>
          <p:cNvPr id="7" name="Picture 6">
            <a:extLst>
              <a:ext uri="{FF2B5EF4-FFF2-40B4-BE49-F238E27FC236}">
                <a16:creationId xmlns:a16="http://schemas.microsoft.com/office/drawing/2014/main" id="{596CCDD0-0B3B-49D7-A264-95DF95972A65}"/>
              </a:ext>
            </a:extLst>
          </p:cNvPr>
          <p:cNvPicPr>
            <a:picLocks noChangeAspect="1"/>
          </p:cNvPicPr>
          <p:nvPr/>
        </p:nvPicPr>
        <p:blipFill>
          <a:blip r:embed="rId2"/>
          <a:stretch>
            <a:fillRect/>
          </a:stretch>
        </p:blipFill>
        <p:spPr>
          <a:xfrm>
            <a:off x="1981200" y="2925496"/>
            <a:ext cx="800100" cy="771525"/>
          </a:xfrm>
          <a:prstGeom prst="rect">
            <a:avLst/>
          </a:prstGeom>
        </p:spPr>
      </p:pic>
      <p:pic>
        <p:nvPicPr>
          <p:cNvPr id="11" name="Picture 10">
            <a:extLst>
              <a:ext uri="{FF2B5EF4-FFF2-40B4-BE49-F238E27FC236}">
                <a16:creationId xmlns:a16="http://schemas.microsoft.com/office/drawing/2014/main" id="{2397A7FB-81F9-4AED-8434-2B4846BB4B22}"/>
              </a:ext>
            </a:extLst>
          </p:cNvPr>
          <p:cNvPicPr>
            <a:picLocks noChangeAspect="1"/>
          </p:cNvPicPr>
          <p:nvPr/>
        </p:nvPicPr>
        <p:blipFill>
          <a:blip r:embed="rId3"/>
          <a:stretch>
            <a:fillRect/>
          </a:stretch>
        </p:blipFill>
        <p:spPr>
          <a:xfrm>
            <a:off x="1600200" y="4273405"/>
            <a:ext cx="2809875" cy="1323975"/>
          </a:xfrm>
          <a:prstGeom prst="rect">
            <a:avLst/>
          </a:prstGeom>
        </p:spPr>
      </p:pic>
      <p:sp>
        <p:nvSpPr>
          <p:cNvPr id="13" name="TextBox 12">
            <a:extLst>
              <a:ext uri="{FF2B5EF4-FFF2-40B4-BE49-F238E27FC236}">
                <a16:creationId xmlns:a16="http://schemas.microsoft.com/office/drawing/2014/main" id="{DB110D51-4684-4408-9756-73756BD2E603}"/>
              </a:ext>
            </a:extLst>
          </p:cNvPr>
          <p:cNvSpPr txBox="1"/>
          <p:nvPr/>
        </p:nvSpPr>
        <p:spPr>
          <a:xfrm flipH="1">
            <a:off x="914400" y="2556164"/>
            <a:ext cx="57912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Find the Vendor</a:t>
            </a:r>
          </a:p>
        </p:txBody>
      </p:sp>
      <p:sp>
        <p:nvSpPr>
          <p:cNvPr id="14" name="TextBox 13">
            <a:extLst>
              <a:ext uri="{FF2B5EF4-FFF2-40B4-BE49-F238E27FC236}">
                <a16:creationId xmlns:a16="http://schemas.microsoft.com/office/drawing/2014/main" id="{B78D3C79-9B2A-45A7-913F-8B839E26D6BD}"/>
              </a:ext>
            </a:extLst>
          </p:cNvPr>
          <p:cNvSpPr txBox="1"/>
          <p:nvPr/>
        </p:nvSpPr>
        <p:spPr>
          <a:xfrm>
            <a:off x="914400" y="3815917"/>
            <a:ext cx="54102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Enter the Vendor Name in Quick Find</a:t>
            </a:r>
          </a:p>
        </p:txBody>
      </p:sp>
      <p:pic>
        <p:nvPicPr>
          <p:cNvPr id="9" name="Picture 2" descr="I:\DIOCESAN GRAPHICS AND LOGOS\DOSP Coat of Arms\CoatofArms-RGB-full-color_no_background.jpg">
            <a:extLst>
              <a:ext uri="{FF2B5EF4-FFF2-40B4-BE49-F238E27FC236}">
                <a16:creationId xmlns:a16="http://schemas.microsoft.com/office/drawing/2014/main" id="{F1BC97E9-E935-44BC-800D-FE748D6804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2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AA160-C56B-48C7-8AD9-6D9D42B94242}"/>
              </a:ext>
            </a:extLst>
          </p:cNvPr>
          <p:cNvSpPr>
            <a:spLocks noGrp="1"/>
          </p:cNvSpPr>
          <p:nvPr>
            <p:ph type="sldNum" sz="quarter" idx="12"/>
          </p:nvPr>
        </p:nvSpPr>
        <p:spPr/>
        <p:txBody>
          <a:bodyPr/>
          <a:lstStyle/>
          <a:p>
            <a:fld id="{63B9DE71-4A56-45DD-B409-270FCBBB919D}" type="slidenum">
              <a:rPr lang="en-US" smtClean="0">
                <a:solidFill>
                  <a:srgbClr val="534949"/>
                </a:solidFill>
              </a:rPr>
              <a:pPr/>
              <a:t>26</a:t>
            </a:fld>
            <a:endParaRPr lang="en-US" dirty="0">
              <a:solidFill>
                <a:srgbClr val="534949"/>
              </a:solidFill>
            </a:endParaRPr>
          </a:p>
        </p:txBody>
      </p:sp>
      <p:sp>
        <p:nvSpPr>
          <p:cNvPr id="3" name="Title 2">
            <a:extLst>
              <a:ext uri="{FF2B5EF4-FFF2-40B4-BE49-F238E27FC236}">
                <a16:creationId xmlns:a16="http://schemas.microsoft.com/office/drawing/2014/main" id="{A589D02D-3371-4C0D-84D3-CA0B434EC8F3}"/>
              </a:ext>
            </a:extLst>
          </p:cNvPr>
          <p:cNvSpPr>
            <a:spLocks noGrp="1"/>
          </p:cNvSpPr>
          <p:nvPr>
            <p:ph type="title"/>
          </p:nvPr>
        </p:nvSpPr>
        <p:spPr/>
        <p:txBody>
          <a:bodyPr/>
          <a:lstStyle/>
          <a:p>
            <a:r>
              <a:rPr lang="en-US" dirty="0"/>
              <a:t>IRS Form 1099-NEC</a:t>
            </a:r>
          </a:p>
        </p:txBody>
      </p:sp>
      <p:pic>
        <p:nvPicPr>
          <p:cNvPr id="8" name="Picture 7">
            <a:extLst>
              <a:ext uri="{FF2B5EF4-FFF2-40B4-BE49-F238E27FC236}">
                <a16:creationId xmlns:a16="http://schemas.microsoft.com/office/drawing/2014/main" id="{20B3FF96-5D71-4BBF-B9D2-C15DA2DEFCD5}"/>
              </a:ext>
            </a:extLst>
          </p:cNvPr>
          <p:cNvPicPr>
            <a:picLocks noChangeAspect="1"/>
          </p:cNvPicPr>
          <p:nvPr/>
        </p:nvPicPr>
        <p:blipFill>
          <a:blip r:embed="rId2"/>
          <a:stretch>
            <a:fillRect/>
          </a:stretch>
        </p:blipFill>
        <p:spPr>
          <a:xfrm>
            <a:off x="1143000" y="2319575"/>
            <a:ext cx="4876800" cy="1310732"/>
          </a:xfrm>
          <a:prstGeom prst="rect">
            <a:avLst/>
          </a:prstGeom>
        </p:spPr>
      </p:pic>
      <p:sp>
        <p:nvSpPr>
          <p:cNvPr id="4" name="TextBox 3">
            <a:extLst>
              <a:ext uri="{FF2B5EF4-FFF2-40B4-BE49-F238E27FC236}">
                <a16:creationId xmlns:a16="http://schemas.microsoft.com/office/drawing/2014/main" id="{1C1D60BE-D2DD-439D-ACB0-F2170ADEDDC0}"/>
              </a:ext>
            </a:extLst>
          </p:cNvPr>
          <p:cNvSpPr txBox="1"/>
          <p:nvPr/>
        </p:nvSpPr>
        <p:spPr>
          <a:xfrm>
            <a:off x="685800" y="1899292"/>
            <a:ext cx="61722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Choose 1099/Checks Option</a:t>
            </a:r>
          </a:p>
        </p:txBody>
      </p:sp>
      <p:sp>
        <p:nvSpPr>
          <p:cNvPr id="6" name="TextBox 5">
            <a:extLst>
              <a:ext uri="{FF2B5EF4-FFF2-40B4-BE49-F238E27FC236}">
                <a16:creationId xmlns:a16="http://schemas.microsoft.com/office/drawing/2014/main" id="{17FEA394-8271-45C7-8A11-2C483349B813}"/>
              </a:ext>
            </a:extLst>
          </p:cNvPr>
          <p:cNvSpPr txBox="1"/>
          <p:nvPr/>
        </p:nvSpPr>
        <p:spPr>
          <a:xfrm>
            <a:off x="685800" y="3732630"/>
            <a:ext cx="70866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Check “Print 1099 for this vendor” box</a:t>
            </a:r>
          </a:p>
        </p:txBody>
      </p:sp>
      <p:pic>
        <p:nvPicPr>
          <p:cNvPr id="9" name="Picture 8">
            <a:extLst>
              <a:ext uri="{FF2B5EF4-FFF2-40B4-BE49-F238E27FC236}">
                <a16:creationId xmlns:a16="http://schemas.microsoft.com/office/drawing/2014/main" id="{88F2FFF7-D79B-4AC1-AE63-76742E4D384C}"/>
              </a:ext>
            </a:extLst>
          </p:cNvPr>
          <p:cNvPicPr>
            <a:picLocks noChangeAspect="1"/>
          </p:cNvPicPr>
          <p:nvPr/>
        </p:nvPicPr>
        <p:blipFill>
          <a:blip r:embed="rId3"/>
          <a:stretch>
            <a:fillRect/>
          </a:stretch>
        </p:blipFill>
        <p:spPr>
          <a:xfrm>
            <a:off x="1980830" y="4101962"/>
            <a:ext cx="2591170" cy="2488112"/>
          </a:xfrm>
          <a:prstGeom prst="rect">
            <a:avLst/>
          </a:prstGeom>
        </p:spPr>
      </p:pic>
      <p:pic>
        <p:nvPicPr>
          <p:cNvPr id="10" name="Picture 2" descr="I:\DIOCESAN GRAPHICS AND LOGOS\DOSP Coat of Arms\CoatofArms-RGB-full-color_no_background.jpg">
            <a:extLst>
              <a:ext uri="{FF2B5EF4-FFF2-40B4-BE49-F238E27FC236}">
                <a16:creationId xmlns:a16="http://schemas.microsoft.com/office/drawing/2014/main" id="{D822A050-E9DB-4DE0-BDAE-7EA73AE95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97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27</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Independent Contractors</a:t>
            </a:r>
            <a:br>
              <a:rPr lang="en-US" sz="2800" dirty="0"/>
            </a:br>
            <a:r>
              <a:rPr lang="en-US" sz="2800" dirty="0"/>
              <a:t>&amp; IRS Reporting</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E308CB2-9D90-440A-9EEE-07BEAD32E500}"/>
              </a:ext>
            </a:extLst>
          </p:cNvPr>
          <p:cNvPicPr/>
          <p:nvPr/>
        </p:nvPicPr>
        <p:blipFill>
          <a:blip r:embed="rId4"/>
          <a:stretch>
            <a:fillRect/>
          </a:stretch>
        </p:blipFill>
        <p:spPr>
          <a:xfrm>
            <a:off x="1600200" y="1600200"/>
            <a:ext cx="5943600" cy="4754880"/>
          </a:xfrm>
          <a:prstGeom prst="rect">
            <a:avLst/>
          </a:prstGeom>
        </p:spPr>
      </p:pic>
    </p:spTree>
    <p:extLst>
      <p:ext uri="{BB962C8B-B14F-4D97-AF65-F5344CB8AC3E}">
        <p14:creationId xmlns:p14="http://schemas.microsoft.com/office/powerpoint/2010/main" val="363621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28</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Independent Contractors</a:t>
            </a:r>
            <a:br>
              <a:rPr lang="en-US" sz="2800" dirty="0"/>
            </a:br>
            <a:r>
              <a:rPr lang="en-US" sz="2800" dirty="0"/>
              <a:t>&amp; IRS Reporting</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1759165"/>
            <a:ext cx="7458074" cy="456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11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29</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Independent Contractors</a:t>
            </a:r>
            <a:br>
              <a:rPr lang="en-US" sz="2800" dirty="0"/>
            </a:br>
            <a:r>
              <a:rPr lang="en-US" sz="2800" dirty="0"/>
              <a:t>&amp; IRS Reporting</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6D3145-95A9-4E73-A5ED-D015AFA09500}"/>
              </a:ext>
            </a:extLst>
          </p:cNvPr>
          <p:cNvPicPr>
            <a:picLocks noChangeAspect="1"/>
          </p:cNvPicPr>
          <p:nvPr/>
        </p:nvPicPr>
        <p:blipFill>
          <a:blip r:embed="rId4"/>
          <a:stretch>
            <a:fillRect/>
          </a:stretch>
        </p:blipFill>
        <p:spPr>
          <a:xfrm>
            <a:off x="1133475" y="2018565"/>
            <a:ext cx="6877050" cy="4153635"/>
          </a:xfrm>
          <a:prstGeom prst="rect">
            <a:avLst/>
          </a:prstGeom>
        </p:spPr>
      </p:pic>
    </p:spTree>
    <p:extLst>
      <p:ext uri="{BB962C8B-B14F-4D97-AF65-F5344CB8AC3E}">
        <p14:creationId xmlns:p14="http://schemas.microsoft.com/office/powerpoint/2010/main" val="22020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858000" cy="1143000"/>
          </a:xfrm>
        </p:spPr>
        <p:txBody>
          <a:bodyPr>
            <a:noAutofit/>
          </a:bodyPr>
          <a:lstStyle/>
          <a:p>
            <a:r>
              <a:rPr lang="en-US" sz="2800" dirty="0"/>
              <a:t>Auditor Recommendations ACCEPTED BY Bishop</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3</a:t>
            </a:fld>
            <a:endParaRPr lang="en-US">
              <a:solidFill>
                <a:srgbClr val="534949"/>
              </a:solidFill>
            </a:endParaRPr>
          </a:p>
        </p:txBody>
      </p:sp>
      <p:sp>
        <p:nvSpPr>
          <p:cNvPr id="6" name="Content Placeholder 2"/>
          <p:cNvSpPr>
            <a:spLocks noGrp="1"/>
          </p:cNvSpPr>
          <p:nvPr>
            <p:ph idx="1"/>
          </p:nvPr>
        </p:nvSpPr>
        <p:spPr/>
        <p:txBody>
          <a:bodyPr>
            <a:normAutofit fontScale="92500" lnSpcReduction="10000"/>
          </a:bodyPr>
          <a:lstStyle/>
          <a:p>
            <a:pPr marL="45720" indent="0">
              <a:buNone/>
            </a:pPr>
            <a:endParaRPr lang="en-US" sz="2400" dirty="0"/>
          </a:p>
          <a:p>
            <a:pPr marL="320040" lvl="1" indent="0">
              <a:buNone/>
            </a:pPr>
            <a:r>
              <a:rPr lang="en-US" sz="2400" dirty="0"/>
              <a:t>Recommendations came from auditors.</a:t>
            </a:r>
          </a:p>
          <a:p>
            <a:pPr marL="320040" lvl="1" indent="0">
              <a:buNone/>
            </a:pPr>
            <a:endParaRPr lang="en-US" sz="2400" dirty="0"/>
          </a:p>
          <a:p>
            <a:pPr marL="320040" lvl="1" indent="0">
              <a:buNone/>
            </a:pPr>
            <a:r>
              <a:rPr lang="en-US" sz="2400" dirty="0"/>
              <a:t>Forwarded by Financial Planning Committee to full Finance Council and </a:t>
            </a:r>
            <a:r>
              <a:rPr lang="en-US" sz="2400" dirty="0" err="1"/>
              <a:t>Presbyteral</a:t>
            </a:r>
            <a:r>
              <a:rPr lang="en-US" sz="2400" dirty="0"/>
              <a:t> Council.</a:t>
            </a:r>
          </a:p>
          <a:p>
            <a:pPr marL="320040" lvl="1" indent="0">
              <a:buNone/>
            </a:pPr>
            <a:endParaRPr lang="en-US" sz="2400" dirty="0"/>
          </a:p>
          <a:p>
            <a:pPr marL="320040" lvl="1" indent="0">
              <a:buNone/>
            </a:pPr>
            <a:r>
              <a:rPr lang="en-US" sz="2400" dirty="0"/>
              <a:t>Finance Council and </a:t>
            </a:r>
            <a:r>
              <a:rPr lang="en-US" sz="2400" dirty="0" err="1"/>
              <a:t>Presbyteral</a:t>
            </a:r>
            <a:r>
              <a:rPr lang="en-US" sz="2400" dirty="0"/>
              <a:t> Council both recommended adoption.</a:t>
            </a:r>
          </a:p>
          <a:p>
            <a:pPr marL="320040" lvl="1" indent="0">
              <a:buNone/>
            </a:pPr>
            <a:endParaRPr lang="en-US" sz="2400" dirty="0"/>
          </a:p>
          <a:p>
            <a:pPr marL="320040" lvl="1" indent="0">
              <a:buNone/>
            </a:pPr>
            <a:r>
              <a:rPr lang="en-US" sz="2400" dirty="0"/>
              <a:t>Bishop accepted recommendations from both Councils and asked that all bookkeepers and pastors receive additional instruction regarding 1099 requirements.</a:t>
            </a:r>
          </a:p>
        </p:txBody>
      </p:sp>
    </p:spTree>
    <p:extLst>
      <p:ext uri="{BB962C8B-B14F-4D97-AF65-F5344CB8AC3E}">
        <p14:creationId xmlns:p14="http://schemas.microsoft.com/office/powerpoint/2010/main" val="1422851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30</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Independent Contractors</a:t>
            </a:r>
            <a:br>
              <a:rPr lang="en-US" sz="2800" dirty="0"/>
            </a:br>
            <a:r>
              <a:rPr lang="en-US" sz="2800" dirty="0"/>
              <a:t>&amp; IRS Reporting</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48770"/>
            <a:ext cx="7493000" cy="455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118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31</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1099-NEC’s using </a:t>
            </a:r>
            <a:br>
              <a:rPr lang="en-US" sz="2800" dirty="0"/>
            </a:br>
            <a:r>
              <a:rPr lang="en-US" sz="2800" dirty="0"/>
              <a:t>Parishsoft Ledger &amp; Payables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1752601"/>
            <a:ext cx="8686800" cy="646331"/>
          </a:xfrm>
          <a:prstGeom prst="rect">
            <a:avLst/>
          </a:prstGeom>
        </p:spPr>
        <p:txBody>
          <a:bodyPr wrap="square">
            <a:spAutoFit/>
          </a:bodyPr>
          <a:lstStyle/>
          <a:p>
            <a:pPr lvl="0"/>
            <a:r>
              <a:rPr lang="en-US" dirty="0"/>
              <a:t>From the Entry Screens Bar select:</a:t>
            </a:r>
          </a:p>
          <a:p>
            <a:r>
              <a:rPr lang="en-US" dirty="0"/>
              <a:t> </a:t>
            </a: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3933825" y="1752602"/>
            <a:ext cx="1276350" cy="83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1" y="2667000"/>
            <a:ext cx="6357554" cy="369332"/>
          </a:xfrm>
          <a:prstGeom prst="rect">
            <a:avLst/>
          </a:prstGeom>
        </p:spPr>
        <p:txBody>
          <a:bodyPr wrap="square">
            <a:spAutoFit/>
          </a:bodyPr>
          <a:lstStyle/>
          <a:p>
            <a:pPr lvl="0"/>
            <a:r>
              <a:rPr lang="en-US" dirty="0"/>
              <a:t>From the Standard Reports Screen Select:</a:t>
            </a: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363" y="3124200"/>
            <a:ext cx="25812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242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32</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1752601"/>
            <a:ext cx="8686800" cy="646331"/>
          </a:xfrm>
          <a:prstGeom prst="rect">
            <a:avLst/>
          </a:prstGeom>
        </p:spPr>
        <p:txBody>
          <a:bodyPr wrap="square">
            <a:spAutoFit/>
          </a:bodyPr>
          <a:lstStyle/>
          <a:p>
            <a:pPr lvl="0"/>
            <a:r>
              <a:rPr lang="en-US" dirty="0"/>
              <a:t>From the Entry Screens Bar select:</a:t>
            </a:r>
          </a:p>
          <a:p>
            <a:r>
              <a:rPr lang="en-US" dirty="0"/>
              <a:t> </a:t>
            </a: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3933825" y="1752602"/>
            <a:ext cx="1276350" cy="83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1" y="2667000"/>
            <a:ext cx="6357554" cy="369332"/>
          </a:xfrm>
          <a:prstGeom prst="rect">
            <a:avLst/>
          </a:prstGeom>
        </p:spPr>
        <p:txBody>
          <a:bodyPr wrap="square">
            <a:spAutoFit/>
          </a:bodyPr>
          <a:lstStyle/>
          <a:p>
            <a:pPr lvl="0"/>
            <a:r>
              <a:rPr lang="en-US" dirty="0"/>
              <a:t>From the Standard Reports Screen Select:</a:t>
            </a:r>
          </a:p>
        </p:txBody>
      </p:sp>
      <p:pic>
        <p:nvPicPr>
          <p:cNvPr id="5" name="Picture 4">
            <a:extLst>
              <a:ext uri="{FF2B5EF4-FFF2-40B4-BE49-F238E27FC236}">
                <a16:creationId xmlns:a16="http://schemas.microsoft.com/office/drawing/2014/main" id="{C1DEF906-C4FC-486D-AFF0-E7929BAEDC38}"/>
              </a:ext>
            </a:extLst>
          </p:cNvPr>
          <p:cNvPicPr>
            <a:picLocks noChangeAspect="1"/>
          </p:cNvPicPr>
          <p:nvPr/>
        </p:nvPicPr>
        <p:blipFill>
          <a:blip r:embed="rId5"/>
          <a:stretch>
            <a:fillRect/>
          </a:stretch>
        </p:blipFill>
        <p:spPr>
          <a:xfrm>
            <a:off x="3619500" y="2971800"/>
            <a:ext cx="1905000" cy="3383280"/>
          </a:xfrm>
          <a:prstGeom prst="rect">
            <a:avLst/>
          </a:prstGeom>
        </p:spPr>
      </p:pic>
    </p:spTree>
    <p:extLst>
      <p:ext uri="{BB962C8B-B14F-4D97-AF65-F5344CB8AC3E}">
        <p14:creationId xmlns:p14="http://schemas.microsoft.com/office/powerpoint/2010/main" val="116353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33</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18D0DAB-A952-4E7E-8EE5-EC8E26BCA962}"/>
              </a:ext>
            </a:extLst>
          </p:cNvPr>
          <p:cNvPicPr>
            <a:picLocks noChangeAspect="1"/>
          </p:cNvPicPr>
          <p:nvPr/>
        </p:nvPicPr>
        <p:blipFill>
          <a:blip r:embed="rId4"/>
          <a:stretch>
            <a:fillRect/>
          </a:stretch>
        </p:blipFill>
        <p:spPr>
          <a:xfrm>
            <a:off x="838200" y="2269152"/>
            <a:ext cx="7239000" cy="3369648"/>
          </a:xfrm>
          <a:prstGeom prst="rect">
            <a:avLst/>
          </a:prstGeom>
        </p:spPr>
      </p:pic>
      <p:sp>
        <p:nvSpPr>
          <p:cNvPr id="8" name="TextBox 7">
            <a:extLst>
              <a:ext uri="{FF2B5EF4-FFF2-40B4-BE49-F238E27FC236}">
                <a16:creationId xmlns:a16="http://schemas.microsoft.com/office/drawing/2014/main" id="{4AD35DCF-B62F-4307-9D8E-38A19154874C}"/>
              </a:ext>
            </a:extLst>
          </p:cNvPr>
          <p:cNvSpPr txBox="1"/>
          <p:nvPr/>
        </p:nvSpPr>
        <p:spPr>
          <a:xfrm>
            <a:off x="838200" y="1899820"/>
            <a:ext cx="7239000" cy="400110"/>
          </a:xfrm>
          <a:prstGeom prst="rect">
            <a:avLst/>
          </a:prstGeom>
          <a:noFill/>
        </p:spPr>
        <p:txBody>
          <a:bodyPr wrap="square" rtlCol="0">
            <a:spAutoFit/>
          </a:bodyPr>
          <a:lstStyle/>
          <a:p>
            <a:pPr algn="ctr"/>
            <a:r>
              <a:rPr lang="en-US" sz="2000" dirty="0"/>
              <a:t>Generating 1099 Vendor Audit Report</a:t>
            </a:r>
          </a:p>
        </p:txBody>
      </p:sp>
      <p:sp>
        <p:nvSpPr>
          <p:cNvPr id="9" name="TextBox 8">
            <a:extLst>
              <a:ext uri="{FF2B5EF4-FFF2-40B4-BE49-F238E27FC236}">
                <a16:creationId xmlns:a16="http://schemas.microsoft.com/office/drawing/2014/main" id="{CDE63F46-8075-48D2-9694-F3DFC21D0F95}"/>
              </a:ext>
            </a:extLst>
          </p:cNvPr>
          <p:cNvSpPr txBox="1"/>
          <p:nvPr/>
        </p:nvSpPr>
        <p:spPr>
          <a:xfrm>
            <a:off x="838200" y="5678995"/>
            <a:ext cx="7239000" cy="707886"/>
          </a:xfrm>
          <a:prstGeom prst="rect">
            <a:avLst/>
          </a:prstGeom>
          <a:noFill/>
        </p:spPr>
        <p:txBody>
          <a:bodyPr wrap="square" rtlCol="0">
            <a:spAutoFit/>
          </a:bodyPr>
          <a:lstStyle/>
          <a:p>
            <a:pPr algn="ctr"/>
            <a:r>
              <a:rPr lang="en-US" sz="2000" dirty="0"/>
              <a:t>This report assumes you have the 1099 box option selected in Vendor Information (Directions shown in previous slides)</a:t>
            </a:r>
          </a:p>
        </p:txBody>
      </p:sp>
    </p:spTree>
    <p:extLst>
      <p:ext uri="{BB962C8B-B14F-4D97-AF65-F5344CB8AC3E}">
        <p14:creationId xmlns:p14="http://schemas.microsoft.com/office/powerpoint/2010/main" val="2260774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34</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BB39995-4476-4C21-97EC-ADBB2FEE3A12}"/>
              </a:ext>
            </a:extLst>
          </p:cNvPr>
          <p:cNvPicPr>
            <a:picLocks noChangeAspect="1"/>
          </p:cNvPicPr>
          <p:nvPr/>
        </p:nvPicPr>
        <p:blipFill>
          <a:blip r:embed="rId4"/>
          <a:stretch>
            <a:fillRect/>
          </a:stretch>
        </p:blipFill>
        <p:spPr>
          <a:xfrm>
            <a:off x="931025" y="3048000"/>
            <a:ext cx="7315200" cy="2676525"/>
          </a:xfrm>
          <a:prstGeom prst="rect">
            <a:avLst/>
          </a:prstGeom>
        </p:spPr>
      </p:pic>
      <p:sp>
        <p:nvSpPr>
          <p:cNvPr id="7" name="TextBox 6">
            <a:extLst>
              <a:ext uri="{FF2B5EF4-FFF2-40B4-BE49-F238E27FC236}">
                <a16:creationId xmlns:a16="http://schemas.microsoft.com/office/drawing/2014/main" id="{22B24B82-1ACD-45C2-9674-E975C0B69641}"/>
              </a:ext>
            </a:extLst>
          </p:cNvPr>
          <p:cNvSpPr txBox="1"/>
          <p:nvPr/>
        </p:nvSpPr>
        <p:spPr>
          <a:xfrm>
            <a:off x="931026" y="2417445"/>
            <a:ext cx="7222374" cy="400110"/>
          </a:xfrm>
          <a:prstGeom prst="rect">
            <a:avLst/>
          </a:prstGeom>
          <a:noFill/>
        </p:spPr>
        <p:txBody>
          <a:bodyPr wrap="square" rtlCol="0">
            <a:spAutoFit/>
          </a:bodyPr>
          <a:lstStyle/>
          <a:p>
            <a:pPr algn="ctr"/>
            <a:r>
              <a:rPr lang="en-US" sz="2000" dirty="0"/>
              <a:t>Vendor Audit Report</a:t>
            </a:r>
          </a:p>
        </p:txBody>
      </p:sp>
    </p:spTree>
    <p:extLst>
      <p:ext uri="{BB962C8B-B14F-4D97-AF65-F5344CB8AC3E}">
        <p14:creationId xmlns:p14="http://schemas.microsoft.com/office/powerpoint/2010/main" val="1107795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35</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2339327"/>
            <a:ext cx="3581400" cy="369332"/>
          </a:xfrm>
          <a:prstGeom prst="rect">
            <a:avLst/>
          </a:prstGeom>
        </p:spPr>
        <p:txBody>
          <a:bodyPr wrap="square">
            <a:spAutoFit/>
          </a:bodyPr>
          <a:lstStyle/>
          <a:p>
            <a:pPr lvl="0"/>
            <a:r>
              <a:rPr lang="en-US" dirty="0"/>
              <a:t>From the Entry Screens Bar select:</a:t>
            </a: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4062412" y="2200828"/>
            <a:ext cx="1019175" cy="64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18994" y="2911664"/>
            <a:ext cx="6357554" cy="369332"/>
          </a:xfrm>
          <a:prstGeom prst="rect">
            <a:avLst/>
          </a:prstGeom>
        </p:spPr>
        <p:txBody>
          <a:bodyPr wrap="square">
            <a:spAutoFit/>
          </a:bodyPr>
          <a:lstStyle/>
          <a:p>
            <a:pPr lvl="0"/>
            <a:r>
              <a:rPr lang="en-US" dirty="0"/>
              <a:t>From the Standard Reports Screen Select:</a:t>
            </a: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374044"/>
            <a:ext cx="25812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12C44F6-798F-4C52-B230-7B4DD795D137}"/>
              </a:ext>
            </a:extLst>
          </p:cNvPr>
          <p:cNvSpPr txBox="1"/>
          <p:nvPr/>
        </p:nvSpPr>
        <p:spPr>
          <a:xfrm>
            <a:off x="228600" y="1738448"/>
            <a:ext cx="8436646" cy="400110"/>
          </a:xfrm>
          <a:prstGeom prst="rect">
            <a:avLst/>
          </a:prstGeom>
          <a:noFill/>
        </p:spPr>
        <p:txBody>
          <a:bodyPr wrap="square" rtlCol="0">
            <a:spAutoFit/>
          </a:bodyPr>
          <a:lstStyle/>
          <a:p>
            <a:pPr algn="ctr"/>
            <a:r>
              <a:rPr lang="en-US" sz="2000" dirty="0"/>
              <a:t>Printing 1099-NEC Forms </a:t>
            </a:r>
          </a:p>
        </p:txBody>
      </p:sp>
    </p:spTree>
    <p:extLst>
      <p:ext uri="{BB962C8B-B14F-4D97-AF65-F5344CB8AC3E}">
        <p14:creationId xmlns:p14="http://schemas.microsoft.com/office/powerpoint/2010/main" val="20744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36</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1752601"/>
            <a:ext cx="8686800" cy="707886"/>
          </a:xfrm>
          <a:prstGeom prst="rect">
            <a:avLst/>
          </a:prstGeom>
        </p:spPr>
        <p:txBody>
          <a:bodyPr wrap="square">
            <a:spAutoFit/>
          </a:bodyPr>
          <a:lstStyle/>
          <a:p>
            <a:pPr lvl="0"/>
            <a:r>
              <a:rPr lang="en-US" sz="2000" dirty="0"/>
              <a:t>From the Vendor Drop Down Screen Select:</a:t>
            </a:r>
          </a:p>
          <a:p>
            <a:r>
              <a:rPr lang="en-US" sz="2000" dirty="0"/>
              <a:t> </a:t>
            </a:r>
          </a:p>
        </p:txBody>
      </p:sp>
      <p:pic>
        <p:nvPicPr>
          <p:cNvPr id="6" name="Picture 5">
            <a:extLst>
              <a:ext uri="{FF2B5EF4-FFF2-40B4-BE49-F238E27FC236}">
                <a16:creationId xmlns:a16="http://schemas.microsoft.com/office/drawing/2014/main" id="{91849418-18DF-497D-A86C-C37ED11D9BDB}"/>
              </a:ext>
            </a:extLst>
          </p:cNvPr>
          <p:cNvPicPr>
            <a:picLocks noChangeAspect="1"/>
          </p:cNvPicPr>
          <p:nvPr/>
        </p:nvPicPr>
        <p:blipFill>
          <a:blip r:embed="rId4"/>
          <a:stretch>
            <a:fillRect/>
          </a:stretch>
        </p:blipFill>
        <p:spPr>
          <a:xfrm>
            <a:off x="1676400" y="2209800"/>
            <a:ext cx="1559751" cy="3962399"/>
          </a:xfrm>
          <a:prstGeom prst="rect">
            <a:avLst/>
          </a:prstGeom>
        </p:spPr>
      </p:pic>
    </p:spTree>
    <p:extLst>
      <p:ext uri="{BB962C8B-B14F-4D97-AF65-F5344CB8AC3E}">
        <p14:creationId xmlns:p14="http://schemas.microsoft.com/office/powerpoint/2010/main" val="3487774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37</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3219B37-85BA-43F8-9A95-3FAF53EEC5F0}"/>
              </a:ext>
            </a:extLst>
          </p:cNvPr>
          <p:cNvPicPr>
            <a:picLocks noChangeAspect="1"/>
          </p:cNvPicPr>
          <p:nvPr/>
        </p:nvPicPr>
        <p:blipFill>
          <a:blip r:embed="rId4"/>
          <a:stretch>
            <a:fillRect/>
          </a:stretch>
        </p:blipFill>
        <p:spPr>
          <a:xfrm>
            <a:off x="762000" y="1828800"/>
            <a:ext cx="6553200" cy="4724400"/>
          </a:xfrm>
          <a:prstGeom prst="rect">
            <a:avLst/>
          </a:prstGeom>
        </p:spPr>
      </p:pic>
    </p:spTree>
    <p:extLst>
      <p:ext uri="{BB962C8B-B14F-4D97-AF65-F5344CB8AC3E}">
        <p14:creationId xmlns:p14="http://schemas.microsoft.com/office/powerpoint/2010/main" val="1430442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38</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D834983-75FE-4470-AC99-710AA09DEC83}"/>
              </a:ext>
            </a:extLst>
          </p:cNvPr>
          <p:cNvPicPr>
            <a:picLocks noChangeAspect="1"/>
          </p:cNvPicPr>
          <p:nvPr/>
        </p:nvPicPr>
        <p:blipFill>
          <a:blip r:embed="rId4"/>
          <a:stretch>
            <a:fillRect/>
          </a:stretch>
        </p:blipFill>
        <p:spPr>
          <a:xfrm>
            <a:off x="1152235" y="2590800"/>
            <a:ext cx="6391275" cy="3152775"/>
          </a:xfrm>
          <a:prstGeom prst="rect">
            <a:avLst/>
          </a:prstGeom>
        </p:spPr>
      </p:pic>
      <p:sp>
        <p:nvSpPr>
          <p:cNvPr id="7" name="TextBox 6">
            <a:extLst>
              <a:ext uri="{FF2B5EF4-FFF2-40B4-BE49-F238E27FC236}">
                <a16:creationId xmlns:a16="http://schemas.microsoft.com/office/drawing/2014/main" id="{75ABB6F6-E55C-4539-B3F1-B3BFE26E015F}"/>
              </a:ext>
            </a:extLst>
          </p:cNvPr>
          <p:cNvSpPr txBox="1"/>
          <p:nvPr/>
        </p:nvSpPr>
        <p:spPr>
          <a:xfrm>
            <a:off x="1142999" y="2057400"/>
            <a:ext cx="6382039" cy="369332"/>
          </a:xfrm>
          <a:prstGeom prst="rect">
            <a:avLst/>
          </a:prstGeom>
          <a:noFill/>
        </p:spPr>
        <p:txBody>
          <a:bodyPr wrap="square" rtlCol="0">
            <a:spAutoFit/>
          </a:bodyPr>
          <a:lstStyle/>
          <a:p>
            <a:r>
              <a:rPr lang="en-US" dirty="0"/>
              <a:t>Preview of 1099-NEC </a:t>
            </a:r>
          </a:p>
        </p:txBody>
      </p:sp>
    </p:spTree>
    <p:extLst>
      <p:ext uri="{BB962C8B-B14F-4D97-AF65-F5344CB8AC3E}">
        <p14:creationId xmlns:p14="http://schemas.microsoft.com/office/powerpoint/2010/main" val="2902203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39</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49639C-CB6A-4373-9BCE-AEE326245DFD}"/>
              </a:ext>
            </a:extLst>
          </p:cNvPr>
          <p:cNvPicPr>
            <a:picLocks noChangeAspect="1"/>
          </p:cNvPicPr>
          <p:nvPr/>
        </p:nvPicPr>
        <p:blipFill>
          <a:blip r:embed="rId4"/>
          <a:stretch>
            <a:fillRect/>
          </a:stretch>
        </p:blipFill>
        <p:spPr>
          <a:xfrm>
            <a:off x="685800" y="1905000"/>
            <a:ext cx="7548880" cy="4495800"/>
          </a:xfrm>
          <a:prstGeom prst="rect">
            <a:avLst/>
          </a:prstGeom>
        </p:spPr>
      </p:pic>
    </p:spTree>
    <p:extLst>
      <p:ext uri="{BB962C8B-B14F-4D97-AF65-F5344CB8AC3E}">
        <p14:creationId xmlns:p14="http://schemas.microsoft.com/office/powerpoint/2010/main" val="21188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858000" cy="1143000"/>
          </a:xfrm>
        </p:spPr>
        <p:txBody>
          <a:bodyPr>
            <a:normAutofit/>
          </a:bodyPr>
          <a:lstStyle/>
          <a:p>
            <a:r>
              <a:rPr lang="en-US" dirty="0"/>
              <a:t>Payroll Controls</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4</a:t>
            </a:fld>
            <a:endParaRPr lang="en-US">
              <a:solidFill>
                <a:srgbClr val="534949"/>
              </a:solidFill>
            </a:endParaRPr>
          </a:p>
        </p:txBody>
      </p:sp>
      <p:sp>
        <p:nvSpPr>
          <p:cNvPr id="6" name="Content Placeholder 2"/>
          <p:cNvSpPr>
            <a:spLocks noGrp="1"/>
          </p:cNvSpPr>
          <p:nvPr>
            <p:ph idx="1"/>
          </p:nvPr>
        </p:nvSpPr>
        <p:spPr/>
        <p:txBody>
          <a:bodyPr>
            <a:normAutofit/>
          </a:bodyPr>
          <a:lstStyle/>
          <a:p>
            <a:r>
              <a:rPr lang="en-US" dirty="0"/>
              <a:t>Payroll administrators have the ability to enter new employees and change pay rates.  </a:t>
            </a:r>
          </a:p>
          <a:p>
            <a:r>
              <a:rPr lang="en-US" dirty="0"/>
              <a:t>Policy requires that changes only be made when approved by the pastor, principal, etc., but administrators still have system access that allows them to enter new employees and make rate changes.</a:t>
            </a:r>
          </a:p>
          <a:p>
            <a:r>
              <a:rPr lang="en-US" dirty="0"/>
              <a:t>Recommendation is for the Pastoral Center to report all new employees and all pay rate changes to each pastor, principal, etc. every month within which they occur at the entity.</a:t>
            </a:r>
          </a:p>
          <a:p>
            <a:endParaRPr lang="en-US" sz="2400" dirty="0"/>
          </a:p>
        </p:txBody>
      </p:sp>
    </p:spTree>
    <p:extLst>
      <p:ext uri="{BB962C8B-B14F-4D97-AF65-F5344CB8AC3E}">
        <p14:creationId xmlns:p14="http://schemas.microsoft.com/office/powerpoint/2010/main" val="3600975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40</a:t>
            </a:fld>
            <a:endParaRPr lang="en-US" dirty="0">
              <a:solidFill>
                <a:srgbClr val="534949"/>
              </a:solidFill>
            </a:endParaRPr>
          </a:p>
        </p:txBody>
      </p:sp>
      <p:sp>
        <p:nvSpPr>
          <p:cNvPr id="3" name="Title 2"/>
          <p:cNvSpPr>
            <a:spLocks noGrp="1"/>
          </p:cNvSpPr>
          <p:nvPr>
            <p:ph type="title"/>
          </p:nvPr>
        </p:nvSpPr>
        <p:spPr>
          <a:xfrm>
            <a:off x="381000" y="152400"/>
            <a:ext cx="8381260" cy="1257841"/>
          </a:xfrm>
        </p:spPr>
        <p:txBody>
          <a:bodyPr/>
          <a:lstStyle/>
          <a:p>
            <a:br>
              <a:rPr lang="en-US" sz="2800" dirty="0"/>
            </a:br>
            <a:r>
              <a:rPr lang="en-US" sz="2800" dirty="0"/>
              <a:t>Preparing Form 1099’s using </a:t>
            </a:r>
            <a:br>
              <a:rPr lang="en-US" sz="2800" dirty="0"/>
            </a:br>
            <a:r>
              <a:rPr lang="en-US" sz="2800" dirty="0"/>
              <a:t>Parishsoft Ledger &amp; Payables</a:t>
            </a:r>
            <a:br>
              <a:rPr lang="en-US" dirty="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FC91EB3-D59A-400F-991A-26FF49630EA5}"/>
              </a:ext>
            </a:extLst>
          </p:cNvPr>
          <p:cNvPicPr>
            <a:picLocks noChangeAspect="1"/>
          </p:cNvPicPr>
          <p:nvPr/>
        </p:nvPicPr>
        <p:blipFill>
          <a:blip r:embed="rId4"/>
          <a:stretch>
            <a:fillRect/>
          </a:stretch>
        </p:blipFill>
        <p:spPr>
          <a:xfrm>
            <a:off x="1143000" y="3276600"/>
            <a:ext cx="6438900" cy="2276475"/>
          </a:xfrm>
          <a:prstGeom prst="rect">
            <a:avLst/>
          </a:prstGeom>
        </p:spPr>
      </p:pic>
      <p:sp>
        <p:nvSpPr>
          <p:cNvPr id="7" name="TextBox 6">
            <a:extLst>
              <a:ext uri="{FF2B5EF4-FFF2-40B4-BE49-F238E27FC236}">
                <a16:creationId xmlns:a16="http://schemas.microsoft.com/office/drawing/2014/main" id="{CE720333-31AB-41E5-BBD3-B9543A8296D8}"/>
              </a:ext>
            </a:extLst>
          </p:cNvPr>
          <p:cNvSpPr txBox="1"/>
          <p:nvPr/>
        </p:nvSpPr>
        <p:spPr>
          <a:xfrm>
            <a:off x="1143000" y="2743200"/>
            <a:ext cx="6553200" cy="400110"/>
          </a:xfrm>
          <a:prstGeom prst="rect">
            <a:avLst/>
          </a:prstGeom>
          <a:noFill/>
        </p:spPr>
        <p:txBody>
          <a:bodyPr wrap="square" rtlCol="0">
            <a:spAutoFit/>
          </a:bodyPr>
          <a:lstStyle/>
          <a:p>
            <a:r>
              <a:rPr lang="en-US" sz="2000" dirty="0"/>
              <a:t>Preview of 1096 -NEC</a:t>
            </a:r>
          </a:p>
        </p:txBody>
      </p:sp>
    </p:spTree>
    <p:extLst>
      <p:ext uri="{BB962C8B-B14F-4D97-AF65-F5344CB8AC3E}">
        <p14:creationId xmlns:p14="http://schemas.microsoft.com/office/powerpoint/2010/main" val="3291812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41</a:t>
            </a:fld>
            <a:endParaRPr lang="en-US" dirty="0">
              <a:solidFill>
                <a:srgbClr val="534949"/>
              </a:solidFill>
            </a:endParaRPr>
          </a:p>
        </p:txBody>
      </p:sp>
      <p:sp>
        <p:nvSpPr>
          <p:cNvPr id="3" name="Title 2"/>
          <p:cNvSpPr>
            <a:spLocks noGrp="1"/>
          </p:cNvSpPr>
          <p:nvPr>
            <p:ph type="title"/>
          </p:nvPr>
        </p:nvSpPr>
        <p:spPr/>
        <p:txBody>
          <a:bodyPr/>
          <a:lstStyle/>
          <a:p>
            <a:r>
              <a:rPr lang="en-US" dirty="0"/>
              <a:t>Contribution Statements</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430" y="2286000"/>
            <a:ext cx="5486400" cy="2031325"/>
          </a:xfrm>
          <a:prstGeom prst="rect">
            <a:avLst/>
          </a:prstGeom>
          <a:noFill/>
        </p:spPr>
        <p:txBody>
          <a:bodyPr wrap="square" rtlCol="0">
            <a:spAutoFit/>
          </a:bodyPr>
          <a:lstStyle/>
          <a:p>
            <a:pPr lvl="1"/>
            <a:endParaRPr lang="en-US" dirty="0"/>
          </a:p>
          <a:p>
            <a:pPr lvl="0"/>
            <a:endParaRPr lang="en-US" dirty="0"/>
          </a:p>
          <a:p>
            <a:pPr marL="285750" lvl="0" indent="-285750">
              <a:buFont typeface="Arial" panose="020B0604020202020204" pitchFamily="34" charset="0"/>
              <a:buChar char="•"/>
            </a:pPr>
            <a:r>
              <a:rPr lang="en-US" sz="2400" dirty="0"/>
              <a:t> IRS Regulations</a:t>
            </a:r>
          </a:p>
          <a:p>
            <a:pPr marL="285750" lvl="0" indent="-285750">
              <a:buFont typeface="Arial" panose="020B0604020202020204" pitchFamily="34" charset="0"/>
              <a:buChar char="•"/>
            </a:pPr>
            <a:r>
              <a:rPr lang="en-US" sz="2400" dirty="0"/>
              <a:t>Importance of Thanking Donors</a:t>
            </a:r>
          </a:p>
          <a:p>
            <a:pPr marL="285750" lvl="0" indent="-285750">
              <a:buFont typeface="Arial" panose="020B0604020202020204" pitchFamily="34" charset="0"/>
              <a:buChar char="•"/>
            </a:pPr>
            <a:r>
              <a:rPr lang="en-US" sz="2400" dirty="0"/>
              <a:t>Parishsoft Process</a:t>
            </a:r>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35850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42</a:t>
            </a:fld>
            <a:endParaRPr lang="en-US" dirty="0">
              <a:solidFill>
                <a:srgbClr val="534949"/>
              </a:solidFill>
            </a:endParaRPr>
          </a:p>
        </p:txBody>
      </p:sp>
      <p:sp>
        <p:nvSpPr>
          <p:cNvPr id="3" name="Title 2"/>
          <p:cNvSpPr>
            <a:spLocks noGrp="1"/>
          </p:cNvSpPr>
          <p:nvPr>
            <p:ph type="title"/>
          </p:nvPr>
        </p:nvSpPr>
        <p:spPr/>
        <p:txBody>
          <a:bodyPr/>
          <a:lstStyle/>
          <a:p>
            <a:r>
              <a:rPr lang="en-US" dirty="0" err="1"/>
              <a:t>Irs</a:t>
            </a:r>
            <a:r>
              <a:rPr lang="en-US" dirty="0"/>
              <a:t> regulations for</a:t>
            </a:r>
            <a:br>
              <a:rPr lang="en-US" dirty="0"/>
            </a:br>
            <a:r>
              <a:rPr lang="en-US" dirty="0"/>
              <a:t>Contribution Statements</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752600"/>
            <a:ext cx="7772401" cy="5355312"/>
          </a:xfrm>
          <a:prstGeom prst="rect">
            <a:avLst/>
          </a:prstGeom>
          <a:noFill/>
        </p:spPr>
        <p:txBody>
          <a:bodyPr wrap="square" rtlCol="0">
            <a:spAutoFit/>
          </a:bodyPr>
          <a:lstStyle/>
          <a:p>
            <a:pPr marL="285750" lvl="0" indent="-285750">
              <a:buFont typeface="Arial" panose="020B0604020202020204" pitchFamily="34" charset="0"/>
              <a:buChar char="•"/>
            </a:pPr>
            <a:r>
              <a:rPr lang="en-US" dirty="0"/>
              <a:t>A donor cannot claim a tax deduction for any contribution of cash, check or other monetary gift unless:</a:t>
            </a:r>
          </a:p>
          <a:p>
            <a:pPr marL="742950" lvl="1" indent="-285750">
              <a:buFont typeface="Arial" panose="020B0604020202020204" pitchFamily="34" charset="0"/>
              <a:buChar char="•"/>
            </a:pPr>
            <a:r>
              <a:rPr lang="en-US" dirty="0"/>
              <a:t>The donor maintains a record of the contribution in either a bank record or,</a:t>
            </a:r>
          </a:p>
          <a:p>
            <a:pPr marL="742950" lvl="1" indent="-285750">
              <a:buFont typeface="Arial" panose="020B0604020202020204" pitchFamily="34" charset="0"/>
              <a:buChar char="•"/>
            </a:pPr>
            <a:r>
              <a:rPr lang="en-US" dirty="0"/>
              <a:t>Has received a written communications from the parish/school showing the name of the charity, date of contribution and amount </a:t>
            </a:r>
          </a:p>
          <a:p>
            <a:pPr marL="285750" lvl="0" indent="-285750">
              <a:buFont typeface="Arial" panose="020B0604020202020204" pitchFamily="34" charset="0"/>
              <a:buChar char="•"/>
            </a:pPr>
            <a:r>
              <a:rPr lang="en-US" dirty="0"/>
              <a:t>A donor can’t claim a tax deduction for any single contribution of $250 or more unless the donor obtains a written acknowledgement from the parish/school</a:t>
            </a:r>
          </a:p>
          <a:p>
            <a:pPr marL="285750" lvl="0" indent="-285750">
              <a:buFont typeface="Arial" panose="020B0604020202020204" pitchFamily="34" charset="0"/>
              <a:buChar char="•"/>
            </a:pPr>
            <a:r>
              <a:rPr lang="en-US" dirty="0"/>
              <a:t>The acknowledgement should contain:</a:t>
            </a:r>
          </a:p>
          <a:p>
            <a:pPr marL="742950" lvl="1" indent="-285750">
              <a:buFont typeface="Arial" panose="020B0604020202020204" pitchFamily="34" charset="0"/>
              <a:buChar char="•"/>
            </a:pPr>
            <a:r>
              <a:rPr lang="en-US" dirty="0"/>
              <a:t>The name of parish/school</a:t>
            </a:r>
          </a:p>
          <a:p>
            <a:pPr marL="742950" lvl="1" indent="-285750">
              <a:buFont typeface="Arial" panose="020B0604020202020204" pitchFamily="34" charset="0"/>
              <a:buChar char="•"/>
            </a:pPr>
            <a:r>
              <a:rPr lang="en-US" dirty="0"/>
              <a:t>Date of contribution</a:t>
            </a:r>
          </a:p>
          <a:p>
            <a:pPr marL="742950" lvl="1" indent="-285750">
              <a:buFont typeface="Arial" panose="020B0604020202020204" pitchFamily="34" charset="0"/>
              <a:buChar char="•"/>
            </a:pPr>
            <a:r>
              <a:rPr lang="en-US" dirty="0"/>
              <a:t>Amount of Cash Contribution</a:t>
            </a:r>
          </a:p>
          <a:p>
            <a:pPr marL="742950" lvl="1" indent="-285750">
              <a:buFont typeface="Arial" panose="020B0604020202020204" pitchFamily="34" charset="0"/>
              <a:buChar char="•"/>
            </a:pPr>
            <a:r>
              <a:rPr lang="en-US" dirty="0"/>
              <a:t>Description, </a:t>
            </a:r>
            <a:r>
              <a:rPr lang="en-US" u="sng" dirty="0"/>
              <a:t>but not the value</a:t>
            </a:r>
            <a:r>
              <a:rPr lang="en-US" dirty="0"/>
              <a:t>, of non-cash contributions</a:t>
            </a:r>
          </a:p>
          <a:p>
            <a:pPr marL="742950" lvl="1" indent="-285750">
              <a:buFont typeface="Arial" panose="020B0604020202020204" pitchFamily="34" charset="0"/>
              <a:buChar char="•"/>
            </a:pPr>
            <a:r>
              <a:rPr lang="en-US" dirty="0"/>
              <a:t>A statement that no goods or services were provided in return for the contribution </a:t>
            </a:r>
          </a:p>
          <a:p>
            <a:pPr marL="742950" lvl="1" indent="-285750">
              <a:buFont typeface="Arial" panose="020B0604020202020204" pitchFamily="34" charset="0"/>
              <a:buChar char="•"/>
            </a:pPr>
            <a:endParaRPr lang="en-US" dirty="0"/>
          </a:p>
          <a:p>
            <a:pPr lvl="0"/>
            <a:endParaRPr lang="en-US" dirty="0"/>
          </a:p>
          <a:p>
            <a:pPr lvl="0"/>
            <a:r>
              <a:rPr lang="en-US" dirty="0"/>
              <a:t> </a:t>
            </a:r>
          </a:p>
        </p:txBody>
      </p:sp>
    </p:spTree>
    <p:extLst>
      <p:ext uri="{BB962C8B-B14F-4D97-AF65-F5344CB8AC3E}">
        <p14:creationId xmlns:p14="http://schemas.microsoft.com/office/powerpoint/2010/main" val="8756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43</a:t>
            </a:fld>
            <a:endParaRPr lang="en-US" dirty="0">
              <a:solidFill>
                <a:srgbClr val="534949"/>
              </a:solidFill>
            </a:endParaRPr>
          </a:p>
        </p:txBody>
      </p:sp>
      <p:sp>
        <p:nvSpPr>
          <p:cNvPr id="3" name="Title 2"/>
          <p:cNvSpPr>
            <a:spLocks noGrp="1"/>
          </p:cNvSpPr>
          <p:nvPr>
            <p:ph type="title"/>
          </p:nvPr>
        </p:nvSpPr>
        <p:spPr/>
        <p:txBody>
          <a:bodyPr/>
          <a:lstStyle/>
          <a:p>
            <a:r>
              <a:rPr lang="en-US" dirty="0" err="1"/>
              <a:t>Irs</a:t>
            </a:r>
            <a:r>
              <a:rPr lang="en-US" dirty="0"/>
              <a:t> regulations for</a:t>
            </a:r>
            <a:br>
              <a:rPr lang="en-US" dirty="0"/>
            </a:br>
            <a:r>
              <a:rPr lang="en-US" dirty="0"/>
              <a:t>Contribution Statements</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1752600"/>
            <a:ext cx="8229600" cy="3139321"/>
          </a:xfrm>
          <a:prstGeom prst="rect">
            <a:avLst/>
          </a:prstGeom>
        </p:spPr>
        <p:txBody>
          <a:bodyPr wrap="square">
            <a:spAutoFit/>
          </a:bodyPr>
          <a:lstStyle/>
          <a:p>
            <a:pPr marL="285750" lvl="0" indent="-285750">
              <a:buFont typeface="Arial" panose="020B0604020202020204" pitchFamily="34" charset="0"/>
              <a:buChar char="•"/>
            </a:pPr>
            <a:r>
              <a:rPr lang="en-US" dirty="0"/>
              <a:t>Quid Pro Quo Contributions:</a:t>
            </a:r>
          </a:p>
          <a:p>
            <a:pPr marL="742950" lvl="1" indent="-285750">
              <a:buFont typeface="Arial" panose="020B0604020202020204" pitchFamily="34" charset="0"/>
              <a:buChar char="•"/>
            </a:pPr>
            <a:r>
              <a:rPr lang="en-US" dirty="0"/>
              <a:t>Defined: A Donation made by a donor in exchange for goods or services</a:t>
            </a:r>
          </a:p>
          <a:p>
            <a:pPr marL="742950" lvl="1" indent="-285750">
              <a:buFont typeface="Arial" panose="020B0604020202020204" pitchFamily="34" charset="0"/>
              <a:buChar char="•"/>
            </a:pPr>
            <a:r>
              <a:rPr lang="en-US" dirty="0"/>
              <a:t>A donor may only take a contribution deduction to the extent that the contribution exceeds the fair market value of the goods and services the donor receives in return for the contribution </a:t>
            </a:r>
          </a:p>
          <a:p>
            <a:pPr marL="742950" lvl="1" indent="-285750">
              <a:buFont typeface="Arial" panose="020B0604020202020204" pitchFamily="34" charset="0"/>
              <a:buChar char="•"/>
            </a:pPr>
            <a:r>
              <a:rPr lang="en-US" dirty="0"/>
              <a:t>Example:</a:t>
            </a:r>
          </a:p>
          <a:p>
            <a:pPr marL="1200150" lvl="2" indent="-285750">
              <a:buFont typeface="Arial" panose="020B0604020202020204" pitchFamily="34" charset="0"/>
              <a:buChar char="•"/>
            </a:pPr>
            <a:r>
              <a:rPr lang="en-US" dirty="0"/>
              <a:t>A donor gives a payment of $100 and, in return, receives a ticket valued at $40</a:t>
            </a:r>
          </a:p>
          <a:p>
            <a:pPr marL="1200150" lvl="2" indent="-285750">
              <a:buFont typeface="Arial" panose="020B0604020202020204" pitchFamily="34" charset="0"/>
              <a:buChar char="•"/>
            </a:pPr>
            <a:r>
              <a:rPr lang="en-US" dirty="0"/>
              <a:t>Only $60 of the donation is deductible</a:t>
            </a:r>
          </a:p>
          <a:p>
            <a:pPr marL="285750" indent="-285750">
              <a:buFont typeface="Arial" panose="020B0604020202020204" pitchFamily="34" charset="0"/>
              <a:buChar char="•"/>
            </a:pPr>
            <a:r>
              <a:rPr lang="en-US" dirty="0"/>
              <a:t>Best Practice: Mail Contribution Statements to all parishioners and visitors</a:t>
            </a:r>
          </a:p>
          <a:p>
            <a:pPr marL="742950" lvl="1" indent="-285750">
              <a:buFont typeface="Arial" panose="020B0604020202020204" pitchFamily="34" charset="0"/>
              <a:buChar char="•"/>
            </a:pPr>
            <a:r>
              <a:rPr lang="en-US" dirty="0"/>
              <a:t>Benefits vs. Cost</a:t>
            </a:r>
          </a:p>
        </p:txBody>
      </p:sp>
    </p:spTree>
    <p:extLst>
      <p:ext uri="{BB962C8B-B14F-4D97-AF65-F5344CB8AC3E}">
        <p14:creationId xmlns:p14="http://schemas.microsoft.com/office/powerpoint/2010/main" val="87848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44</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575A5E6-8BB7-4A24-A4E0-A6DC91E759EA}"/>
              </a:ext>
            </a:extLst>
          </p:cNvPr>
          <p:cNvPicPr>
            <a:picLocks noChangeAspect="1"/>
          </p:cNvPicPr>
          <p:nvPr/>
        </p:nvPicPr>
        <p:blipFill>
          <a:blip r:embed="rId3"/>
          <a:stretch>
            <a:fillRect/>
          </a:stretch>
        </p:blipFill>
        <p:spPr>
          <a:xfrm>
            <a:off x="1180730" y="1828800"/>
            <a:ext cx="6781800" cy="4355467"/>
          </a:xfrm>
          <a:prstGeom prst="rect">
            <a:avLst/>
          </a:prstGeom>
        </p:spPr>
      </p:pic>
    </p:spTree>
    <p:extLst>
      <p:ext uri="{BB962C8B-B14F-4D97-AF65-F5344CB8AC3E}">
        <p14:creationId xmlns:p14="http://schemas.microsoft.com/office/powerpoint/2010/main" val="1138189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45</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AF267F-ED36-4467-877C-BBA7634116C2}"/>
              </a:ext>
            </a:extLst>
          </p:cNvPr>
          <p:cNvPicPr>
            <a:picLocks noChangeAspect="1"/>
          </p:cNvPicPr>
          <p:nvPr/>
        </p:nvPicPr>
        <p:blipFill>
          <a:blip r:embed="rId3"/>
          <a:stretch>
            <a:fillRect/>
          </a:stretch>
        </p:blipFill>
        <p:spPr>
          <a:xfrm>
            <a:off x="454660" y="2579931"/>
            <a:ext cx="8234680" cy="2014699"/>
          </a:xfrm>
          <a:prstGeom prst="rect">
            <a:avLst/>
          </a:prstGeom>
        </p:spPr>
      </p:pic>
    </p:spTree>
    <p:extLst>
      <p:ext uri="{BB962C8B-B14F-4D97-AF65-F5344CB8AC3E}">
        <p14:creationId xmlns:p14="http://schemas.microsoft.com/office/powerpoint/2010/main" val="2713453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46</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A220CA-05F7-453C-8F63-8EC5259E7E7D}"/>
              </a:ext>
            </a:extLst>
          </p:cNvPr>
          <p:cNvPicPr>
            <a:picLocks noChangeAspect="1"/>
          </p:cNvPicPr>
          <p:nvPr/>
        </p:nvPicPr>
        <p:blipFill>
          <a:blip r:embed="rId3"/>
          <a:stretch>
            <a:fillRect/>
          </a:stretch>
        </p:blipFill>
        <p:spPr>
          <a:xfrm>
            <a:off x="938406" y="1794399"/>
            <a:ext cx="7267187" cy="4686418"/>
          </a:xfrm>
          <a:prstGeom prst="rect">
            <a:avLst/>
          </a:prstGeom>
        </p:spPr>
      </p:pic>
    </p:spTree>
    <p:extLst>
      <p:ext uri="{BB962C8B-B14F-4D97-AF65-F5344CB8AC3E}">
        <p14:creationId xmlns:p14="http://schemas.microsoft.com/office/powerpoint/2010/main" val="3096464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47</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EDD619-5B05-4CDA-A19E-50666647D764}"/>
              </a:ext>
            </a:extLst>
          </p:cNvPr>
          <p:cNvPicPr>
            <a:picLocks noChangeAspect="1"/>
          </p:cNvPicPr>
          <p:nvPr/>
        </p:nvPicPr>
        <p:blipFill>
          <a:blip r:embed="rId3"/>
          <a:stretch>
            <a:fillRect/>
          </a:stretch>
        </p:blipFill>
        <p:spPr>
          <a:xfrm>
            <a:off x="454660" y="2082883"/>
            <a:ext cx="8234680" cy="3643174"/>
          </a:xfrm>
          <a:prstGeom prst="rect">
            <a:avLst/>
          </a:prstGeom>
        </p:spPr>
      </p:pic>
    </p:spTree>
    <p:extLst>
      <p:ext uri="{BB962C8B-B14F-4D97-AF65-F5344CB8AC3E}">
        <p14:creationId xmlns:p14="http://schemas.microsoft.com/office/powerpoint/2010/main" val="1434082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48</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F5D2932-39AE-408E-BF38-5581BD049660}"/>
              </a:ext>
            </a:extLst>
          </p:cNvPr>
          <p:cNvPicPr>
            <a:picLocks noChangeAspect="1"/>
          </p:cNvPicPr>
          <p:nvPr/>
        </p:nvPicPr>
        <p:blipFill>
          <a:blip r:embed="rId3"/>
          <a:stretch>
            <a:fillRect/>
          </a:stretch>
        </p:blipFill>
        <p:spPr>
          <a:xfrm>
            <a:off x="1739464" y="1661483"/>
            <a:ext cx="5665072" cy="4967917"/>
          </a:xfrm>
          <a:prstGeom prst="rect">
            <a:avLst/>
          </a:prstGeom>
        </p:spPr>
      </p:pic>
    </p:spTree>
    <p:extLst>
      <p:ext uri="{BB962C8B-B14F-4D97-AF65-F5344CB8AC3E}">
        <p14:creationId xmlns:p14="http://schemas.microsoft.com/office/powerpoint/2010/main" val="3765734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49</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728D0E6-8CCE-46A5-AD0E-804E064FF433}"/>
              </a:ext>
            </a:extLst>
          </p:cNvPr>
          <p:cNvPicPr>
            <a:picLocks noChangeAspect="1"/>
          </p:cNvPicPr>
          <p:nvPr/>
        </p:nvPicPr>
        <p:blipFill>
          <a:blip r:embed="rId3"/>
          <a:stretch>
            <a:fillRect/>
          </a:stretch>
        </p:blipFill>
        <p:spPr>
          <a:xfrm>
            <a:off x="875930" y="1777224"/>
            <a:ext cx="7391400" cy="4724929"/>
          </a:xfrm>
          <a:prstGeom prst="rect">
            <a:avLst/>
          </a:prstGeom>
        </p:spPr>
      </p:pic>
    </p:spTree>
    <p:extLst>
      <p:ext uri="{BB962C8B-B14F-4D97-AF65-F5344CB8AC3E}">
        <p14:creationId xmlns:p14="http://schemas.microsoft.com/office/powerpoint/2010/main" val="95352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858000" cy="1143000"/>
          </a:xfrm>
        </p:spPr>
        <p:txBody>
          <a:bodyPr>
            <a:noAutofit/>
          </a:bodyPr>
          <a:lstStyle/>
          <a:p>
            <a:r>
              <a:rPr lang="en-US" sz="2800" dirty="0"/>
              <a:t>Auditor Recommendations ACCEPTED BY Bishop</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5</a:t>
            </a:fld>
            <a:endParaRPr lang="en-US">
              <a:solidFill>
                <a:srgbClr val="534949"/>
              </a:solidFill>
            </a:endParaRPr>
          </a:p>
        </p:txBody>
      </p:sp>
      <p:sp>
        <p:nvSpPr>
          <p:cNvPr id="6" name="Content Placeholder 2"/>
          <p:cNvSpPr>
            <a:spLocks noGrp="1"/>
          </p:cNvSpPr>
          <p:nvPr>
            <p:ph idx="1"/>
          </p:nvPr>
        </p:nvSpPr>
        <p:spPr/>
        <p:txBody>
          <a:bodyPr>
            <a:normAutofit/>
          </a:bodyPr>
          <a:lstStyle/>
          <a:p>
            <a:pPr marL="45720" indent="0">
              <a:buClrTx/>
              <a:buNone/>
            </a:pPr>
            <a:r>
              <a:rPr lang="en-US" sz="2400" dirty="0">
                <a:solidFill>
                  <a:schemeClr val="tx1"/>
                </a:solidFill>
              </a:rPr>
              <a:t>Recommendations based on results of Agreed Upon Procedure Reviews:</a:t>
            </a:r>
          </a:p>
          <a:p>
            <a:pPr marL="777240" lvl="1" indent="-457200">
              <a:buClrTx/>
              <a:buFont typeface="+mj-lt"/>
              <a:buAutoNum type="arabicPeriod"/>
            </a:pPr>
            <a:r>
              <a:rPr lang="en-US" sz="2400" dirty="0">
                <a:solidFill>
                  <a:schemeClr val="tx1"/>
                </a:solidFill>
              </a:rPr>
              <a:t>Improve compliance with IRS regulations on Form 1099 by conducting thorough training of bookkeepers, business managers, and pastors.</a:t>
            </a:r>
          </a:p>
          <a:p>
            <a:pPr marL="777240" lvl="1" indent="-457200">
              <a:buClrTx/>
              <a:buFont typeface="+mj-lt"/>
              <a:buAutoNum type="arabicPeriod"/>
            </a:pPr>
            <a:r>
              <a:rPr lang="en-US" sz="2400" dirty="0">
                <a:solidFill>
                  <a:schemeClr val="tx1"/>
                </a:solidFill>
              </a:rPr>
              <a:t>Encourage pastors to review all payrolls and bank reconciliations.</a:t>
            </a:r>
          </a:p>
          <a:p>
            <a:pPr marL="45720" indent="0">
              <a:buClrTx/>
              <a:buNone/>
            </a:pPr>
            <a:r>
              <a:rPr lang="en-US" sz="2400" dirty="0">
                <a:solidFill>
                  <a:schemeClr val="tx1"/>
                </a:solidFill>
              </a:rPr>
              <a:t>Recommendations based upon Pastoral Center audit:</a:t>
            </a:r>
          </a:p>
          <a:p>
            <a:pPr marL="777240" lvl="1" indent="-457200">
              <a:buClrTx/>
              <a:buFont typeface="+mj-lt"/>
              <a:buAutoNum type="arabicPeriod" startAt="3"/>
            </a:pPr>
            <a:r>
              <a:rPr lang="en-US" sz="2400" dirty="0">
                <a:solidFill>
                  <a:schemeClr val="tx1"/>
                </a:solidFill>
              </a:rPr>
              <a:t>Implement a control over changes to pay rates.</a:t>
            </a:r>
          </a:p>
          <a:p>
            <a:pPr marL="45720" indent="0">
              <a:buNone/>
            </a:pPr>
            <a:endParaRPr lang="en-US" dirty="0"/>
          </a:p>
          <a:p>
            <a:pPr marL="777240" lvl="1" indent="-457200">
              <a:buFont typeface="+mj-lt"/>
              <a:buAutoNum type="arabicPeriod"/>
            </a:pPr>
            <a:endParaRPr lang="en-US" sz="2200" dirty="0"/>
          </a:p>
        </p:txBody>
      </p:sp>
    </p:spTree>
    <p:extLst>
      <p:ext uri="{BB962C8B-B14F-4D97-AF65-F5344CB8AC3E}">
        <p14:creationId xmlns:p14="http://schemas.microsoft.com/office/powerpoint/2010/main" val="446465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50</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398F70-EC29-4062-B591-2FB5BD9DAFCE}"/>
              </a:ext>
            </a:extLst>
          </p:cNvPr>
          <p:cNvPicPr>
            <a:picLocks noChangeAspect="1"/>
          </p:cNvPicPr>
          <p:nvPr/>
        </p:nvPicPr>
        <p:blipFill>
          <a:blip r:embed="rId3"/>
          <a:stretch>
            <a:fillRect/>
          </a:stretch>
        </p:blipFill>
        <p:spPr>
          <a:xfrm>
            <a:off x="1551345" y="1671399"/>
            <a:ext cx="6041309" cy="4958001"/>
          </a:xfrm>
          <a:prstGeom prst="rect">
            <a:avLst/>
          </a:prstGeom>
        </p:spPr>
      </p:pic>
    </p:spTree>
    <p:extLst>
      <p:ext uri="{BB962C8B-B14F-4D97-AF65-F5344CB8AC3E}">
        <p14:creationId xmlns:p14="http://schemas.microsoft.com/office/powerpoint/2010/main" val="591755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51</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A93F0C4-3973-49DE-B865-7479DB621FDA}"/>
              </a:ext>
            </a:extLst>
          </p:cNvPr>
          <p:cNvPicPr>
            <a:picLocks noChangeAspect="1"/>
          </p:cNvPicPr>
          <p:nvPr/>
        </p:nvPicPr>
        <p:blipFill>
          <a:blip r:embed="rId3"/>
          <a:stretch>
            <a:fillRect/>
          </a:stretch>
        </p:blipFill>
        <p:spPr>
          <a:xfrm>
            <a:off x="301977" y="1828800"/>
            <a:ext cx="8540046" cy="3896754"/>
          </a:xfrm>
          <a:prstGeom prst="rect">
            <a:avLst/>
          </a:prstGeom>
        </p:spPr>
      </p:pic>
    </p:spTree>
    <p:extLst>
      <p:ext uri="{BB962C8B-B14F-4D97-AF65-F5344CB8AC3E}">
        <p14:creationId xmlns:p14="http://schemas.microsoft.com/office/powerpoint/2010/main" val="3349747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52</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DE48F8-2A40-483E-8DFB-304717F290C8}"/>
              </a:ext>
            </a:extLst>
          </p:cNvPr>
          <p:cNvPicPr>
            <a:picLocks noChangeAspect="1"/>
          </p:cNvPicPr>
          <p:nvPr/>
        </p:nvPicPr>
        <p:blipFill>
          <a:blip r:embed="rId3"/>
          <a:stretch>
            <a:fillRect/>
          </a:stretch>
        </p:blipFill>
        <p:spPr>
          <a:xfrm>
            <a:off x="1243613" y="1678126"/>
            <a:ext cx="6656034" cy="4951274"/>
          </a:xfrm>
          <a:prstGeom prst="rect">
            <a:avLst/>
          </a:prstGeom>
        </p:spPr>
      </p:pic>
    </p:spTree>
    <p:extLst>
      <p:ext uri="{BB962C8B-B14F-4D97-AF65-F5344CB8AC3E}">
        <p14:creationId xmlns:p14="http://schemas.microsoft.com/office/powerpoint/2010/main" val="3127317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53</a:t>
            </a:fld>
            <a:endParaRPr lang="en-US" dirty="0">
              <a:solidFill>
                <a:srgbClr val="534949"/>
              </a:solidFill>
            </a:endParaRPr>
          </a:p>
        </p:txBody>
      </p:sp>
      <p:sp>
        <p:nvSpPr>
          <p:cNvPr id="3" name="Title 2"/>
          <p:cNvSpPr>
            <a:spLocks noGrp="1"/>
          </p:cNvSpPr>
          <p:nvPr>
            <p:ph type="title"/>
          </p:nvPr>
        </p:nvSpPr>
        <p:spPr/>
        <p:txBody>
          <a:bodyPr/>
          <a:lstStyle/>
          <a:p>
            <a:r>
              <a:rPr lang="en-US" sz="1400" dirty="0"/>
              <a:t>     </a:t>
            </a:r>
            <a:r>
              <a:rPr lang="en-US" sz="2400" dirty="0"/>
              <a:t>preparing Contribution Statements in parishsoft family suite</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92601D-0C49-4568-B6C9-CEFB514C0888}"/>
              </a:ext>
            </a:extLst>
          </p:cNvPr>
          <p:cNvPicPr>
            <a:picLocks noChangeAspect="1"/>
          </p:cNvPicPr>
          <p:nvPr/>
        </p:nvPicPr>
        <p:blipFill>
          <a:blip r:embed="rId3"/>
          <a:stretch>
            <a:fillRect/>
          </a:stretch>
        </p:blipFill>
        <p:spPr>
          <a:xfrm>
            <a:off x="807648" y="1676400"/>
            <a:ext cx="7528704" cy="4921237"/>
          </a:xfrm>
          <a:prstGeom prst="rect">
            <a:avLst/>
          </a:prstGeom>
        </p:spPr>
      </p:pic>
    </p:spTree>
    <p:extLst>
      <p:ext uri="{BB962C8B-B14F-4D97-AF65-F5344CB8AC3E}">
        <p14:creationId xmlns:p14="http://schemas.microsoft.com/office/powerpoint/2010/main" val="139266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54</a:t>
            </a:fld>
            <a:endParaRPr lang="en-US" dirty="0">
              <a:solidFill>
                <a:srgbClr val="534949"/>
              </a:solidFill>
            </a:endParaRPr>
          </a:p>
        </p:txBody>
      </p:sp>
      <p:sp>
        <p:nvSpPr>
          <p:cNvPr id="3" name="Title 2"/>
          <p:cNvSpPr>
            <a:spLocks noGrp="1"/>
          </p:cNvSpPr>
          <p:nvPr>
            <p:ph type="title"/>
          </p:nvPr>
        </p:nvSpPr>
        <p:spPr/>
        <p:txBody>
          <a:bodyPr/>
          <a:lstStyle/>
          <a:p>
            <a:r>
              <a:rPr lang="en-US" sz="2000" dirty="0"/>
              <a:t>Accounting &amp; Finance Assistance </a:t>
            </a:r>
            <a:endParaRPr lang="en-US" sz="3600"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C5E0454-8492-45DA-A19F-3C140F386E33}"/>
              </a:ext>
            </a:extLst>
          </p:cNvPr>
          <p:cNvPicPr>
            <a:picLocks noChangeAspect="1"/>
          </p:cNvPicPr>
          <p:nvPr/>
        </p:nvPicPr>
        <p:blipFill>
          <a:blip r:embed="rId3"/>
          <a:stretch>
            <a:fillRect/>
          </a:stretch>
        </p:blipFill>
        <p:spPr>
          <a:xfrm>
            <a:off x="1143000" y="2338387"/>
            <a:ext cx="6629400" cy="3376613"/>
          </a:xfrm>
          <a:prstGeom prst="rect">
            <a:avLst/>
          </a:prstGeom>
        </p:spPr>
      </p:pic>
    </p:spTree>
    <p:extLst>
      <p:ext uri="{BB962C8B-B14F-4D97-AF65-F5344CB8AC3E}">
        <p14:creationId xmlns:p14="http://schemas.microsoft.com/office/powerpoint/2010/main" val="15567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858000" cy="1143000"/>
          </a:xfrm>
        </p:spPr>
        <p:txBody>
          <a:bodyPr>
            <a:noAutofit/>
          </a:bodyPr>
          <a:lstStyle/>
          <a:p>
            <a:r>
              <a:rPr lang="en-US" sz="2800" dirty="0"/>
              <a:t>Auditor Recommendations ACCEPTED BY Bishop</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6</a:t>
            </a:fld>
            <a:endParaRPr lang="en-US">
              <a:solidFill>
                <a:srgbClr val="534949"/>
              </a:solidFill>
            </a:endParaRPr>
          </a:p>
        </p:txBody>
      </p:sp>
      <p:sp>
        <p:nvSpPr>
          <p:cNvPr id="6" name="Content Placeholder 2"/>
          <p:cNvSpPr>
            <a:spLocks noGrp="1"/>
          </p:cNvSpPr>
          <p:nvPr>
            <p:ph idx="1"/>
          </p:nvPr>
        </p:nvSpPr>
        <p:spPr>
          <a:xfrm>
            <a:off x="762000" y="1829247"/>
            <a:ext cx="7619999" cy="4114353"/>
          </a:xfrm>
        </p:spPr>
        <p:txBody>
          <a:bodyPr>
            <a:normAutofit fontScale="92500" lnSpcReduction="20000"/>
          </a:bodyPr>
          <a:lstStyle/>
          <a:p>
            <a:pPr marL="45720" indent="0">
              <a:buClrTx/>
              <a:buNone/>
            </a:pPr>
            <a:r>
              <a:rPr lang="en-US" sz="2600" dirty="0">
                <a:solidFill>
                  <a:schemeClr val="tx1"/>
                </a:solidFill>
              </a:rPr>
              <a:t>Typical Compliance Issues:</a:t>
            </a:r>
          </a:p>
          <a:p>
            <a:pPr marL="914400" lvl="1" indent="-457200">
              <a:buClrTx/>
              <a:buFont typeface="+mj-lt"/>
              <a:buAutoNum type="alphaUcPeriod"/>
            </a:pPr>
            <a:r>
              <a:rPr lang="en-US" sz="2600" spc="150" dirty="0">
                <a:solidFill>
                  <a:schemeClr val="tx1"/>
                </a:solidFill>
              </a:rPr>
              <a:t>“Vendor reimbursements” are actually 1099 payments.</a:t>
            </a:r>
          </a:p>
          <a:p>
            <a:pPr marL="914400" lvl="1" indent="-457200">
              <a:buClrTx/>
              <a:buFont typeface="+mj-lt"/>
              <a:buAutoNum type="alphaUcPeriod"/>
            </a:pPr>
            <a:r>
              <a:rPr lang="en-US" sz="2600" spc="150" dirty="0">
                <a:solidFill>
                  <a:schemeClr val="tx1"/>
                </a:solidFill>
              </a:rPr>
              <a:t>Employee and volunteer reimbursements must have proper documentation.</a:t>
            </a:r>
          </a:p>
          <a:p>
            <a:pPr marL="914400" lvl="1" indent="-457200">
              <a:buClrTx/>
              <a:buFont typeface="+mj-lt"/>
              <a:buAutoNum type="alphaUcPeriod"/>
            </a:pPr>
            <a:r>
              <a:rPr lang="en-US" sz="2600" spc="150" dirty="0">
                <a:solidFill>
                  <a:schemeClr val="tx1"/>
                </a:solidFill>
              </a:rPr>
              <a:t>Stole fees and stipends paid or required by the parish are income and must be reported under the rules for Form W-2 or Form 1099.</a:t>
            </a:r>
          </a:p>
          <a:p>
            <a:pPr marL="1463040" lvl="3" indent="-457200">
              <a:buClrTx/>
            </a:pPr>
            <a:r>
              <a:rPr lang="en-US" sz="2600" spc="150" dirty="0">
                <a:solidFill>
                  <a:schemeClr val="tx1"/>
                </a:solidFill>
              </a:rPr>
              <a:t>Visiting or occasional priests</a:t>
            </a:r>
          </a:p>
          <a:p>
            <a:pPr marL="1463040" lvl="3" indent="-457200">
              <a:buClrTx/>
            </a:pPr>
            <a:r>
              <a:rPr lang="en-US" sz="2600" spc="150" dirty="0">
                <a:solidFill>
                  <a:schemeClr val="tx1"/>
                </a:solidFill>
              </a:rPr>
              <a:t>Assigned priests</a:t>
            </a:r>
          </a:p>
          <a:p>
            <a:pPr marL="914400" lvl="1" indent="-457200">
              <a:buClrTx/>
              <a:buFont typeface="+mj-lt"/>
              <a:buAutoNum type="alphaUcPeriod"/>
            </a:pPr>
            <a:r>
              <a:rPr lang="en-US" sz="2600" spc="150" dirty="0">
                <a:solidFill>
                  <a:schemeClr val="tx1"/>
                </a:solidFill>
              </a:rPr>
              <a:t>Employees cannot receive a 1099.</a:t>
            </a:r>
            <a:endParaRPr lang="en-US" sz="2400" spc="150" dirty="0">
              <a:solidFill>
                <a:schemeClr val="tx1"/>
              </a:solidFill>
            </a:endParaRPr>
          </a:p>
        </p:txBody>
      </p:sp>
    </p:spTree>
    <p:extLst>
      <p:ext uri="{BB962C8B-B14F-4D97-AF65-F5344CB8AC3E}">
        <p14:creationId xmlns:p14="http://schemas.microsoft.com/office/powerpoint/2010/main" val="142558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858000" cy="1143000"/>
          </a:xfrm>
        </p:spPr>
        <p:txBody>
          <a:bodyPr>
            <a:noAutofit/>
          </a:bodyPr>
          <a:lstStyle/>
          <a:p>
            <a:r>
              <a:rPr lang="en-US" sz="2800" dirty="0"/>
              <a:t>Auditor Recommendations ACCEPTED BY Bishop</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7</a:t>
            </a:fld>
            <a:endParaRPr lang="en-US">
              <a:solidFill>
                <a:srgbClr val="534949"/>
              </a:solidFill>
            </a:endParaRPr>
          </a:p>
        </p:txBody>
      </p:sp>
      <p:sp>
        <p:nvSpPr>
          <p:cNvPr id="6" name="Content Placeholder 2"/>
          <p:cNvSpPr>
            <a:spLocks noGrp="1"/>
          </p:cNvSpPr>
          <p:nvPr>
            <p:ph idx="1"/>
          </p:nvPr>
        </p:nvSpPr>
        <p:spPr>
          <a:xfrm>
            <a:off x="1600199" y="1719071"/>
            <a:ext cx="5562601" cy="4407408"/>
          </a:xfrm>
        </p:spPr>
        <p:txBody>
          <a:bodyPr>
            <a:normAutofit/>
          </a:bodyPr>
          <a:lstStyle/>
          <a:p>
            <a:pPr marL="45720" indent="0" algn="ctr">
              <a:buNone/>
            </a:pPr>
            <a:endParaRPr lang="en-US" sz="2400" dirty="0"/>
          </a:p>
          <a:p>
            <a:pPr marL="45720" indent="0" algn="ctr">
              <a:buNone/>
            </a:pPr>
            <a:r>
              <a:rPr lang="en-US" sz="2400" dirty="0"/>
              <a:t>Failure to comply with these</a:t>
            </a:r>
          </a:p>
          <a:p>
            <a:pPr marL="45720" indent="0" algn="ctr">
              <a:buNone/>
            </a:pPr>
            <a:r>
              <a:rPr lang="en-US" sz="2400" dirty="0"/>
              <a:t> IRS Regulations can do </a:t>
            </a:r>
          </a:p>
          <a:p>
            <a:pPr marL="45720" indent="0" algn="ctr">
              <a:buNone/>
            </a:pPr>
            <a:r>
              <a:rPr lang="en-US" sz="2400" dirty="0"/>
              <a:t>great harm to the Church</a:t>
            </a:r>
            <a:r>
              <a:rPr lang="en-US" sz="2800" dirty="0"/>
              <a:t>.</a:t>
            </a:r>
          </a:p>
        </p:txBody>
      </p:sp>
    </p:spTree>
    <p:extLst>
      <p:ext uri="{BB962C8B-B14F-4D97-AF65-F5344CB8AC3E}">
        <p14:creationId xmlns:p14="http://schemas.microsoft.com/office/powerpoint/2010/main" val="323641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858000" cy="1143000"/>
          </a:xfrm>
        </p:spPr>
        <p:txBody>
          <a:bodyPr>
            <a:noAutofit/>
          </a:bodyPr>
          <a:lstStyle/>
          <a:p>
            <a:r>
              <a:rPr lang="en-US" sz="2800" dirty="0"/>
              <a:t>Auditor Recommendations ACCEPTED BY Bishop</a:t>
            </a:r>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8</a:t>
            </a:fld>
            <a:endParaRPr lang="en-US">
              <a:solidFill>
                <a:srgbClr val="534949"/>
              </a:solidFill>
            </a:endParaRPr>
          </a:p>
        </p:txBody>
      </p:sp>
      <p:sp>
        <p:nvSpPr>
          <p:cNvPr id="6" name="Content Placeholder 2"/>
          <p:cNvSpPr>
            <a:spLocks noGrp="1"/>
          </p:cNvSpPr>
          <p:nvPr>
            <p:ph idx="1"/>
          </p:nvPr>
        </p:nvSpPr>
        <p:spPr>
          <a:xfrm>
            <a:off x="1600199" y="1719071"/>
            <a:ext cx="5562601" cy="2014729"/>
          </a:xfrm>
        </p:spPr>
        <p:txBody>
          <a:bodyPr>
            <a:normAutofit/>
          </a:bodyPr>
          <a:lstStyle/>
          <a:p>
            <a:pPr marL="45720" indent="0" algn="ctr">
              <a:buNone/>
            </a:pPr>
            <a:endParaRPr lang="en-US" sz="2400" dirty="0"/>
          </a:p>
          <a:p>
            <a:pPr marL="45720" indent="0" algn="ctr">
              <a:buNone/>
            </a:pPr>
            <a:r>
              <a:rPr lang="en-US" sz="2400" dirty="0"/>
              <a:t>Failure to comply with these</a:t>
            </a:r>
          </a:p>
          <a:p>
            <a:pPr marL="45720" indent="0" algn="ctr">
              <a:buNone/>
            </a:pPr>
            <a:r>
              <a:rPr lang="en-US" sz="2400" dirty="0"/>
              <a:t> IRS Regulations can do </a:t>
            </a:r>
          </a:p>
          <a:p>
            <a:pPr marL="45720" indent="0" algn="ctr">
              <a:buNone/>
            </a:pPr>
            <a:r>
              <a:rPr lang="en-US" sz="2400" dirty="0"/>
              <a:t>great harm to the Church</a:t>
            </a:r>
            <a:r>
              <a:rPr lang="en-US" sz="2800" dirty="0"/>
              <a:t>.</a:t>
            </a:r>
          </a:p>
        </p:txBody>
      </p:sp>
      <p:sp>
        <p:nvSpPr>
          <p:cNvPr id="3" name="TextBox 2"/>
          <p:cNvSpPr txBox="1"/>
          <p:nvPr/>
        </p:nvSpPr>
        <p:spPr>
          <a:xfrm>
            <a:off x="1600199" y="4267200"/>
            <a:ext cx="6477000" cy="830997"/>
          </a:xfrm>
          <a:prstGeom prst="rect">
            <a:avLst/>
          </a:prstGeom>
          <a:noFill/>
        </p:spPr>
        <p:txBody>
          <a:bodyPr wrap="square" rtlCol="0">
            <a:spAutoFit/>
          </a:bodyPr>
          <a:lstStyle/>
          <a:p>
            <a:pPr algn="ctr"/>
            <a:r>
              <a:rPr lang="en-US" sz="2400" spc="150" dirty="0">
                <a:solidFill>
                  <a:schemeClr val="tx2"/>
                </a:solidFill>
              </a:rPr>
              <a:t>As stewards of Church resources, we cannot allow this to happen</a:t>
            </a:r>
            <a:r>
              <a:rPr lang="en-US" dirty="0"/>
              <a:t>.</a:t>
            </a:r>
          </a:p>
        </p:txBody>
      </p:sp>
    </p:spTree>
    <p:extLst>
      <p:ext uri="{BB962C8B-B14F-4D97-AF65-F5344CB8AC3E}">
        <p14:creationId xmlns:p14="http://schemas.microsoft.com/office/powerpoint/2010/main" val="377254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8598B-A4BC-4E32-A16C-469627A361AB}"/>
              </a:ext>
            </a:extLst>
          </p:cNvPr>
          <p:cNvSpPr>
            <a:spLocks noGrp="1"/>
          </p:cNvSpPr>
          <p:nvPr>
            <p:ph type="sldNum" sz="quarter" idx="12"/>
          </p:nvPr>
        </p:nvSpPr>
        <p:spPr/>
        <p:txBody>
          <a:bodyPr/>
          <a:lstStyle/>
          <a:p>
            <a:fld id="{63B9DE71-4A56-45DD-B409-270FCBBB919D}" type="slidenum">
              <a:rPr lang="en-US" smtClean="0">
                <a:solidFill>
                  <a:srgbClr val="534949"/>
                </a:solidFill>
              </a:rPr>
              <a:pPr/>
              <a:t>9</a:t>
            </a:fld>
            <a:endParaRPr lang="en-US" dirty="0">
              <a:solidFill>
                <a:srgbClr val="534949"/>
              </a:solidFill>
            </a:endParaRPr>
          </a:p>
        </p:txBody>
      </p:sp>
      <p:sp>
        <p:nvSpPr>
          <p:cNvPr id="3" name="Title 2">
            <a:extLst>
              <a:ext uri="{FF2B5EF4-FFF2-40B4-BE49-F238E27FC236}">
                <a16:creationId xmlns:a16="http://schemas.microsoft.com/office/drawing/2014/main" id="{920276D6-FAE4-4899-9352-1C4B5CE08296}"/>
              </a:ext>
            </a:extLst>
          </p:cNvPr>
          <p:cNvSpPr>
            <a:spLocks noGrp="1"/>
          </p:cNvSpPr>
          <p:nvPr>
            <p:ph type="title"/>
          </p:nvPr>
        </p:nvSpPr>
        <p:spPr/>
        <p:txBody>
          <a:bodyPr/>
          <a:lstStyle/>
          <a:p>
            <a:r>
              <a:rPr lang="en-US" dirty="0"/>
              <a:t>IRS Form 1099-NEC</a:t>
            </a:r>
          </a:p>
        </p:txBody>
      </p:sp>
      <p:sp>
        <p:nvSpPr>
          <p:cNvPr id="4" name="TextBox 3">
            <a:extLst>
              <a:ext uri="{FF2B5EF4-FFF2-40B4-BE49-F238E27FC236}">
                <a16:creationId xmlns:a16="http://schemas.microsoft.com/office/drawing/2014/main" id="{64D1CA71-561E-4634-9B7C-5DDA8C9C3C3B}"/>
              </a:ext>
            </a:extLst>
          </p:cNvPr>
          <p:cNvSpPr txBox="1"/>
          <p:nvPr/>
        </p:nvSpPr>
        <p:spPr>
          <a:xfrm>
            <a:off x="914400" y="2438400"/>
            <a:ext cx="7467600" cy="2185214"/>
          </a:xfrm>
          <a:prstGeom prst="rect">
            <a:avLst/>
          </a:prstGeom>
          <a:noFill/>
        </p:spPr>
        <p:txBody>
          <a:bodyPr wrap="square" rtlCol="0">
            <a:spAutoFit/>
          </a:bodyPr>
          <a:lstStyle/>
          <a:p>
            <a:r>
              <a:rPr lang="en-US" sz="2400" dirty="0"/>
              <a:t>GENERAL RULE: Nonwage payments (payments not qualifying for reporting on Form W-2) of $600 or more in a calendar year must be reported on Form 1099.</a:t>
            </a:r>
          </a:p>
          <a:p>
            <a:pPr algn="just"/>
            <a:endParaRPr lang="en-US" sz="3200" dirty="0"/>
          </a:p>
          <a:p>
            <a:pPr algn="just"/>
            <a:endParaRPr lang="en-US" sz="3200" dirty="0"/>
          </a:p>
        </p:txBody>
      </p:sp>
      <p:pic>
        <p:nvPicPr>
          <p:cNvPr id="5" name="Picture 2" descr="I:\DIOCESAN GRAPHICS AND LOGOS\DOSP Coat of Arms\CoatofArms-RGB-full-color_no_background.jpg">
            <a:extLst>
              <a:ext uri="{FF2B5EF4-FFF2-40B4-BE49-F238E27FC236}">
                <a16:creationId xmlns:a16="http://schemas.microsoft.com/office/drawing/2014/main" id="{95CE0F20-97EF-43A4-A12C-6ECF6FB2C7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07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13052</TotalTime>
  <Words>1875</Words>
  <Application>Microsoft Office PowerPoint</Application>
  <PresentationFormat>On-screen Show (4:3)</PresentationFormat>
  <Paragraphs>301</Paragraphs>
  <Slides>54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Franklin Gothic Medium</vt:lpstr>
      <vt:lpstr>Wingdings</vt:lpstr>
      <vt:lpstr>Wingdings 2</vt:lpstr>
      <vt:lpstr>Grid</vt:lpstr>
      <vt:lpstr>Compliance with IRS end of year reporting Requirements   January 7 &amp; 8, 2021</vt:lpstr>
      <vt:lpstr>IRS Compliance Agenda January 7 &amp; 8, 2021</vt:lpstr>
      <vt:lpstr>Auditor Recommendations ACCEPTED BY Bishop</vt:lpstr>
      <vt:lpstr>Payroll Controls</vt:lpstr>
      <vt:lpstr>Auditor Recommendations ACCEPTED BY Bishop</vt:lpstr>
      <vt:lpstr>Auditor Recommendations ACCEPTED BY Bishop</vt:lpstr>
      <vt:lpstr>Auditor Recommendations ACCEPTED BY Bishop</vt:lpstr>
      <vt:lpstr>Auditor Recommendations ACCEPTED BY Bishop</vt:lpstr>
      <vt:lpstr>IRS Form 1099-NEC</vt:lpstr>
      <vt:lpstr>reporting form for 2019 1099-misc - Copy B</vt:lpstr>
      <vt:lpstr>New reporting form for 2020 1099-Nec - Copy A</vt:lpstr>
      <vt:lpstr>New reporting form for 2020 1099-Nec - Copy B</vt:lpstr>
      <vt:lpstr>Why the change in forms?</vt:lpstr>
      <vt:lpstr>IRS Form 1099-NEC</vt:lpstr>
      <vt:lpstr>Who are 1099 vendors?</vt:lpstr>
      <vt:lpstr>Who are 1099 vendors?</vt:lpstr>
      <vt:lpstr>Who are 1099 vendors?</vt:lpstr>
      <vt:lpstr>Who are 1099 vendors?</vt:lpstr>
      <vt:lpstr>Who are 1099 vendors?</vt:lpstr>
      <vt:lpstr>Who are 1099 vendors?</vt:lpstr>
      <vt:lpstr>Who are 1099 vendors?</vt:lpstr>
      <vt:lpstr>IRS Form 1099-NEC</vt:lpstr>
      <vt:lpstr>IRS Form 1099-NEC</vt:lpstr>
      <vt:lpstr> Independent Contractors &amp; IRS Reporting </vt:lpstr>
      <vt:lpstr>IRS Form 1099-NEC</vt:lpstr>
      <vt:lpstr>IRS Form 1099-NEC</vt:lpstr>
      <vt:lpstr> Independent Contractors &amp; IRS Reporting </vt:lpstr>
      <vt:lpstr> Independent Contractors &amp; IRS Reporting </vt:lpstr>
      <vt:lpstr> Independent Contractors &amp; IRS Reporting </vt:lpstr>
      <vt:lpstr> Independent Contractors &amp; IRS Reporting </vt:lpstr>
      <vt:lpstr> Preparing Form 1099-NEC’s using  Parishsoft Ledger &amp; Payables</vt:lpstr>
      <vt:lpstr> Preparing Form 1099’s using  Parishsoft Ledger &amp; Payables</vt:lpstr>
      <vt:lpstr> Preparing Form 1099’s using  Parishsoft Ledger &amp; Payables</vt:lpstr>
      <vt:lpstr> Preparing Form 1099’s using  Parishsoft Ledger &amp; Payables</vt:lpstr>
      <vt:lpstr> Preparing Form 1099’s using  Parishsoft Ledger &amp; Payables</vt:lpstr>
      <vt:lpstr> Preparing Form 1099’s using  Parishsoft Ledger &amp; Payables</vt:lpstr>
      <vt:lpstr> Preparing Form 1099’s using  Parishsoft Ledger &amp; Payables </vt:lpstr>
      <vt:lpstr> Preparing Form 1099’s using  Parishsoft Ledger &amp; Payables </vt:lpstr>
      <vt:lpstr> Preparing Form 1099’s using  Parishsoft Ledger &amp; Payables </vt:lpstr>
      <vt:lpstr> Preparing Form 1099’s using  Parishsoft Ledger &amp; Payables </vt:lpstr>
      <vt:lpstr>Contribution Statements</vt:lpstr>
      <vt:lpstr>Irs regulations for Contribution Statements</vt:lpstr>
      <vt:lpstr>Irs regulations for Contribution Statements</vt:lpstr>
      <vt:lpstr>     preparing Contribution Statements in parishsoft family suite</vt:lpstr>
      <vt:lpstr>     preparing Contribution Statements in parishsoft family suite</vt:lpstr>
      <vt:lpstr>     preparing Contribution Statements in parishsoft family suite</vt:lpstr>
      <vt:lpstr>     preparing Contribution Statements in parishsoft family suite</vt:lpstr>
      <vt:lpstr>     preparing Contribution Statements in parishsoft family suite</vt:lpstr>
      <vt:lpstr>     preparing Contribution Statements in parishsoft family suite</vt:lpstr>
      <vt:lpstr>    preparing Contribution Statements in parishsoft family suite</vt:lpstr>
      <vt:lpstr>    preparing Contribution Statements in parishsoft family suite</vt:lpstr>
      <vt:lpstr>     preparing Contribution Statements in parishsoft family suite</vt:lpstr>
      <vt:lpstr>     preparing Contribution Statements in parishsoft family suite</vt:lpstr>
      <vt:lpstr>Accounting &amp; Finance Assistance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Margaret A. Becker</cp:lastModifiedBy>
  <cp:revision>419</cp:revision>
  <cp:lastPrinted>2021-01-06T13:31:02Z</cp:lastPrinted>
  <dcterms:created xsi:type="dcterms:W3CDTF">2017-04-23T12:29:44Z</dcterms:created>
  <dcterms:modified xsi:type="dcterms:W3CDTF">2021-01-08T20:54:55Z</dcterms:modified>
</cp:coreProperties>
</file>