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59"/>
  </p:notesMasterIdLst>
  <p:sldIdLst>
    <p:sldId id="256" r:id="rId2"/>
    <p:sldId id="257" r:id="rId3"/>
    <p:sldId id="312" r:id="rId4"/>
    <p:sldId id="268" r:id="rId5"/>
    <p:sldId id="269" r:id="rId6"/>
    <p:sldId id="270"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58" r:id="rId23"/>
    <p:sldId id="303" r:id="rId24"/>
    <p:sldId id="264" r:id="rId25"/>
    <p:sldId id="266" r:id="rId26"/>
    <p:sldId id="313" r:id="rId27"/>
    <p:sldId id="302" r:id="rId28"/>
    <p:sldId id="304" r:id="rId29"/>
    <p:sldId id="305" r:id="rId30"/>
    <p:sldId id="306" r:id="rId31"/>
    <p:sldId id="287" r:id="rId32"/>
    <p:sldId id="265" r:id="rId33"/>
    <p:sldId id="310" r:id="rId34"/>
    <p:sldId id="267" r:id="rId35"/>
    <p:sldId id="290" r:id="rId36"/>
    <p:sldId id="260" r:id="rId37"/>
    <p:sldId id="288" r:id="rId38"/>
    <p:sldId id="289" r:id="rId39"/>
    <p:sldId id="261" r:id="rId40"/>
    <p:sldId id="259" r:id="rId41"/>
    <p:sldId id="262" r:id="rId42"/>
    <p:sldId id="263" r:id="rId43"/>
    <p:sldId id="291" r:id="rId44"/>
    <p:sldId id="292" r:id="rId45"/>
    <p:sldId id="293" r:id="rId46"/>
    <p:sldId id="294" r:id="rId47"/>
    <p:sldId id="297" r:id="rId48"/>
    <p:sldId id="307" r:id="rId49"/>
    <p:sldId id="298" r:id="rId50"/>
    <p:sldId id="299" r:id="rId51"/>
    <p:sldId id="300" r:id="rId52"/>
    <p:sldId id="301" r:id="rId53"/>
    <p:sldId id="308" r:id="rId54"/>
    <p:sldId id="309" r:id="rId55"/>
    <p:sldId id="311" r:id="rId56"/>
    <p:sldId id="295" r:id="rId57"/>
    <p:sldId id="296"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Boyle" initials="SB" lastIdx="2" clrIdx="0">
    <p:extLst>
      <p:ext uri="{19B8F6BF-5375-455C-9EA6-DF929625EA0E}">
        <p15:presenceInfo xmlns:p15="http://schemas.microsoft.com/office/powerpoint/2012/main" userId="S::sgb@dosp.org::c01136d3-38a2-46f8-a229-5e35a6d461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FA0B1D-2DCA-4168-88E7-4BF04CF099EC}" type="datetimeFigureOut">
              <a:rPr lang="en-US" smtClean="0"/>
              <a:t>1/28/2021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F01565-EC86-4527-982A-90E4CFDA2619}" type="slidenum">
              <a:rPr lang="en-US" smtClean="0"/>
              <a:t>‹#›</a:t>
            </a:fld>
            <a:endParaRPr lang="en-US" dirty="0"/>
          </a:p>
        </p:txBody>
      </p:sp>
    </p:spTree>
    <p:extLst>
      <p:ext uri="{BB962C8B-B14F-4D97-AF65-F5344CB8AC3E}">
        <p14:creationId xmlns:p14="http://schemas.microsoft.com/office/powerpoint/2010/main" val="3252122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F2C9A63D-FAAF-4FD3-8DD7-1A9337B6CA6E}" type="datetime1">
              <a:rPr lang="en-US" smtClean="0"/>
              <a:t>1/28/2021</a:t>
            </a:fld>
            <a:endParaRPr lang="en-US" dirty="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r>
              <a:rPr lang="en-US" dirty="0"/>
              <a:t>Page # of #</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9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8FAA7A45-868F-4C2D-9324-FBE5F9AD2DDD}" type="datetime1">
              <a:rPr lang="en-US" smtClean="0"/>
              <a:t>1/28/2021</a:t>
            </a:fld>
            <a:endParaRPr lang="en-US" dirty="0"/>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r>
              <a:rPr lang="en-US" dirty="0"/>
              <a:t>Page # of #</a:t>
            </a:r>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56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48392783-14F9-4F2F-BB72-8254FD81B4E5}" type="datetime1">
              <a:rPr lang="en-US" smtClean="0"/>
              <a:t>1/28/2021</a:t>
            </a:fld>
            <a:endParaRPr lang="en-US" dirty="0"/>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r>
              <a:rPr lang="en-US" dirty="0"/>
              <a:t>Page # of #</a:t>
            </a:r>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52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0AD1CAA7-8A41-43A7-A1CF-903320F223B5}" type="datetime1">
              <a:rPr lang="en-US" smtClean="0"/>
              <a:t>1/28/2021</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dirty="0"/>
              <a:t>Page # of #</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09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D835D1B4-D566-45D9-BDC1-682895EB9010}" type="datetime1">
              <a:rPr lang="en-US" smtClean="0"/>
              <a:t>1/28/2021</a:t>
            </a:fld>
            <a:endParaRPr lang="en-US" dirty="0"/>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r>
              <a:rPr lang="en-US" dirty="0"/>
              <a:t>Page # of #</a:t>
            </a:r>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6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F2964DF9-7A9E-4923-AA4B-CD582C2F3C23}" type="datetime1">
              <a:rPr lang="en-US" smtClean="0"/>
              <a:t>1/28/2021</a:t>
            </a:fld>
            <a:endParaRPr lang="en-US" dirty="0"/>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r>
              <a:rPr lang="en-US" dirty="0"/>
              <a:t>Page # of #</a:t>
            </a:r>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38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4AA4D684-8497-4264-9772-208B67EC089A}" type="datetime1">
              <a:rPr lang="en-US" smtClean="0"/>
              <a:t>1/28/2021</a:t>
            </a:fld>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dirty="0"/>
              <a:t>Page # of #</a:t>
            </a:r>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8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5E8BBD10-AAB4-4EAE-992D-E321AC3A01BD}" type="datetime1">
              <a:rPr lang="en-US" smtClean="0"/>
              <a:t>1/28/2021</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Page # of #</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78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271CCDC6-94B9-44F3-A13E-144F0FB6A804}" type="datetime1">
              <a:rPr lang="en-US" smtClean="0"/>
              <a:t>1/28/2021</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Page # of #</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07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65728D4-6AF7-4369-B167-BFEA0B6E78EA}" type="datetime1">
              <a:rPr lang="en-US" smtClean="0"/>
              <a:t>1/28/2021</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Page # of #</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58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0BA2A4BC-0A49-4AFB-9661-974AA8AC4747}" type="datetime1">
              <a:rPr lang="en-US" smtClean="0"/>
              <a:t>1/28/2021</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Page # of #</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4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D28ACFF1-C083-4447-86D1-159C2679A9F8}" type="datetime1">
              <a:rPr lang="en-US" smtClean="0"/>
              <a:t>1/28/2021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Page # of #</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1487809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6"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foundation@dosp.or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sba.gov/sites/default/files/2021-01/PPP%20--%20Loan%20Forgiveness%20Application%20and%20Instructions%20--%20Form%203508S%20%281.19.2021%29.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sba.gov/sites/default/files/2021-01/PPP%20--%20Loan%20Forgiveness%20Application%20and%20Instructions%20--%20Form%203508EZ%20%281.19.2021%29.pdf" TargetMode="External"/><Relationship Id="rId2" Type="http://schemas.openxmlformats.org/officeDocument/2006/relationships/hyperlink" Target="https://www.sba.gov/sites/default/files/2021-01/PPP%20--%20Loan%20Forgiveness%20Application%20and%20Instructions%20--%20Form%203508%20%281.19.2021%29.pdf"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sba.gov/sites/default/files/2021-01/PPP%20--%20Loan%20Forgiveness%20Application%20and%20Instructions%20--%20Form%203508EZ%20(1.19.202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mailto:Cares@DOSP.org"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republicbank.com/" TargetMode="External"/><Relationship Id="rId2" Type="http://schemas.openxmlformats.org/officeDocument/2006/relationships/hyperlink" Target="mailto:AStHart@RepublicBank.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9">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84756C-D0F7-4FF7-A934-F5A8E925038A}"/>
              </a:ext>
            </a:extLst>
          </p:cNvPr>
          <p:cNvSpPr>
            <a:spLocks noGrp="1"/>
          </p:cNvSpPr>
          <p:nvPr>
            <p:ph type="ctrTitle"/>
          </p:nvPr>
        </p:nvSpPr>
        <p:spPr>
          <a:xfrm>
            <a:off x="1500136" y="590062"/>
            <a:ext cx="5141964" cy="2838938"/>
          </a:xfrm>
        </p:spPr>
        <p:txBody>
          <a:bodyPr>
            <a:normAutofit/>
          </a:bodyPr>
          <a:lstStyle/>
          <a:p>
            <a:r>
              <a:rPr lang="en-US" sz="5400" dirty="0">
                <a:solidFill>
                  <a:schemeClr val="bg1"/>
                </a:solidFill>
              </a:rPr>
              <a:t>PPP Loan Forgiveness and More!</a:t>
            </a:r>
          </a:p>
        </p:txBody>
      </p:sp>
      <p:sp>
        <p:nvSpPr>
          <p:cNvPr id="3" name="Subtitle 2">
            <a:extLst>
              <a:ext uri="{FF2B5EF4-FFF2-40B4-BE49-F238E27FC236}">
                <a16:creationId xmlns:a16="http://schemas.microsoft.com/office/drawing/2014/main" id="{E39E1F0F-AD58-4A9B-8F64-7CA35648589C}"/>
              </a:ext>
            </a:extLst>
          </p:cNvPr>
          <p:cNvSpPr>
            <a:spLocks noGrp="1"/>
          </p:cNvSpPr>
          <p:nvPr>
            <p:ph type="subTitle" idx="1"/>
          </p:nvPr>
        </p:nvSpPr>
        <p:spPr>
          <a:xfrm>
            <a:off x="1500136" y="3505199"/>
            <a:ext cx="5141949" cy="1198120"/>
          </a:xfrm>
        </p:spPr>
        <p:txBody>
          <a:bodyPr>
            <a:normAutofit/>
          </a:bodyPr>
          <a:lstStyle/>
          <a:p>
            <a:r>
              <a:rPr lang="en-US" sz="2000" dirty="0">
                <a:solidFill>
                  <a:schemeClr val="bg1"/>
                </a:solidFill>
              </a:rPr>
              <a:t>As of 01-27-2021</a:t>
            </a:r>
          </a:p>
        </p:txBody>
      </p:sp>
      <p:pic>
        <p:nvPicPr>
          <p:cNvPr id="15" name="Picture 3" descr="Lock with a love heart">
            <a:extLst>
              <a:ext uri="{FF2B5EF4-FFF2-40B4-BE49-F238E27FC236}">
                <a16:creationId xmlns:a16="http://schemas.microsoft.com/office/drawing/2014/main" id="{ABFE1893-4A21-4E12-8533-BFA5695CA5CF}"/>
              </a:ext>
            </a:extLst>
          </p:cNvPr>
          <p:cNvPicPr>
            <a:picLocks noChangeAspect="1"/>
          </p:cNvPicPr>
          <p:nvPr/>
        </p:nvPicPr>
        <p:blipFill rotWithShape="1">
          <a:blip r:embed="rId2"/>
          <a:srcRect l="30996" r="30358"/>
          <a:stretch/>
        </p:blipFill>
        <p:spPr>
          <a:xfrm>
            <a:off x="7480300" y="10"/>
            <a:ext cx="4711700" cy="6857990"/>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cxnSp>
        <p:nvCxnSpPr>
          <p:cNvPr id="28" name="Straight Connector 2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88058FC-038A-4319-8753-5C303E26E2C3}"/>
              </a:ext>
            </a:extLst>
          </p:cNvPr>
          <p:cNvSpPr>
            <a:spLocks noGrp="1"/>
          </p:cNvSpPr>
          <p:nvPr>
            <p:ph type="sldNum" sz="quarter" idx="12"/>
          </p:nvPr>
        </p:nvSpPr>
        <p:spPr/>
        <p:txBody>
          <a:bodyPr/>
          <a:lstStyle/>
          <a:p>
            <a:fld id="{27CE633F-9882-4A5C-83A2-1109D0C73261}" type="slidenum">
              <a:rPr lang="en-US" smtClean="0"/>
              <a:t>1</a:t>
            </a:fld>
            <a:endParaRPr lang="en-US" dirty="0"/>
          </a:p>
        </p:txBody>
      </p:sp>
    </p:spTree>
    <p:extLst>
      <p:ext uri="{BB962C8B-B14F-4D97-AF65-F5344CB8AC3E}">
        <p14:creationId xmlns:p14="http://schemas.microsoft.com/office/powerpoint/2010/main" val="138864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524000" y="660401"/>
            <a:ext cx="9144000" cy="1655762"/>
          </a:xfrm>
        </p:spPr>
        <p:txBody>
          <a:bodyPr>
            <a:normAutofit fontScale="92500"/>
          </a:bodyPr>
          <a:lstStyle/>
          <a:p>
            <a:r>
              <a:rPr lang="en-US" sz="9600" dirty="0">
                <a:solidFill>
                  <a:srgbClr val="002060"/>
                </a:solidFill>
              </a:rPr>
              <a:t>Did you know…</a:t>
            </a:r>
          </a:p>
        </p:txBody>
      </p:sp>
      <p:sp>
        <p:nvSpPr>
          <p:cNvPr id="6" name="TextBox 5">
            <a:extLst>
              <a:ext uri="{FF2B5EF4-FFF2-40B4-BE49-F238E27FC236}">
                <a16:creationId xmlns:a16="http://schemas.microsoft.com/office/drawing/2014/main" id="{6401B152-4C9B-48C4-93E2-65F0BF067EBD}"/>
              </a:ext>
            </a:extLst>
          </p:cNvPr>
          <p:cNvSpPr txBox="1"/>
          <p:nvPr/>
        </p:nvSpPr>
        <p:spPr>
          <a:xfrm>
            <a:off x="1709194" y="2476982"/>
            <a:ext cx="8773611" cy="2308324"/>
          </a:xfrm>
          <a:prstGeom prst="rect">
            <a:avLst/>
          </a:prstGeom>
          <a:noFill/>
        </p:spPr>
        <p:txBody>
          <a:bodyPr wrap="square" rtlCol="0">
            <a:spAutoFit/>
          </a:bodyPr>
          <a:lstStyle/>
          <a:p>
            <a:pPr algn="ctr"/>
            <a:r>
              <a:rPr lang="en-US" sz="3600" dirty="0"/>
              <a:t>The Catholic Foundation </a:t>
            </a:r>
          </a:p>
          <a:p>
            <a:pPr algn="ctr"/>
            <a:r>
              <a:rPr lang="en-US" sz="3600" dirty="0"/>
              <a:t>is a </a:t>
            </a:r>
            <a:r>
              <a:rPr lang="en-US" sz="3600" b="1" dirty="0">
                <a:solidFill>
                  <a:srgbClr val="002060"/>
                </a:solidFill>
              </a:rPr>
              <a:t>separate charitable entity, </a:t>
            </a:r>
          </a:p>
          <a:p>
            <a:pPr algn="ctr"/>
            <a:r>
              <a:rPr lang="en-US" sz="3600" dirty="0"/>
              <a:t>incorporated as </a:t>
            </a:r>
          </a:p>
          <a:p>
            <a:pPr algn="ctr"/>
            <a:r>
              <a:rPr lang="en-US" sz="3600" dirty="0"/>
              <a:t>the Emmaus Foundation, Inc. </a:t>
            </a:r>
          </a:p>
        </p:txBody>
      </p:sp>
      <p:sp>
        <p:nvSpPr>
          <p:cNvPr id="4" name="Slide Number Placeholder 3">
            <a:extLst>
              <a:ext uri="{FF2B5EF4-FFF2-40B4-BE49-F238E27FC236}">
                <a16:creationId xmlns:a16="http://schemas.microsoft.com/office/drawing/2014/main" id="{60EF43ED-BA61-4602-9072-7CA9CED290D6}"/>
              </a:ext>
            </a:extLst>
          </p:cNvPr>
          <p:cNvSpPr>
            <a:spLocks noGrp="1"/>
          </p:cNvSpPr>
          <p:nvPr>
            <p:ph type="sldNum" sz="quarter" idx="12"/>
          </p:nvPr>
        </p:nvSpPr>
        <p:spPr/>
        <p:txBody>
          <a:bodyPr/>
          <a:lstStyle/>
          <a:p>
            <a:fld id="{27CE633F-9882-4A5C-83A2-1109D0C73261}" type="slidenum">
              <a:rPr lang="en-US" smtClean="0"/>
              <a:t>10</a:t>
            </a:fld>
            <a:endParaRPr lang="en-US" dirty="0"/>
          </a:p>
        </p:txBody>
      </p:sp>
    </p:spTree>
    <p:extLst>
      <p:ext uri="{BB962C8B-B14F-4D97-AF65-F5344CB8AC3E}">
        <p14:creationId xmlns:p14="http://schemas.microsoft.com/office/powerpoint/2010/main" val="190362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524000" y="660401"/>
            <a:ext cx="9144000" cy="1655762"/>
          </a:xfrm>
        </p:spPr>
        <p:txBody>
          <a:bodyPr>
            <a:normAutofit fontScale="92500"/>
          </a:bodyPr>
          <a:lstStyle/>
          <a:p>
            <a:r>
              <a:rPr lang="en-US" sz="9600" dirty="0">
                <a:solidFill>
                  <a:srgbClr val="002060"/>
                </a:solidFill>
              </a:rPr>
              <a:t>Did you know…</a:t>
            </a:r>
          </a:p>
        </p:txBody>
      </p:sp>
      <p:sp>
        <p:nvSpPr>
          <p:cNvPr id="6" name="TextBox 5">
            <a:extLst>
              <a:ext uri="{FF2B5EF4-FFF2-40B4-BE49-F238E27FC236}">
                <a16:creationId xmlns:a16="http://schemas.microsoft.com/office/drawing/2014/main" id="{6401B152-4C9B-48C4-93E2-65F0BF067EBD}"/>
              </a:ext>
            </a:extLst>
          </p:cNvPr>
          <p:cNvSpPr txBox="1"/>
          <p:nvPr/>
        </p:nvSpPr>
        <p:spPr>
          <a:xfrm>
            <a:off x="1709194" y="2476982"/>
            <a:ext cx="8773611" cy="3416320"/>
          </a:xfrm>
          <a:prstGeom prst="rect">
            <a:avLst/>
          </a:prstGeom>
          <a:noFill/>
        </p:spPr>
        <p:txBody>
          <a:bodyPr wrap="square" rtlCol="0">
            <a:spAutoFit/>
          </a:bodyPr>
          <a:lstStyle/>
          <a:p>
            <a:pPr algn="ctr"/>
            <a:r>
              <a:rPr lang="en-US" sz="3600" dirty="0"/>
              <a:t>The mission of the Catholic Foundation is to support the work of Christ in the Diocese of St. Petersburg by </a:t>
            </a:r>
            <a:r>
              <a:rPr lang="en-US" sz="3600" b="1" dirty="0">
                <a:solidFill>
                  <a:srgbClr val="002060"/>
                </a:solidFill>
              </a:rPr>
              <a:t>securing gifts, providing donor services and managing financial resources</a:t>
            </a:r>
            <a:r>
              <a:rPr lang="en-US" sz="3600" dirty="0"/>
              <a:t> to benefit people assisted by all parish and diocesan ministries. </a:t>
            </a:r>
          </a:p>
        </p:txBody>
      </p:sp>
      <p:sp>
        <p:nvSpPr>
          <p:cNvPr id="4" name="Slide Number Placeholder 3">
            <a:extLst>
              <a:ext uri="{FF2B5EF4-FFF2-40B4-BE49-F238E27FC236}">
                <a16:creationId xmlns:a16="http://schemas.microsoft.com/office/drawing/2014/main" id="{189A461D-EBCA-4B0A-BEC5-F87513D5A39C}"/>
              </a:ext>
            </a:extLst>
          </p:cNvPr>
          <p:cNvSpPr>
            <a:spLocks noGrp="1"/>
          </p:cNvSpPr>
          <p:nvPr>
            <p:ph type="sldNum" sz="quarter" idx="12"/>
          </p:nvPr>
        </p:nvSpPr>
        <p:spPr/>
        <p:txBody>
          <a:bodyPr/>
          <a:lstStyle/>
          <a:p>
            <a:fld id="{27CE633F-9882-4A5C-83A2-1109D0C73261}" type="slidenum">
              <a:rPr lang="en-US" smtClean="0"/>
              <a:t>11</a:t>
            </a:fld>
            <a:endParaRPr lang="en-US" dirty="0"/>
          </a:p>
        </p:txBody>
      </p:sp>
    </p:spTree>
    <p:extLst>
      <p:ext uri="{BB962C8B-B14F-4D97-AF65-F5344CB8AC3E}">
        <p14:creationId xmlns:p14="http://schemas.microsoft.com/office/powerpoint/2010/main" val="98727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524000" y="660401"/>
            <a:ext cx="9144000" cy="1655762"/>
          </a:xfrm>
        </p:spPr>
        <p:txBody>
          <a:bodyPr>
            <a:normAutofit fontScale="92500"/>
          </a:bodyPr>
          <a:lstStyle/>
          <a:p>
            <a:r>
              <a:rPr lang="en-US" sz="9600" dirty="0">
                <a:solidFill>
                  <a:srgbClr val="002060"/>
                </a:solidFill>
              </a:rPr>
              <a:t>Did you know…</a:t>
            </a:r>
          </a:p>
        </p:txBody>
      </p:sp>
      <p:sp>
        <p:nvSpPr>
          <p:cNvPr id="6" name="TextBox 5">
            <a:extLst>
              <a:ext uri="{FF2B5EF4-FFF2-40B4-BE49-F238E27FC236}">
                <a16:creationId xmlns:a16="http://schemas.microsoft.com/office/drawing/2014/main" id="{6401B152-4C9B-48C4-93E2-65F0BF067EBD}"/>
              </a:ext>
            </a:extLst>
          </p:cNvPr>
          <p:cNvSpPr txBox="1"/>
          <p:nvPr/>
        </p:nvSpPr>
        <p:spPr>
          <a:xfrm>
            <a:off x="1709194" y="2476982"/>
            <a:ext cx="8773611" cy="2308324"/>
          </a:xfrm>
          <a:prstGeom prst="rect">
            <a:avLst/>
          </a:prstGeom>
          <a:noFill/>
        </p:spPr>
        <p:txBody>
          <a:bodyPr wrap="square" rtlCol="0">
            <a:spAutoFit/>
          </a:bodyPr>
          <a:lstStyle/>
          <a:p>
            <a:pPr algn="ctr"/>
            <a:r>
              <a:rPr lang="en-US" sz="3600" dirty="0"/>
              <a:t>Annual impact information can be found on our website at </a:t>
            </a:r>
          </a:p>
          <a:p>
            <a:pPr algn="ctr"/>
            <a:r>
              <a:rPr lang="en-US" sz="3600" b="1" dirty="0">
                <a:solidFill>
                  <a:srgbClr val="002060"/>
                </a:solidFill>
              </a:rPr>
              <a:t>catholicfoundation.org</a:t>
            </a:r>
          </a:p>
          <a:p>
            <a:pPr algn="ctr"/>
            <a:endParaRPr lang="en-US" sz="3600" dirty="0"/>
          </a:p>
        </p:txBody>
      </p:sp>
      <p:sp>
        <p:nvSpPr>
          <p:cNvPr id="4" name="Slide Number Placeholder 3">
            <a:extLst>
              <a:ext uri="{FF2B5EF4-FFF2-40B4-BE49-F238E27FC236}">
                <a16:creationId xmlns:a16="http://schemas.microsoft.com/office/drawing/2014/main" id="{78C2CE0C-B07E-4065-B079-6DB654A49168}"/>
              </a:ext>
            </a:extLst>
          </p:cNvPr>
          <p:cNvSpPr>
            <a:spLocks noGrp="1"/>
          </p:cNvSpPr>
          <p:nvPr>
            <p:ph type="sldNum" sz="quarter" idx="12"/>
          </p:nvPr>
        </p:nvSpPr>
        <p:spPr/>
        <p:txBody>
          <a:bodyPr/>
          <a:lstStyle/>
          <a:p>
            <a:fld id="{27CE633F-9882-4A5C-83A2-1109D0C73261}" type="slidenum">
              <a:rPr lang="en-US" smtClean="0"/>
              <a:t>12</a:t>
            </a:fld>
            <a:endParaRPr lang="en-US" dirty="0"/>
          </a:p>
        </p:txBody>
      </p:sp>
    </p:spTree>
    <p:extLst>
      <p:ext uri="{BB962C8B-B14F-4D97-AF65-F5344CB8AC3E}">
        <p14:creationId xmlns:p14="http://schemas.microsoft.com/office/powerpoint/2010/main" val="265435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524000" y="660401"/>
            <a:ext cx="9144000" cy="1655762"/>
          </a:xfrm>
        </p:spPr>
        <p:txBody>
          <a:bodyPr>
            <a:normAutofit fontScale="92500"/>
          </a:bodyPr>
          <a:lstStyle/>
          <a:p>
            <a:r>
              <a:rPr lang="en-US" sz="9600" dirty="0">
                <a:solidFill>
                  <a:srgbClr val="002060"/>
                </a:solidFill>
              </a:rPr>
              <a:t>Did you know…</a:t>
            </a:r>
          </a:p>
        </p:txBody>
      </p:sp>
      <p:sp>
        <p:nvSpPr>
          <p:cNvPr id="6" name="TextBox 5">
            <a:extLst>
              <a:ext uri="{FF2B5EF4-FFF2-40B4-BE49-F238E27FC236}">
                <a16:creationId xmlns:a16="http://schemas.microsoft.com/office/drawing/2014/main" id="{6401B152-4C9B-48C4-93E2-65F0BF067EBD}"/>
              </a:ext>
            </a:extLst>
          </p:cNvPr>
          <p:cNvSpPr txBox="1"/>
          <p:nvPr/>
        </p:nvSpPr>
        <p:spPr>
          <a:xfrm>
            <a:off x="1709194" y="2476982"/>
            <a:ext cx="8773611" cy="1754326"/>
          </a:xfrm>
          <a:prstGeom prst="rect">
            <a:avLst/>
          </a:prstGeom>
          <a:noFill/>
        </p:spPr>
        <p:txBody>
          <a:bodyPr wrap="square" rtlCol="0">
            <a:spAutoFit/>
          </a:bodyPr>
          <a:lstStyle/>
          <a:p>
            <a:pPr algn="ctr"/>
            <a:r>
              <a:rPr lang="en-US" sz="3600" dirty="0"/>
              <a:t>We are entrusted to </a:t>
            </a:r>
          </a:p>
          <a:p>
            <a:pPr algn="ctr"/>
            <a:r>
              <a:rPr lang="en-US" sz="3600" b="1" dirty="0">
                <a:solidFill>
                  <a:srgbClr val="002060"/>
                </a:solidFill>
              </a:rPr>
              <a:t>accept and grow legacy gifts</a:t>
            </a:r>
            <a:r>
              <a:rPr lang="en-US" sz="3600" dirty="0"/>
              <a:t> </a:t>
            </a:r>
          </a:p>
          <a:p>
            <a:pPr algn="ctr"/>
            <a:r>
              <a:rPr lang="en-US" sz="3600" dirty="0"/>
              <a:t>to the best of our ability.</a:t>
            </a:r>
          </a:p>
        </p:txBody>
      </p:sp>
      <p:sp>
        <p:nvSpPr>
          <p:cNvPr id="4" name="Slide Number Placeholder 3">
            <a:extLst>
              <a:ext uri="{FF2B5EF4-FFF2-40B4-BE49-F238E27FC236}">
                <a16:creationId xmlns:a16="http://schemas.microsoft.com/office/drawing/2014/main" id="{BE4D8169-57CC-4DFC-9A0E-E1340E4735BF}"/>
              </a:ext>
            </a:extLst>
          </p:cNvPr>
          <p:cNvSpPr>
            <a:spLocks noGrp="1"/>
          </p:cNvSpPr>
          <p:nvPr>
            <p:ph type="sldNum" sz="quarter" idx="12"/>
          </p:nvPr>
        </p:nvSpPr>
        <p:spPr/>
        <p:txBody>
          <a:bodyPr/>
          <a:lstStyle/>
          <a:p>
            <a:fld id="{27CE633F-9882-4A5C-83A2-1109D0C73261}" type="slidenum">
              <a:rPr lang="en-US" smtClean="0"/>
              <a:t>13</a:t>
            </a:fld>
            <a:endParaRPr lang="en-US" dirty="0"/>
          </a:p>
        </p:txBody>
      </p:sp>
    </p:spTree>
    <p:extLst>
      <p:ext uri="{BB962C8B-B14F-4D97-AF65-F5344CB8AC3E}">
        <p14:creationId xmlns:p14="http://schemas.microsoft.com/office/powerpoint/2010/main" val="6017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524000" y="660401"/>
            <a:ext cx="9144000" cy="1655762"/>
          </a:xfrm>
        </p:spPr>
        <p:txBody>
          <a:bodyPr>
            <a:normAutofit fontScale="92500"/>
          </a:bodyPr>
          <a:lstStyle/>
          <a:p>
            <a:r>
              <a:rPr lang="en-US" sz="9600" dirty="0">
                <a:solidFill>
                  <a:srgbClr val="002060"/>
                </a:solidFill>
              </a:rPr>
              <a:t>Did you know…</a:t>
            </a:r>
          </a:p>
        </p:txBody>
      </p:sp>
      <p:sp>
        <p:nvSpPr>
          <p:cNvPr id="6" name="TextBox 5">
            <a:extLst>
              <a:ext uri="{FF2B5EF4-FFF2-40B4-BE49-F238E27FC236}">
                <a16:creationId xmlns:a16="http://schemas.microsoft.com/office/drawing/2014/main" id="{6401B152-4C9B-48C4-93E2-65F0BF067EBD}"/>
              </a:ext>
            </a:extLst>
          </p:cNvPr>
          <p:cNvSpPr txBox="1"/>
          <p:nvPr/>
        </p:nvSpPr>
        <p:spPr>
          <a:xfrm>
            <a:off x="1709194" y="2476982"/>
            <a:ext cx="8773611" cy="3970318"/>
          </a:xfrm>
          <a:prstGeom prst="rect">
            <a:avLst/>
          </a:prstGeom>
          <a:noFill/>
        </p:spPr>
        <p:txBody>
          <a:bodyPr wrap="square" rtlCol="0">
            <a:spAutoFit/>
          </a:bodyPr>
          <a:lstStyle/>
          <a:p>
            <a:pPr algn="ctr"/>
            <a:r>
              <a:rPr lang="en-US" sz="3600" dirty="0"/>
              <a:t>During the last two years, our team has worked to</a:t>
            </a:r>
          </a:p>
          <a:p>
            <a:pPr algn="ctr"/>
            <a:r>
              <a:rPr lang="en-US" sz="3600" b="1" dirty="0">
                <a:solidFill>
                  <a:srgbClr val="002060"/>
                </a:solidFill>
              </a:rPr>
              <a:t>expand our </a:t>
            </a:r>
          </a:p>
          <a:p>
            <a:pPr algn="ctr"/>
            <a:r>
              <a:rPr lang="en-US" sz="3600" b="1" dirty="0">
                <a:solidFill>
                  <a:srgbClr val="002060"/>
                </a:solidFill>
              </a:rPr>
              <a:t>products, </a:t>
            </a:r>
          </a:p>
          <a:p>
            <a:pPr algn="ctr"/>
            <a:r>
              <a:rPr lang="en-US" sz="3600" b="1" dirty="0">
                <a:solidFill>
                  <a:srgbClr val="002060"/>
                </a:solidFill>
              </a:rPr>
              <a:t>funds and services</a:t>
            </a:r>
            <a:r>
              <a:rPr lang="en-US" sz="3600" dirty="0"/>
              <a:t> </a:t>
            </a:r>
          </a:p>
          <a:p>
            <a:pPr algn="ctr"/>
            <a:r>
              <a:rPr lang="en-US" sz="3600" dirty="0"/>
              <a:t>to better serve the needs of parishes, schools, ministries and donors.</a:t>
            </a:r>
            <a:endParaRPr lang="en-US" sz="3600" b="1" dirty="0">
              <a:solidFill>
                <a:srgbClr val="002060"/>
              </a:solidFill>
            </a:endParaRPr>
          </a:p>
        </p:txBody>
      </p:sp>
      <p:sp>
        <p:nvSpPr>
          <p:cNvPr id="4" name="Slide Number Placeholder 3">
            <a:extLst>
              <a:ext uri="{FF2B5EF4-FFF2-40B4-BE49-F238E27FC236}">
                <a16:creationId xmlns:a16="http://schemas.microsoft.com/office/drawing/2014/main" id="{3F79B04E-4A0C-434F-94B8-34BFFB317EF4}"/>
              </a:ext>
            </a:extLst>
          </p:cNvPr>
          <p:cNvSpPr>
            <a:spLocks noGrp="1"/>
          </p:cNvSpPr>
          <p:nvPr>
            <p:ph type="sldNum" sz="quarter" idx="12"/>
          </p:nvPr>
        </p:nvSpPr>
        <p:spPr/>
        <p:txBody>
          <a:bodyPr/>
          <a:lstStyle/>
          <a:p>
            <a:fld id="{27CE633F-9882-4A5C-83A2-1109D0C73261}" type="slidenum">
              <a:rPr lang="en-US" smtClean="0"/>
              <a:t>14</a:t>
            </a:fld>
            <a:endParaRPr lang="en-US" dirty="0"/>
          </a:p>
        </p:txBody>
      </p:sp>
    </p:spTree>
    <p:extLst>
      <p:ext uri="{BB962C8B-B14F-4D97-AF65-F5344CB8AC3E}">
        <p14:creationId xmlns:p14="http://schemas.microsoft.com/office/powerpoint/2010/main" val="115996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D9CB88-B0B2-4203-B5D6-0FD7F2DC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13" y="323812"/>
            <a:ext cx="2962688" cy="3801005"/>
          </a:xfrm>
          <a:prstGeom prst="rect">
            <a:avLst/>
          </a:prstGeom>
          <a:ln>
            <a:solidFill>
              <a:schemeClr val="tx1"/>
            </a:solidFill>
          </a:ln>
        </p:spPr>
      </p:pic>
      <p:pic>
        <p:nvPicPr>
          <p:cNvPr id="9" name="Picture 8" descr="Text&#10;&#10;Description automatically generated">
            <a:extLst>
              <a:ext uri="{FF2B5EF4-FFF2-40B4-BE49-F238E27FC236}">
                <a16:creationId xmlns:a16="http://schemas.microsoft.com/office/drawing/2014/main" id="{1EAD226D-B49D-46C4-A164-52ED11D78004}"/>
              </a:ext>
            </a:extLst>
          </p:cNvPr>
          <p:cNvPicPr>
            <a:picLocks noChangeAspect="1"/>
          </p:cNvPicPr>
          <p:nvPr/>
        </p:nvPicPr>
        <p:blipFill rotWithShape="1">
          <a:blip r:embed="rId3">
            <a:extLst>
              <a:ext uri="{28A0092B-C50C-407E-A947-70E740481C1C}">
                <a14:useLocalDpi xmlns:a14="http://schemas.microsoft.com/office/drawing/2010/main" val="0"/>
              </a:ext>
            </a:extLst>
          </a:blip>
          <a:srcRect r="49786"/>
          <a:stretch/>
        </p:blipFill>
        <p:spPr>
          <a:xfrm>
            <a:off x="2319850" y="1528497"/>
            <a:ext cx="2962688" cy="3801006"/>
          </a:xfrm>
          <a:prstGeom prst="rect">
            <a:avLst/>
          </a:prstGeom>
          <a:ln>
            <a:solidFill>
              <a:schemeClr val="tx1"/>
            </a:solidFill>
          </a:ln>
        </p:spPr>
      </p:pic>
      <p:pic>
        <p:nvPicPr>
          <p:cNvPr id="11" name="Picture 10" descr="Text&#10;&#10;Description automatically generated">
            <a:extLst>
              <a:ext uri="{FF2B5EF4-FFF2-40B4-BE49-F238E27FC236}">
                <a16:creationId xmlns:a16="http://schemas.microsoft.com/office/drawing/2014/main" id="{82082602-739E-4CDD-B05D-5BA1C29BB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259" y="2623826"/>
            <a:ext cx="6037056" cy="3884658"/>
          </a:xfrm>
          <a:prstGeom prst="rect">
            <a:avLst/>
          </a:prstGeom>
          <a:ln>
            <a:solidFill>
              <a:schemeClr val="tx1"/>
            </a:solidFill>
          </a:ln>
        </p:spPr>
      </p:pic>
      <p:pic>
        <p:nvPicPr>
          <p:cNvPr id="14" name="Picture 13" descr="Text&#10;&#10;Description automatically generated">
            <a:extLst>
              <a:ext uri="{FF2B5EF4-FFF2-40B4-BE49-F238E27FC236}">
                <a16:creationId xmlns:a16="http://schemas.microsoft.com/office/drawing/2014/main" id="{E2B29AC7-248A-4E0E-9BF0-1FAFE197A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599" y="323812"/>
            <a:ext cx="3217204" cy="4152118"/>
          </a:xfrm>
          <a:prstGeom prst="rect">
            <a:avLst/>
          </a:prstGeom>
          <a:ln>
            <a:solidFill>
              <a:schemeClr val="tx1"/>
            </a:solidFill>
          </a:ln>
        </p:spPr>
      </p:pic>
      <p:sp>
        <p:nvSpPr>
          <p:cNvPr id="3" name="Slide Number Placeholder 2">
            <a:extLst>
              <a:ext uri="{FF2B5EF4-FFF2-40B4-BE49-F238E27FC236}">
                <a16:creationId xmlns:a16="http://schemas.microsoft.com/office/drawing/2014/main" id="{004961E9-1233-4480-B9E0-C5F1607C9276}"/>
              </a:ext>
            </a:extLst>
          </p:cNvPr>
          <p:cNvSpPr>
            <a:spLocks noGrp="1"/>
          </p:cNvSpPr>
          <p:nvPr>
            <p:ph type="sldNum" sz="quarter" idx="12"/>
          </p:nvPr>
        </p:nvSpPr>
        <p:spPr/>
        <p:txBody>
          <a:bodyPr/>
          <a:lstStyle/>
          <a:p>
            <a:fld id="{27CE633F-9882-4A5C-83A2-1109D0C73261}" type="slidenum">
              <a:rPr lang="en-US" smtClean="0"/>
              <a:t>15</a:t>
            </a:fld>
            <a:endParaRPr lang="en-US" dirty="0"/>
          </a:p>
        </p:txBody>
      </p:sp>
    </p:spTree>
    <p:extLst>
      <p:ext uri="{BB962C8B-B14F-4D97-AF65-F5344CB8AC3E}">
        <p14:creationId xmlns:p14="http://schemas.microsoft.com/office/powerpoint/2010/main" val="29137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xt&#10;&#10;Description automatically generated">
            <a:extLst>
              <a:ext uri="{FF2B5EF4-FFF2-40B4-BE49-F238E27FC236}">
                <a16:creationId xmlns:a16="http://schemas.microsoft.com/office/drawing/2014/main" id="{6D1FCC5E-3A88-435F-B51E-D80D44387C07}"/>
              </a:ext>
            </a:extLst>
          </p:cNvPr>
          <p:cNvPicPr>
            <a:picLocks noChangeAspect="1"/>
          </p:cNvPicPr>
          <p:nvPr/>
        </p:nvPicPr>
        <p:blipFill rotWithShape="1">
          <a:blip r:embed="rId2">
            <a:extLst>
              <a:ext uri="{28A0092B-C50C-407E-A947-70E740481C1C}">
                <a14:useLocalDpi xmlns:a14="http://schemas.microsoft.com/office/drawing/2010/main" val="0"/>
              </a:ext>
            </a:extLst>
          </a:blip>
          <a:srcRect l="50320"/>
          <a:stretch/>
        </p:blipFill>
        <p:spPr>
          <a:xfrm>
            <a:off x="358712" y="191754"/>
            <a:ext cx="3645504" cy="4727396"/>
          </a:xfrm>
          <a:prstGeom prst="rect">
            <a:avLst/>
          </a:prstGeom>
          <a:ln>
            <a:solidFill>
              <a:schemeClr val="tx1"/>
            </a:solidFill>
          </a:ln>
        </p:spPr>
      </p:pic>
      <p:pic>
        <p:nvPicPr>
          <p:cNvPr id="14" name="Picture 13" descr="Text&#10;&#10;Description automatically generated">
            <a:extLst>
              <a:ext uri="{FF2B5EF4-FFF2-40B4-BE49-F238E27FC236}">
                <a16:creationId xmlns:a16="http://schemas.microsoft.com/office/drawing/2014/main" id="{74D9A3D7-E816-455A-B112-02762F693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60" y="635786"/>
            <a:ext cx="3636979" cy="4711717"/>
          </a:xfrm>
          <a:prstGeom prst="rect">
            <a:avLst/>
          </a:prstGeom>
          <a:ln>
            <a:solidFill>
              <a:schemeClr val="tx1"/>
            </a:solidFill>
          </a:ln>
        </p:spPr>
      </p:pic>
      <p:pic>
        <p:nvPicPr>
          <p:cNvPr id="18" name="Picture 17" descr="Text&#10;&#10;Description automatically generated">
            <a:extLst>
              <a:ext uri="{FF2B5EF4-FFF2-40B4-BE49-F238E27FC236}">
                <a16:creationId xmlns:a16="http://schemas.microsoft.com/office/drawing/2014/main" id="{AB6A43CE-9859-40A1-869D-F61BC5C40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575" y="1380760"/>
            <a:ext cx="3645504" cy="4711717"/>
          </a:xfrm>
          <a:prstGeom prst="rect">
            <a:avLst/>
          </a:prstGeom>
          <a:ln>
            <a:solidFill>
              <a:schemeClr val="tx1"/>
            </a:solidFill>
          </a:ln>
        </p:spPr>
      </p:pic>
      <p:pic>
        <p:nvPicPr>
          <p:cNvPr id="12" name="Picture 11" descr="Text, letter&#10;&#10;Description automatically generated">
            <a:extLst>
              <a:ext uri="{FF2B5EF4-FFF2-40B4-BE49-F238E27FC236}">
                <a16:creationId xmlns:a16="http://schemas.microsoft.com/office/drawing/2014/main" id="{3B365060-9B2A-45D9-B5CE-C8B4A4752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247" y="1962091"/>
            <a:ext cx="3569355" cy="4628648"/>
          </a:xfrm>
          <a:prstGeom prst="rect">
            <a:avLst/>
          </a:prstGeom>
          <a:ln>
            <a:solidFill>
              <a:schemeClr val="tx1"/>
            </a:solidFill>
          </a:ln>
        </p:spPr>
      </p:pic>
      <p:sp>
        <p:nvSpPr>
          <p:cNvPr id="3" name="Slide Number Placeholder 2">
            <a:extLst>
              <a:ext uri="{FF2B5EF4-FFF2-40B4-BE49-F238E27FC236}">
                <a16:creationId xmlns:a16="http://schemas.microsoft.com/office/drawing/2014/main" id="{74CD6DAF-D7D9-43AF-AA02-CFC3C03F1E03}"/>
              </a:ext>
            </a:extLst>
          </p:cNvPr>
          <p:cNvSpPr>
            <a:spLocks noGrp="1"/>
          </p:cNvSpPr>
          <p:nvPr>
            <p:ph type="sldNum" sz="quarter" idx="12"/>
          </p:nvPr>
        </p:nvSpPr>
        <p:spPr/>
        <p:txBody>
          <a:bodyPr/>
          <a:lstStyle/>
          <a:p>
            <a:fld id="{27CE633F-9882-4A5C-83A2-1109D0C73261}" type="slidenum">
              <a:rPr lang="en-US" smtClean="0"/>
              <a:t>16</a:t>
            </a:fld>
            <a:endParaRPr lang="en-US" dirty="0"/>
          </a:p>
        </p:txBody>
      </p:sp>
    </p:spTree>
    <p:extLst>
      <p:ext uri="{BB962C8B-B14F-4D97-AF65-F5344CB8AC3E}">
        <p14:creationId xmlns:p14="http://schemas.microsoft.com/office/powerpoint/2010/main" val="77439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EE361F-CA50-4E38-B1DA-124BB1AFA6B7}"/>
              </a:ext>
            </a:extLst>
          </p:cNvPr>
          <p:cNvSpPr/>
          <p:nvPr/>
        </p:nvSpPr>
        <p:spPr>
          <a:xfrm>
            <a:off x="4273246" y="694076"/>
            <a:ext cx="3636977" cy="5979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76032A6-1E4E-404F-A896-32581944294C}"/>
              </a:ext>
            </a:extLst>
          </p:cNvPr>
          <p:cNvSpPr/>
          <p:nvPr/>
        </p:nvSpPr>
        <p:spPr>
          <a:xfrm>
            <a:off x="8336579" y="706057"/>
            <a:ext cx="3636977" cy="5979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594C784-2227-4F3C-B99F-0FAD1BEB5E7B}"/>
              </a:ext>
            </a:extLst>
          </p:cNvPr>
          <p:cNvSpPr/>
          <p:nvPr/>
        </p:nvSpPr>
        <p:spPr>
          <a:xfrm>
            <a:off x="218444" y="706057"/>
            <a:ext cx="3636977" cy="5979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Text&#10;&#10;Description automatically generated">
            <a:extLst>
              <a:ext uri="{FF2B5EF4-FFF2-40B4-BE49-F238E27FC236}">
                <a16:creationId xmlns:a16="http://schemas.microsoft.com/office/drawing/2014/main" id="{74D9A3D7-E816-455A-B112-02762F693051}"/>
              </a:ext>
            </a:extLst>
          </p:cNvPr>
          <p:cNvPicPr>
            <a:picLocks noChangeAspect="1"/>
          </p:cNvPicPr>
          <p:nvPr/>
        </p:nvPicPr>
        <p:blipFill rotWithShape="1">
          <a:blip r:embed="rId2">
            <a:extLst>
              <a:ext uri="{28A0092B-C50C-407E-A947-70E740481C1C}">
                <a14:useLocalDpi xmlns:a14="http://schemas.microsoft.com/office/drawing/2010/main" val="0"/>
              </a:ext>
            </a:extLst>
          </a:blip>
          <a:srcRect b="88928"/>
          <a:stretch/>
        </p:blipFill>
        <p:spPr>
          <a:xfrm>
            <a:off x="218444" y="184375"/>
            <a:ext cx="3636979" cy="521682"/>
          </a:xfrm>
          <a:prstGeom prst="rect">
            <a:avLst/>
          </a:prstGeom>
          <a:ln>
            <a:solidFill>
              <a:schemeClr val="tx1"/>
            </a:solidFill>
          </a:ln>
        </p:spPr>
      </p:pic>
      <p:pic>
        <p:nvPicPr>
          <p:cNvPr id="18" name="Picture 17" descr="Text&#10;&#10;Description automatically generated">
            <a:extLst>
              <a:ext uri="{FF2B5EF4-FFF2-40B4-BE49-F238E27FC236}">
                <a16:creationId xmlns:a16="http://schemas.microsoft.com/office/drawing/2014/main" id="{AB6A43CE-9859-40A1-869D-F61BC5C40D61}"/>
              </a:ext>
            </a:extLst>
          </p:cNvPr>
          <p:cNvPicPr>
            <a:picLocks noChangeAspect="1"/>
          </p:cNvPicPr>
          <p:nvPr/>
        </p:nvPicPr>
        <p:blipFill rotWithShape="1">
          <a:blip r:embed="rId3">
            <a:extLst>
              <a:ext uri="{28A0092B-C50C-407E-A947-70E740481C1C}">
                <a14:useLocalDpi xmlns:a14="http://schemas.microsoft.com/office/drawing/2010/main" val="0"/>
              </a:ext>
            </a:extLst>
          </a:blip>
          <a:srcRect b="88928"/>
          <a:stretch/>
        </p:blipFill>
        <p:spPr>
          <a:xfrm>
            <a:off x="4273248" y="184374"/>
            <a:ext cx="3645504" cy="521683"/>
          </a:xfrm>
          <a:prstGeom prst="rect">
            <a:avLst/>
          </a:prstGeom>
          <a:ln>
            <a:solidFill>
              <a:schemeClr val="tx1"/>
            </a:solidFill>
          </a:ln>
        </p:spPr>
      </p:pic>
      <p:pic>
        <p:nvPicPr>
          <p:cNvPr id="12" name="Picture 11" descr="Text, letter&#10;&#10;Description automatically generated">
            <a:extLst>
              <a:ext uri="{FF2B5EF4-FFF2-40B4-BE49-F238E27FC236}">
                <a16:creationId xmlns:a16="http://schemas.microsoft.com/office/drawing/2014/main" id="{3B365060-9B2A-45D9-B5CE-C8B4A47521CA}"/>
              </a:ext>
            </a:extLst>
          </p:cNvPr>
          <p:cNvPicPr>
            <a:picLocks noChangeAspect="1"/>
          </p:cNvPicPr>
          <p:nvPr/>
        </p:nvPicPr>
        <p:blipFill rotWithShape="1">
          <a:blip r:embed="rId4">
            <a:extLst>
              <a:ext uri="{28A0092B-C50C-407E-A947-70E740481C1C}">
                <a14:useLocalDpi xmlns:a14="http://schemas.microsoft.com/office/drawing/2010/main" val="0"/>
              </a:ext>
            </a:extLst>
          </a:blip>
          <a:srcRect b="88729"/>
          <a:stretch/>
        </p:blipFill>
        <p:spPr>
          <a:xfrm>
            <a:off x="8336579" y="184374"/>
            <a:ext cx="3569355" cy="521683"/>
          </a:xfrm>
          <a:prstGeom prst="rect">
            <a:avLst/>
          </a:prstGeom>
          <a:ln>
            <a:solidFill>
              <a:schemeClr val="tx1"/>
            </a:solidFill>
          </a:ln>
        </p:spPr>
      </p:pic>
      <p:sp>
        <p:nvSpPr>
          <p:cNvPr id="2" name="TextBox 1">
            <a:extLst>
              <a:ext uri="{FF2B5EF4-FFF2-40B4-BE49-F238E27FC236}">
                <a16:creationId xmlns:a16="http://schemas.microsoft.com/office/drawing/2014/main" id="{CC38EA54-6AFA-4F81-B06E-986154E6343C}"/>
              </a:ext>
            </a:extLst>
          </p:cNvPr>
          <p:cNvSpPr txBox="1"/>
          <p:nvPr/>
        </p:nvSpPr>
        <p:spPr>
          <a:xfrm>
            <a:off x="4377159" y="848058"/>
            <a:ext cx="3437681" cy="5909310"/>
          </a:xfrm>
          <a:prstGeom prst="rect">
            <a:avLst/>
          </a:prstGeom>
          <a:noFill/>
        </p:spPr>
        <p:txBody>
          <a:bodyPr wrap="square" rtlCol="0">
            <a:spAutoFit/>
          </a:bodyPr>
          <a:lstStyle/>
          <a:p>
            <a:pPr marL="285750" indent="-285750">
              <a:buFont typeface="Arial" panose="020B0604020202020204" pitchFamily="34" charset="0"/>
              <a:buChar char="•"/>
            </a:pPr>
            <a:r>
              <a:rPr lang="en-US" dirty="0"/>
              <a:t>New gifts of at least $5,000 to open</a:t>
            </a:r>
          </a:p>
          <a:p>
            <a:pPr marL="285750" indent="-285750">
              <a:buFont typeface="Arial" panose="020B0604020202020204" pitchFamily="34" charset="0"/>
              <a:buChar char="•"/>
            </a:pPr>
            <a:r>
              <a:rPr lang="en-US" dirty="0"/>
              <a:t>Donor directs to one of five (5) designated uses for their intended parish, school or ministry beneficiary </a:t>
            </a:r>
          </a:p>
          <a:p>
            <a:pPr marL="285750" indent="-285750">
              <a:buFont typeface="Arial" panose="020B0604020202020204" pitchFamily="34" charset="0"/>
              <a:buChar char="•"/>
            </a:pPr>
            <a:r>
              <a:rPr lang="en-US" dirty="0"/>
              <a:t>Invested in a professionally managed, diversified portfolio</a:t>
            </a:r>
          </a:p>
          <a:p>
            <a:pPr marL="285750" indent="-285750">
              <a:buFont typeface="Arial" panose="020B0604020202020204" pitchFamily="34" charset="0"/>
              <a:buChar char="•"/>
            </a:pPr>
            <a:r>
              <a:rPr lang="en-US" dirty="0"/>
              <a:t>The beneficiary can opt to receive distributions or roll the earnings back in for more investment power. </a:t>
            </a:r>
          </a:p>
          <a:p>
            <a:pPr marL="285750" indent="-285750">
              <a:buFont typeface="Arial" panose="020B0604020202020204" pitchFamily="34" charset="0"/>
              <a:buChar char="•"/>
            </a:pPr>
            <a:r>
              <a:rPr lang="en-US" dirty="0"/>
              <a:t>Ideally leave the fund for at least five (5) years to allow solid growth.</a:t>
            </a:r>
          </a:p>
          <a:p>
            <a:pPr marL="285750" indent="-285750">
              <a:buFont typeface="Arial" panose="020B0604020202020204" pitchFamily="34" charset="0"/>
              <a:buChar char="•"/>
            </a:pPr>
            <a:r>
              <a:rPr lang="en-US" dirty="0"/>
              <a:t>If an emergency occurs, the beneficiary leadership can request the account closed after one (1) year.</a:t>
            </a:r>
          </a:p>
        </p:txBody>
      </p:sp>
      <p:sp>
        <p:nvSpPr>
          <p:cNvPr id="7" name="TextBox 6">
            <a:extLst>
              <a:ext uri="{FF2B5EF4-FFF2-40B4-BE49-F238E27FC236}">
                <a16:creationId xmlns:a16="http://schemas.microsoft.com/office/drawing/2014/main" id="{7A91B601-7C29-4381-B220-7C2946A22AA0}"/>
              </a:ext>
            </a:extLst>
          </p:cNvPr>
          <p:cNvSpPr txBox="1"/>
          <p:nvPr/>
        </p:nvSpPr>
        <p:spPr>
          <a:xfrm>
            <a:off x="218442" y="867695"/>
            <a:ext cx="3437681" cy="5355312"/>
          </a:xfrm>
          <a:prstGeom prst="rect">
            <a:avLst/>
          </a:prstGeom>
          <a:noFill/>
        </p:spPr>
        <p:txBody>
          <a:bodyPr wrap="square" rtlCol="0">
            <a:spAutoFit/>
          </a:bodyPr>
          <a:lstStyle/>
          <a:p>
            <a:pPr marL="285750" indent="-285750">
              <a:buFont typeface="Arial" panose="020B0604020202020204" pitchFamily="34" charset="0"/>
              <a:buChar char="•"/>
            </a:pPr>
            <a:r>
              <a:rPr lang="en-US" dirty="0"/>
              <a:t>Established for a parish, school or diocesan ministry through a realized, unrestricted bequest.</a:t>
            </a:r>
          </a:p>
          <a:p>
            <a:pPr marL="285750" indent="-285750">
              <a:buFont typeface="Arial" panose="020B0604020202020204" pitchFamily="34" charset="0"/>
              <a:buChar char="•"/>
            </a:pPr>
            <a:r>
              <a:rPr lang="en-US" dirty="0"/>
              <a:t>Invested in a professionally managed, diversified portfolio</a:t>
            </a:r>
          </a:p>
          <a:p>
            <a:pPr marL="285750" indent="-285750">
              <a:buFont typeface="Arial" panose="020B0604020202020204" pitchFamily="34" charset="0"/>
              <a:buChar char="•"/>
            </a:pPr>
            <a:r>
              <a:rPr lang="en-US" dirty="0"/>
              <a:t>The beneficiary can opt to receive distributions or roll the earnings back in for more investment power. </a:t>
            </a:r>
          </a:p>
          <a:p>
            <a:pPr marL="285750" indent="-285750">
              <a:buFont typeface="Arial" panose="020B0604020202020204" pitchFamily="34" charset="0"/>
              <a:buChar char="•"/>
            </a:pPr>
            <a:r>
              <a:rPr lang="en-US" dirty="0"/>
              <a:t>Ideally leave the fund for at least five (5) years to allow solid growth.</a:t>
            </a:r>
          </a:p>
          <a:p>
            <a:pPr marL="285750" indent="-285750">
              <a:buFont typeface="Arial" panose="020B0604020202020204" pitchFamily="34" charset="0"/>
              <a:buChar char="•"/>
            </a:pPr>
            <a:r>
              <a:rPr lang="en-US" dirty="0"/>
              <a:t>If an emergency occurs, the beneficiary leadership can request the account closed after one (1) year.</a:t>
            </a:r>
          </a:p>
        </p:txBody>
      </p:sp>
      <p:sp>
        <p:nvSpPr>
          <p:cNvPr id="3" name="TextBox 2">
            <a:extLst>
              <a:ext uri="{FF2B5EF4-FFF2-40B4-BE49-F238E27FC236}">
                <a16:creationId xmlns:a16="http://schemas.microsoft.com/office/drawing/2014/main" id="{B8B451E2-D18F-499D-8AD2-8A953D8D700D}"/>
              </a:ext>
            </a:extLst>
          </p:cNvPr>
          <p:cNvSpPr txBox="1"/>
          <p:nvPr/>
        </p:nvSpPr>
        <p:spPr>
          <a:xfrm>
            <a:off x="8558673" y="879676"/>
            <a:ext cx="3125165" cy="5632311"/>
          </a:xfrm>
          <a:prstGeom prst="rect">
            <a:avLst/>
          </a:prstGeom>
          <a:noFill/>
        </p:spPr>
        <p:txBody>
          <a:bodyPr wrap="square" rtlCol="0">
            <a:spAutoFit/>
          </a:bodyPr>
          <a:lstStyle/>
          <a:p>
            <a:pPr marL="285750" indent="-285750">
              <a:buFont typeface="Arial" panose="020B0604020202020204" pitchFamily="34" charset="0"/>
              <a:buChar char="•"/>
            </a:pPr>
            <a:r>
              <a:rPr lang="en-US" dirty="0"/>
              <a:t>Launched November 1, 2020 </a:t>
            </a:r>
          </a:p>
          <a:p>
            <a:pPr marL="285750" indent="-285750">
              <a:buFont typeface="Arial" panose="020B0604020202020204" pitchFamily="34" charset="0"/>
              <a:buChar char="•"/>
            </a:pPr>
            <a:r>
              <a:rPr lang="en-US" dirty="0"/>
              <a:t>Allows donors to make a gift now and decide where to send grants later.</a:t>
            </a:r>
          </a:p>
          <a:p>
            <a:pPr marL="285750" indent="-285750">
              <a:buFont typeface="Arial" panose="020B0604020202020204" pitchFamily="34" charset="0"/>
              <a:buChar char="•"/>
            </a:pPr>
            <a:r>
              <a:rPr lang="en-US" dirty="0"/>
              <a:t>Allows donors the ability to </a:t>
            </a:r>
          </a:p>
          <a:p>
            <a:pPr marL="742950" lvl="1" indent="-285750">
              <a:buFont typeface="Wingdings" panose="05000000000000000000" pitchFamily="2" charset="2"/>
              <a:buChar char="ü"/>
            </a:pPr>
            <a:r>
              <a:rPr lang="en-US" dirty="0"/>
              <a:t>make multiple contributions </a:t>
            </a:r>
          </a:p>
          <a:p>
            <a:pPr marL="742950" lvl="1" indent="-285750">
              <a:buFont typeface="Wingdings" panose="05000000000000000000" pitchFamily="2" charset="2"/>
              <a:buChar char="ü"/>
            </a:pPr>
            <a:r>
              <a:rPr lang="en-US" dirty="0"/>
              <a:t>support a variety of not-for profit organizations that share our Catholic values and beliefs over multiple years – INCLUDING PARISHES.</a:t>
            </a:r>
          </a:p>
          <a:p>
            <a:pPr marL="285750" indent="-285750">
              <a:buFont typeface="Arial" panose="020B0604020202020204" pitchFamily="34" charset="0"/>
              <a:buChar char="•"/>
            </a:pPr>
            <a:r>
              <a:rPr lang="en-US" dirty="0"/>
              <a:t>Immediate tax deduction.</a:t>
            </a:r>
          </a:p>
        </p:txBody>
      </p:sp>
      <p:sp>
        <p:nvSpPr>
          <p:cNvPr id="6" name="Slide Number Placeholder 5">
            <a:extLst>
              <a:ext uri="{FF2B5EF4-FFF2-40B4-BE49-F238E27FC236}">
                <a16:creationId xmlns:a16="http://schemas.microsoft.com/office/drawing/2014/main" id="{E05389C6-5996-4142-BD0C-A137C66379D9}"/>
              </a:ext>
            </a:extLst>
          </p:cNvPr>
          <p:cNvSpPr>
            <a:spLocks noGrp="1"/>
          </p:cNvSpPr>
          <p:nvPr>
            <p:ph type="sldNum" sz="quarter" idx="12"/>
          </p:nvPr>
        </p:nvSpPr>
        <p:spPr/>
        <p:txBody>
          <a:bodyPr/>
          <a:lstStyle/>
          <a:p>
            <a:fld id="{27CE633F-9882-4A5C-83A2-1109D0C73261}" type="slidenum">
              <a:rPr lang="en-US" smtClean="0"/>
              <a:t>17</a:t>
            </a:fld>
            <a:endParaRPr lang="en-US" dirty="0"/>
          </a:p>
        </p:txBody>
      </p:sp>
    </p:spTree>
    <p:extLst>
      <p:ext uri="{BB962C8B-B14F-4D97-AF65-F5344CB8AC3E}">
        <p14:creationId xmlns:p14="http://schemas.microsoft.com/office/powerpoint/2010/main" val="25850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animBg="1"/>
      <p:bldP spid="2" grpId="0"/>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A128-5EB7-4E22-958A-7AFBAEE29A25}"/>
              </a:ext>
            </a:extLst>
          </p:cNvPr>
          <p:cNvSpPr>
            <a:spLocks noGrp="1"/>
          </p:cNvSpPr>
          <p:nvPr>
            <p:ph type="ctrTitle"/>
          </p:nvPr>
        </p:nvSpPr>
        <p:spPr>
          <a:xfrm>
            <a:off x="1524000" y="1122363"/>
            <a:ext cx="9144000" cy="1020762"/>
          </a:xfrm>
        </p:spPr>
        <p:txBody>
          <a:bodyPr>
            <a:normAutofit fontScale="90000"/>
          </a:bodyPr>
          <a:lstStyle/>
          <a:p>
            <a:r>
              <a:rPr lang="en-US" dirty="0"/>
              <a:t>Overview of Services</a:t>
            </a:r>
          </a:p>
        </p:txBody>
      </p:sp>
      <p:sp>
        <p:nvSpPr>
          <p:cNvPr id="3" name="Subtitle 2">
            <a:extLst>
              <a:ext uri="{FF2B5EF4-FFF2-40B4-BE49-F238E27FC236}">
                <a16:creationId xmlns:a16="http://schemas.microsoft.com/office/drawing/2014/main" id="{83292F18-9BBE-4C2C-91EE-8BB862E3C01D}"/>
              </a:ext>
            </a:extLst>
          </p:cNvPr>
          <p:cNvSpPr>
            <a:spLocks noGrp="1"/>
          </p:cNvSpPr>
          <p:nvPr>
            <p:ph type="subTitle" idx="1"/>
          </p:nvPr>
        </p:nvSpPr>
        <p:spPr/>
        <p:txBody>
          <a:bodyPr>
            <a:normAutofit/>
          </a:bodyPr>
          <a:lstStyle/>
          <a:p>
            <a:r>
              <a:rPr lang="en-US" sz="4800" dirty="0"/>
              <a:t>Available online!</a:t>
            </a:r>
          </a:p>
          <a:p>
            <a:endParaRPr lang="en-US" sz="4800" dirty="0"/>
          </a:p>
        </p:txBody>
      </p:sp>
      <p:sp>
        <p:nvSpPr>
          <p:cNvPr id="5" name="Slide Number Placeholder 4">
            <a:extLst>
              <a:ext uri="{FF2B5EF4-FFF2-40B4-BE49-F238E27FC236}">
                <a16:creationId xmlns:a16="http://schemas.microsoft.com/office/drawing/2014/main" id="{1ED44289-DC8C-4552-89A8-BED15533195E}"/>
              </a:ext>
            </a:extLst>
          </p:cNvPr>
          <p:cNvSpPr>
            <a:spLocks noGrp="1"/>
          </p:cNvSpPr>
          <p:nvPr>
            <p:ph type="sldNum" sz="quarter" idx="12"/>
          </p:nvPr>
        </p:nvSpPr>
        <p:spPr/>
        <p:txBody>
          <a:bodyPr/>
          <a:lstStyle/>
          <a:p>
            <a:fld id="{27CE633F-9882-4A5C-83A2-1109D0C73261}" type="slidenum">
              <a:rPr lang="en-US" smtClean="0"/>
              <a:t>18</a:t>
            </a:fld>
            <a:endParaRPr lang="en-US" dirty="0"/>
          </a:p>
        </p:txBody>
      </p:sp>
    </p:spTree>
    <p:extLst>
      <p:ext uri="{BB962C8B-B14F-4D97-AF65-F5344CB8AC3E}">
        <p14:creationId xmlns:p14="http://schemas.microsoft.com/office/powerpoint/2010/main" val="24280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34A8EF1-D53E-4F6D-9E2F-6DD816A99057}"/>
              </a:ext>
            </a:extLst>
          </p:cNvPr>
          <p:cNvSpPr>
            <a:spLocks noGrp="1"/>
          </p:cNvSpPr>
          <p:nvPr>
            <p:ph type="subTitle" idx="1"/>
          </p:nvPr>
        </p:nvSpPr>
        <p:spPr/>
        <p:txBody>
          <a:bodyPr/>
          <a:lstStyle/>
          <a:p>
            <a:endParaRPr lang="en-US" dirty="0"/>
          </a:p>
        </p:txBody>
      </p:sp>
      <p:sp>
        <p:nvSpPr>
          <p:cNvPr id="7" name="Title 6">
            <a:extLst>
              <a:ext uri="{FF2B5EF4-FFF2-40B4-BE49-F238E27FC236}">
                <a16:creationId xmlns:a16="http://schemas.microsoft.com/office/drawing/2014/main" id="{947C9E17-86E0-4648-978C-0DA7F8411529}"/>
              </a:ext>
            </a:extLst>
          </p:cNvPr>
          <p:cNvSpPr>
            <a:spLocks noGrp="1"/>
          </p:cNvSpPr>
          <p:nvPr>
            <p:ph type="ctrTitle"/>
          </p:nvPr>
        </p:nvSpPr>
        <p:spPr/>
        <p:txBody>
          <a:bodyPr/>
          <a:lstStyle/>
          <a:p>
            <a:endParaRPr lang="en-US" dirty="0"/>
          </a:p>
        </p:txBody>
      </p:sp>
      <p:pic>
        <p:nvPicPr>
          <p:cNvPr id="9" name="Picture 8" descr="Graphical user interface, text, application, email, website&#10;&#10;Description automatically generated">
            <a:extLst>
              <a:ext uri="{FF2B5EF4-FFF2-40B4-BE49-F238E27FC236}">
                <a16:creationId xmlns:a16="http://schemas.microsoft.com/office/drawing/2014/main" id="{829618A2-DD9A-45F2-85C2-55377DD93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467" y="192707"/>
            <a:ext cx="8079210" cy="6126510"/>
          </a:xfrm>
          <a:prstGeom prst="rect">
            <a:avLst/>
          </a:prstGeom>
        </p:spPr>
      </p:pic>
      <p:sp>
        <p:nvSpPr>
          <p:cNvPr id="10" name="Oval 9">
            <a:extLst>
              <a:ext uri="{FF2B5EF4-FFF2-40B4-BE49-F238E27FC236}">
                <a16:creationId xmlns:a16="http://schemas.microsoft.com/office/drawing/2014/main" id="{B33230C7-1784-4133-96AE-5DF916904E34}"/>
              </a:ext>
            </a:extLst>
          </p:cNvPr>
          <p:cNvSpPr/>
          <p:nvPr/>
        </p:nvSpPr>
        <p:spPr>
          <a:xfrm>
            <a:off x="2650603" y="0"/>
            <a:ext cx="4722470" cy="1319514"/>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74CFF64-3939-417B-88C0-285C6CB2A4FE}"/>
              </a:ext>
            </a:extLst>
          </p:cNvPr>
          <p:cNvSpPr/>
          <p:nvPr/>
        </p:nvSpPr>
        <p:spPr>
          <a:xfrm>
            <a:off x="2085974" y="2390775"/>
            <a:ext cx="3898097" cy="3618857"/>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47602A4-EAEB-4292-9720-22C14CADCC09}"/>
              </a:ext>
            </a:extLst>
          </p:cNvPr>
          <p:cNvSpPr>
            <a:spLocks noGrp="1"/>
          </p:cNvSpPr>
          <p:nvPr>
            <p:ph type="sldNum" sz="quarter" idx="12"/>
          </p:nvPr>
        </p:nvSpPr>
        <p:spPr/>
        <p:txBody>
          <a:bodyPr/>
          <a:lstStyle/>
          <a:p>
            <a:fld id="{27CE633F-9882-4A5C-83A2-1109D0C73261}" type="slidenum">
              <a:rPr lang="en-US" smtClean="0"/>
              <a:t>19</a:t>
            </a:fld>
            <a:endParaRPr lang="en-US" dirty="0"/>
          </a:p>
        </p:txBody>
      </p:sp>
    </p:spTree>
    <p:extLst>
      <p:ext uri="{BB962C8B-B14F-4D97-AF65-F5344CB8AC3E}">
        <p14:creationId xmlns:p14="http://schemas.microsoft.com/office/powerpoint/2010/main" val="10492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E1FAC-661B-4503-AAEE-53771D19DC33}"/>
              </a:ext>
            </a:extLst>
          </p:cNvPr>
          <p:cNvSpPr txBox="1"/>
          <p:nvPr/>
        </p:nvSpPr>
        <p:spPr>
          <a:xfrm>
            <a:off x="1109831" y="1258645"/>
            <a:ext cx="9972338" cy="4262705"/>
          </a:xfrm>
          <a:prstGeom prst="rect">
            <a:avLst/>
          </a:prstGeom>
          <a:noFill/>
        </p:spPr>
        <p:txBody>
          <a:bodyPr wrap="square" rtlCol="0">
            <a:spAutoFit/>
          </a:bodyPr>
          <a:lstStyle/>
          <a:p>
            <a:r>
              <a:rPr lang="en-US" sz="3500" dirty="0"/>
              <a:t>Topics for Today:</a:t>
            </a:r>
          </a:p>
          <a:p>
            <a:endParaRPr lang="en-US" dirty="0"/>
          </a:p>
          <a:p>
            <a:pPr marL="285750" indent="-285750">
              <a:buFont typeface="Arial" panose="020B0604020202020204" pitchFamily="34" charset="0"/>
              <a:buChar char="•"/>
            </a:pPr>
            <a:r>
              <a:rPr lang="en-US" sz="2000" dirty="0"/>
              <a:t>APA versus Assessment Coding for Campaigns</a:t>
            </a:r>
          </a:p>
          <a:p>
            <a:endParaRPr lang="en-US" sz="2000" dirty="0"/>
          </a:p>
          <a:p>
            <a:pPr marL="285750" indent="-285750">
              <a:buFont typeface="Arial" panose="020B0604020202020204" pitchFamily="34" charset="0"/>
              <a:buChar char="•"/>
            </a:pPr>
            <a:r>
              <a:rPr lang="en-US" sz="2000" dirty="0"/>
              <a:t>The Emmaus Foundation (DOSP’s Catholic Foundation)… Did you know?</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Round 1 PPP Loan Forgiveness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Round 2 PPP Loan Opportunities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PPP Questions for the Loan Officer (</a:t>
            </a:r>
            <a:r>
              <a:rPr kumimoji="0" lang="en-US" altLang="en-US" sz="200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Amy St. Hart</a:t>
            </a:r>
            <a:r>
              <a:rPr lang="en-US" altLang="en-US" sz="2000" dirty="0"/>
              <a:t>, </a:t>
            </a:r>
            <a:r>
              <a:rPr lang="en-US" altLang="en-US" sz="2000" dirty="0">
                <a:latin typeface="Calibri Light" panose="020F0302020204030204" pitchFamily="34" charset="0"/>
                <a:ea typeface="Calibri" panose="020F0502020204030204" pitchFamily="34" charset="0"/>
                <a:cs typeface="Calibri Light" panose="020F0302020204030204" pitchFamily="34" charset="0"/>
              </a:rPr>
              <a:t>Vice President- Commercial Lender, Republic Bank)</a:t>
            </a:r>
            <a:endParaRPr kumimoji="0" lang="en-US" altLang="en-US" sz="200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274A3AF7-14E7-43F3-827F-449B149F08AF}"/>
              </a:ext>
            </a:extLst>
          </p:cNvPr>
          <p:cNvSpPr>
            <a:spLocks noGrp="1"/>
          </p:cNvSpPr>
          <p:nvPr>
            <p:ph type="sldNum" sz="quarter" idx="12"/>
          </p:nvPr>
        </p:nvSpPr>
        <p:spPr/>
        <p:txBody>
          <a:bodyPr/>
          <a:lstStyle/>
          <a:p>
            <a:fld id="{27CE633F-9882-4A5C-83A2-1109D0C73261}" type="slidenum">
              <a:rPr lang="en-US" smtClean="0"/>
              <a:t>2</a:t>
            </a:fld>
            <a:endParaRPr lang="en-US" dirty="0"/>
          </a:p>
        </p:txBody>
      </p:sp>
    </p:spTree>
    <p:extLst>
      <p:ext uri="{BB962C8B-B14F-4D97-AF65-F5344CB8AC3E}">
        <p14:creationId xmlns:p14="http://schemas.microsoft.com/office/powerpoint/2010/main" val="317126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A128-5EB7-4E22-958A-7AFBAEE29A25}"/>
              </a:ext>
            </a:extLst>
          </p:cNvPr>
          <p:cNvSpPr>
            <a:spLocks noGrp="1"/>
          </p:cNvSpPr>
          <p:nvPr>
            <p:ph type="ctrTitle"/>
          </p:nvPr>
        </p:nvSpPr>
        <p:spPr>
          <a:xfrm>
            <a:off x="1524000" y="1122363"/>
            <a:ext cx="9144000" cy="1020762"/>
          </a:xfrm>
        </p:spPr>
        <p:txBody>
          <a:bodyPr>
            <a:normAutofit fontScale="90000"/>
          </a:bodyPr>
          <a:lstStyle/>
          <a:p>
            <a:r>
              <a:rPr lang="en-US" dirty="0"/>
              <a:t>Questions/Interested?</a:t>
            </a:r>
          </a:p>
        </p:txBody>
      </p:sp>
      <p:sp>
        <p:nvSpPr>
          <p:cNvPr id="3" name="Subtitle 2">
            <a:extLst>
              <a:ext uri="{FF2B5EF4-FFF2-40B4-BE49-F238E27FC236}">
                <a16:creationId xmlns:a16="http://schemas.microsoft.com/office/drawing/2014/main" id="{83292F18-9BBE-4C2C-91EE-8BB862E3C01D}"/>
              </a:ext>
            </a:extLst>
          </p:cNvPr>
          <p:cNvSpPr>
            <a:spLocks noGrp="1"/>
          </p:cNvSpPr>
          <p:nvPr>
            <p:ph type="subTitle" idx="1"/>
          </p:nvPr>
        </p:nvSpPr>
        <p:spPr/>
        <p:txBody>
          <a:bodyPr>
            <a:normAutofit/>
          </a:bodyPr>
          <a:lstStyle/>
          <a:p>
            <a:r>
              <a:rPr lang="en-US" sz="4800" dirty="0">
                <a:hlinkClick r:id="rId2"/>
              </a:rPr>
              <a:t>foundation@dosp.org</a:t>
            </a:r>
            <a:endParaRPr lang="en-US" sz="4800" dirty="0"/>
          </a:p>
          <a:p>
            <a:r>
              <a:rPr lang="en-US" sz="4800" dirty="0"/>
              <a:t>727-274-0220</a:t>
            </a:r>
          </a:p>
        </p:txBody>
      </p:sp>
      <p:sp>
        <p:nvSpPr>
          <p:cNvPr id="5" name="Slide Number Placeholder 4">
            <a:extLst>
              <a:ext uri="{FF2B5EF4-FFF2-40B4-BE49-F238E27FC236}">
                <a16:creationId xmlns:a16="http://schemas.microsoft.com/office/drawing/2014/main" id="{317C88C2-9C62-44ED-9EAE-43117A13D895}"/>
              </a:ext>
            </a:extLst>
          </p:cNvPr>
          <p:cNvSpPr>
            <a:spLocks noGrp="1"/>
          </p:cNvSpPr>
          <p:nvPr>
            <p:ph type="sldNum" sz="quarter" idx="12"/>
          </p:nvPr>
        </p:nvSpPr>
        <p:spPr/>
        <p:txBody>
          <a:bodyPr/>
          <a:lstStyle/>
          <a:p>
            <a:fld id="{27CE633F-9882-4A5C-83A2-1109D0C73261}" type="slidenum">
              <a:rPr lang="en-US" smtClean="0"/>
              <a:t>20</a:t>
            </a:fld>
            <a:endParaRPr lang="en-US" dirty="0"/>
          </a:p>
        </p:txBody>
      </p:sp>
    </p:spTree>
    <p:extLst>
      <p:ext uri="{BB962C8B-B14F-4D97-AF65-F5344CB8AC3E}">
        <p14:creationId xmlns:p14="http://schemas.microsoft.com/office/powerpoint/2010/main" val="12853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3A128-5EB7-4E22-958A-7AFBAEE29A25}"/>
              </a:ext>
            </a:extLst>
          </p:cNvPr>
          <p:cNvSpPr>
            <a:spLocks noGrp="1"/>
          </p:cNvSpPr>
          <p:nvPr>
            <p:ph type="ctrTitle"/>
          </p:nvPr>
        </p:nvSpPr>
        <p:spPr>
          <a:xfrm>
            <a:off x="3880430" y="583345"/>
            <a:ext cx="7160357" cy="4164820"/>
          </a:xfrm>
        </p:spPr>
        <p:txBody>
          <a:bodyPr anchor="t">
            <a:normAutofit/>
          </a:bodyPr>
          <a:lstStyle/>
          <a:p>
            <a:pPr algn="r"/>
            <a:r>
              <a:rPr lang="en-US" sz="7200" dirty="0">
                <a:solidFill>
                  <a:schemeClr val="bg1"/>
                </a:solidFill>
              </a:rPr>
              <a:t>Round 1 PPP Loan Forgiveness</a:t>
            </a:r>
          </a:p>
        </p:txBody>
      </p:sp>
      <p:sp>
        <p:nvSpPr>
          <p:cNvPr id="4" name="Slide Number Placeholder 3">
            <a:extLst>
              <a:ext uri="{FF2B5EF4-FFF2-40B4-BE49-F238E27FC236}">
                <a16:creationId xmlns:a16="http://schemas.microsoft.com/office/drawing/2014/main" id="{8BD61A87-57F7-4B1F-9CE0-49EF5F15D9D1}"/>
              </a:ext>
            </a:extLst>
          </p:cNvPr>
          <p:cNvSpPr>
            <a:spLocks noGrp="1"/>
          </p:cNvSpPr>
          <p:nvPr>
            <p:ph type="sldNum" sz="quarter" idx="12"/>
          </p:nvPr>
        </p:nvSpPr>
        <p:spPr>
          <a:xfrm>
            <a:off x="8610600" y="224937"/>
            <a:ext cx="2743200" cy="365125"/>
          </a:xfrm>
        </p:spPr>
        <p:txBody>
          <a:bodyPr>
            <a:normAutofit/>
          </a:bodyPr>
          <a:lstStyle/>
          <a:p>
            <a:pPr>
              <a:spcAft>
                <a:spcPts val="600"/>
              </a:spcAft>
            </a:pPr>
            <a:fld id="{27CE633F-9882-4A5C-83A2-1109D0C73261}" type="slidenum">
              <a:rPr lang="en-US">
                <a:solidFill>
                  <a:schemeClr val="bg1"/>
                </a:solidFill>
              </a:rPr>
              <a:pPr>
                <a:spcAft>
                  <a:spcPts val="600"/>
                </a:spcAft>
              </a:pPr>
              <a:t>21</a:t>
            </a:fld>
            <a:endParaRPr lang="en-US">
              <a:solidFill>
                <a:schemeClr val="bg1"/>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235810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484094"/>
            <a:ext cx="10103222" cy="5740033"/>
          </a:xfrm>
          <a:prstGeom prst="rect">
            <a:avLst/>
          </a:prstGeom>
          <a:noFill/>
        </p:spPr>
        <p:txBody>
          <a:bodyPr wrap="square" rtlCol="0">
            <a:spAutoFit/>
          </a:bodyPr>
          <a:lstStyle/>
          <a:p>
            <a:pPr algn="ctr"/>
            <a:r>
              <a:rPr lang="en-US" sz="2500" dirty="0"/>
              <a:t>The Great News for PPP Loan Forgiveness</a:t>
            </a:r>
          </a:p>
          <a:p>
            <a:endParaRPr lang="en-US" dirty="0"/>
          </a:p>
          <a:p>
            <a:r>
              <a:rPr lang="en-US" dirty="0"/>
              <a:t>Originally the deadline for Borrowers to apply for Forgiveness was October 31, 2020.  It was subsequently revised to the following:</a:t>
            </a:r>
          </a:p>
          <a:p>
            <a:endParaRPr lang="en-US" dirty="0"/>
          </a:p>
          <a:p>
            <a:pPr lvl="1"/>
            <a:r>
              <a:rPr lang="en-US" dirty="0"/>
              <a:t>A Borrower may submit an application for Forgiveness any time before the maturity date of the Loan (although Loan payments will begin 10 months after the last day of the Covered period) and the same forms will be posted once the expiration date is extended.  Currently the form has an expiration date of 7/31/2021.</a:t>
            </a:r>
          </a:p>
          <a:p>
            <a:endParaRPr lang="en-US" dirty="0"/>
          </a:p>
          <a:p>
            <a:r>
              <a:rPr lang="en-US" dirty="0"/>
              <a:t>On Tuesday, January 19, 2021, the US Small Business Administration (SBA) and Treasury published updated Paycheck Protection Program (PPP) Loan Forgiveness guidance and forms, including a one-page application for Borrowers that received a PPP Loan of $150,000 or less.</a:t>
            </a:r>
          </a:p>
          <a:p>
            <a:endParaRPr lang="en-US" dirty="0"/>
          </a:p>
          <a:p>
            <a:r>
              <a:rPr lang="en-US" dirty="0"/>
              <a:t>In total, the DOSP applied for and received 81 PPP Loans and 45 of them meet this threshold of $150,000 or less.</a:t>
            </a:r>
          </a:p>
          <a:p>
            <a:endParaRPr lang="en-US" dirty="0"/>
          </a:p>
          <a:p>
            <a:r>
              <a:rPr lang="en-US" dirty="0"/>
              <a:t>For the other 36 Loans, the deadline is still not on the immediate horizon, so there is no need to panic.</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22</a:t>
            </a:fld>
            <a:endParaRPr lang="en-US" dirty="0"/>
          </a:p>
        </p:txBody>
      </p:sp>
    </p:spTree>
    <p:extLst>
      <p:ext uri="{BB962C8B-B14F-4D97-AF65-F5344CB8AC3E}">
        <p14:creationId xmlns:p14="http://schemas.microsoft.com/office/powerpoint/2010/main" val="100490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2381924" y="1280159"/>
            <a:ext cx="7600276" cy="3631763"/>
          </a:xfrm>
          <a:prstGeom prst="rect">
            <a:avLst/>
          </a:prstGeom>
          <a:noFill/>
        </p:spPr>
        <p:txBody>
          <a:bodyPr wrap="square" rtlCol="0">
            <a:spAutoFit/>
          </a:bodyPr>
          <a:lstStyle/>
          <a:p>
            <a:pPr algn="ctr"/>
            <a:r>
              <a:rPr lang="en-US" sz="2500" dirty="0"/>
              <a:t>The Great News for PPP Loan Forgiveness (Continued)</a:t>
            </a:r>
          </a:p>
          <a:p>
            <a:endParaRPr lang="en-US" dirty="0"/>
          </a:p>
          <a:p>
            <a:r>
              <a:rPr lang="en-US" dirty="0"/>
              <a:t>Borrowers can qualify for Forgiveness of PPP Loans up to the full principal amount of the Loan and accrued interest if the Loan proceeds are used for forgivable purposes during the Borrower’s Covered period and employee and compensation levels are maintained or, if not, an applicable safe harbor or exemption applies. </a:t>
            </a:r>
          </a:p>
          <a:p>
            <a:endParaRPr lang="en-US" dirty="0"/>
          </a:p>
          <a:p>
            <a:r>
              <a:rPr lang="en-US" dirty="0"/>
              <a:t>At least 60 percent of the PPP Loan proceeds are required to be used for payroll costs to achieve full Forgiveness of the Loan. </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23</a:t>
            </a:fld>
            <a:endParaRPr lang="en-US" dirty="0"/>
          </a:p>
        </p:txBody>
      </p:sp>
    </p:spTree>
    <p:extLst>
      <p:ext uri="{BB962C8B-B14F-4D97-AF65-F5344CB8AC3E}">
        <p14:creationId xmlns:p14="http://schemas.microsoft.com/office/powerpoint/2010/main" val="200851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702527" y="412791"/>
            <a:ext cx="11084312" cy="6447919"/>
          </a:xfrm>
          <a:prstGeom prst="rect">
            <a:avLst/>
          </a:prstGeom>
          <a:noFill/>
        </p:spPr>
        <p:txBody>
          <a:bodyPr wrap="square" rtlCol="0">
            <a:spAutoFit/>
          </a:bodyPr>
          <a:lstStyle/>
          <a:p>
            <a:pPr algn="ctr"/>
            <a:r>
              <a:rPr lang="en-US" sz="2500" dirty="0"/>
              <a:t>The Covered Period</a:t>
            </a:r>
          </a:p>
          <a:p>
            <a:endParaRPr lang="en-US" sz="1000" dirty="0"/>
          </a:p>
          <a:p>
            <a:r>
              <a:rPr lang="en-US" dirty="0"/>
              <a:t>The Covered period started when the Loan was funded. </a:t>
            </a:r>
          </a:p>
          <a:p>
            <a:endParaRPr lang="en-US" sz="1500" dirty="0"/>
          </a:p>
          <a:p>
            <a:pPr marL="742950" lvl="1" indent="-285750">
              <a:buFont typeface="Arial" panose="020B0604020202020204" pitchFamily="34" charset="0"/>
              <a:buChar char="•"/>
            </a:pPr>
            <a:r>
              <a:rPr lang="en-US" sz="1500" dirty="0"/>
              <a:t>The Covered period began on the date the lender made the first disbursement of the Loan (i.e., the earlier of the date on the face of the check or the date the funds showed up in your account if deposited directly by the bank).  </a:t>
            </a:r>
          </a:p>
          <a:p>
            <a:pPr lvl="1"/>
            <a:endParaRPr lang="en-US" sz="1500" dirty="0"/>
          </a:p>
          <a:p>
            <a:pPr marL="742950" lvl="1" indent="-285750">
              <a:buFont typeface="Arial" panose="020B0604020202020204" pitchFamily="34" charset="0"/>
              <a:buChar char="•"/>
            </a:pPr>
            <a:r>
              <a:rPr lang="en-US" sz="1500" dirty="0"/>
              <a:t>Borrowers who received Loans prior to June 5, 2020, can elect an 8-week Covered period or a 24-week Covered period. Borrowers who received Loans on June 5, or later will have a 24-week Covered period.  </a:t>
            </a:r>
            <a:r>
              <a:rPr lang="en-US" sz="1500" i="1" u="sng" dirty="0"/>
              <a:t>We strongly recommend using a 24-week Covered Period since Forgiveness maybe supported strictly through Gross Payroll amounts as those costs for a 24-week timeframe would likely exceed your loan amount.</a:t>
            </a:r>
            <a:endParaRPr lang="en-US" sz="1500" u="sng" dirty="0"/>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1500" dirty="0"/>
              <a:t>The Covered Period or Alternative Covered Period for any Borrower will end no later than December 31, 2020.  </a:t>
            </a:r>
            <a:r>
              <a:rPr lang="en-US" sz="1500" i="1" u="sng" dirty="0"/>
              <a:t>The Alternative Covered Period is for Payroll tabulation purposes only.</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1500" dirty="0"/>
              <a:t>For Borrowers with a </a:t>
            </a:r>
            <a:r>
              <a:rPr lang="en-US" sz="1500" b="1" u="sng" dirty="0"/>
              <a:t>bi-weekly or more frequent payroll period</a:t>
            </a:r>
            <a:r>
              <a:rPr lang="en-US" sz="1500" dirty="0"/>
              <a:t>, an alternative payroll Covered period starting on the first day of its first pay period following Loan disbursement can be used. </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1500" dirty="0"/>
              <a:t>Borrowers with a </a:t>
            </a:r>
            <a:r>
              <a:rPr lang="en-US" sz="1500" b="1" u="sng" dirty="0"/>
              <a:t>bi-monthly or less frequent payroll cycle</a:t>
            </a:r>
            <a:r>
              <a:rPr lang="en-US" sz="1500" dirty="0"/>
              <a:t> will need to calculate payroll costs for the partial pay period by determining the amount incurred and paid during the selected Covered period (i.e., prorate). </a:t>
            </a:r>
          </a:p>
          <a:p>
            <a:endParaRPr lang="en-US" sz="1500" dirty="0"/>
          </a:p>
          <a:p>
            <a:pPr lvl="2"/>
            <a:r>
              <a:rPr lang="en-US" sz="1500" i="1" dirty="0"/>
              <a:t>This likely doesn’t apply to us, but just in case… If the Borrower is not able to operate or is operating at a limited capacity when the PPP Loan proceeds are received, the Borrower may choose to pay employees who are not able to work. This choice may be made to help the Borrower maximize Loan Forgiveness as current guidance States that not more than 40% of the Loan Forgiveness amount may be attributable to non-payroll costs.</a:t>
            </a:r>
          </a:p>
        </p:txBody>
      </p:sp>
      <p:sp>
        <p:nvSpPr>
          <p:cNvPr id="4" name="Slide Number Placeholder 3">
            <a:extLst>
              <a:ext uri="{FF2B5EF4-FFF2-40B4-BE49-F238E27FC236}">
                <a16:creationId xmlns:a16="http://schemas.microsoft.com/office/drawing/2014/main" id="{28F2B34B-D150-40EA-9CC4-6603C53E8898}"/>
              </a:ext>
            </a:extLst>
          </p:cNvPr>
          <p:cNvSpPr>
            <a:spLocks noGrp="1"/>
          </p:cNvSpPr>
          <p:nvPr>
            <p:ph type="sldNum" sz="quarter" idx="12"/>
          </p:nvPr>
        </p:nvSpPr>
        <p:spPr/>
        <p:txBody>
          <a:bodyPr/>
          <a:lstStyle/>
          <a:p>
            <a:fld id="{27CE633F-9882-4A5C-83A2-1109D0C73261}" type="slidenum">
              <a:rPr lang="en-US" smtClean="0"/>
              <a:t>24</a:t>
            </a:fld>
            <a:endParaRPr lang="en-US" dirty="0"/>
          </a:p>
        </p:txBody>
      </p:sp>
    </p:spTree>
    <p:extLst>
      <p:ext uri="{BB962C8B-B14F-4D97-AF65-F5344CB8AC3E}">
        <p14:creationId xmlns:p14="http://schemas.microsoft.com/office/powerpoint/2010/main" val="88015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43492"/>
            <a:ext cx="10103222" cy="4078039"/>
          </a:xfrm>
          <a:prstGeom prst="rect">
            <a:avLst/>
          </a:prstGeom>
          <a:noFill/>
        </p:spPr>
        <p:txBody>
          <a:bodyPr wrap="square" rtlCol="0">
            <a:spAutoFit/>
          </a:bodyPr>
          <a:lstStyle/>
          <a:p>
            <a:pPr algn="ctr"/>
            <a:r>
              <a:rPr lang="en-US" sz="2500" dirty="0"/>
              <a:t>Eligible Costs</a:t>
            </a:r>
          </a:p>
          <a:p>
            <a:endParaRPr lang="en-US" dirty="0"/>
          </a:p>
          <a:p>
            <a:r>
              <a:rPr lang="en-US" dirty="0"/>
              <a:t>The actual amount of Loan Forgiveness will depend, in part, on the total amount of payroll costs and other eligible costs paid during the Covered period. </a:t>
            </a:r>
          </a:p>
          <a:p>
            <a:endParaRPr lang="en-US" dirty="0"/>
          </a:p>
          <a:p>
            <a:r>
              <a:rPr lang="en-US" dirty="0"/>
              <a:t>There are reductions in the amount of Forgiveness based on the percentage of eligible costs attributable to non-payroll costs, any decrease in FTEs and decreases in salaries/wages per employee.</a:t>
            </a:r>
          </a:p>
          <a:p>
            <a:endParaRPr lang="en-US" dirty="0"/>
          </a:p>
          <a:p>
            <a:r>
              <a:rPr lang="en-US" dirty="0"/>
              <a:t>Eligible non-payroll costs cannot exceed 40% of the total Forgiveness amount. If salaries decrease by more than 25% for any employee who made less than $100,000 annualized in 2019 AND/OR if the number of FTEs decreases, the Forgiveness amount will be reduced unless safe harbors are met.</a:t>
            </a:r>
          </a:p>
          <a:p>
            <a:endParaRPr lang="en-US" dirty="0"/>
          </a:p>
        </p:txBody>
      </p:sp>
      <p:sp>
        <p:nvSpPr>
          <p:cNvPr id="4" name="Slide Number Placeholder 3">
            <a:extLst>
              <a:ext uri="{FF2B5EF4-FFF2-40B4-BE49-F238E27FC236}">
                <a16:creationId xmlns:a16="http://schemas.microsoft.com/office/drawing/2014/main" id="{055DC195-48D3-4EDD-94E9-527D307A81E7}"/>
              </a:ext>
            </a:extLst>
          </p:cNvPr>
          <p:cNvSpPr>
            <a:spLocks noGrp="1"/>
          </p:cNvSpPr>
          <p:nvPr>
            <p:ph type="sldNum" sz="quarter" idx="12"/>
          </p:nvPr>
        </p:nvSpPr>
        <p:spPr/>
        <p:txBody>
          <a:bodyPr/>
          <a:lstStyle/>
          <a:p>
            <a:fld id="{27CE633F-9882-4A5C-83A2-1109D0C73261}" type="slidenum">
              <a:rPr lang="en-US" smtClean="0"/>
              <a:t>25</a:t>
            </a:fld>
            <a:endParaRPr lang="en-US" dirty="0"/>
          </a:p>
        </p:txBody>
      </p:sp>
    </p:spTree>
    <p:extLst>
      <p:ext uri="{BB962C8B-B14F-4D97-AF65-F5344CB8AC3E}">
        <p14:creationId xmlns:p14="http://schemas.microsoft.com/office/powerpoint/2010/main" val="422176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43492"/>
            <a:ext cx="10103222" cy="4909036"/>
          </a:xfrm>
          <a:prstGeom prst="rect">
            <a:avLst/>
          </a:prstGeom>
          <a:noFill/>
        </p:spPr>
        <p:txBody>
          <a:bodyPr wrap="square" rtlCol="0">
            <a:spAutoFit/>
          </a:bodyPr>
          <a:lstStyle/>
          <a:p>
            <a:pPr algn="ctr"/>
            <a:r>
              <a:rPr lang="en-US" sz="2500" dirty="0"/>
              <a:t>Eligible Costs (Continued)</a:t>
            </a:r>
          </a:p>
          <a:p>
            <a:endParaRPr lang="en-US" dirty="0"/>
          </a:p>
          <a:p>
            <a:r>
              <a:rPr lang="en-US" dirty="0"/>
              <a:t>A Safe Harbor is a provision that can be included in rules and laws to ensure that people don’t accidentally violate rules because of a technicality or situation that is outside of their control.</a:t>
            </a:r>
          </a:p>
          <a:p>
            <a:endParaRPr lang="en-US" dirty="0"/>
          </a:p>
          <a:p>
            <a:r>
              <a:rPr lang="en-US" dirty="0"/>
              <a:t>The safe harbors related to PPP loan forgiveness help businesses qualify for forgiveness, even if they don’t meet all of the criteria.</a:t>
            </a:r>
          </a:p>
          <a:p>
            <a:endParaRPr lang="en-US" dirty="0"/>
          </a:p>
          <a:p>
            <a:r>
              <a:rPr lang="en-US" dirty="0"/>
              <a:t>A goal of the PPP loan is to have you keep employees on payroll, rather than furlough or lay them off.  If your business does have a reduction in full-time equivalent employees (FTEs), your PPP loan forgiveness amount may be reduced.</a:t>
            </a:r>
          </a:p>
          <a:p>
            <a:endParaRPr lang="en-US" dirty="0"/>
          </a:p>
          <a:p>
            <a:r>
              <a:rPr lang="en-US" dirty="0"/>
              <a:t>The Safe Harbor that applies to all the loans received by the DOSP is that you borrowed less than $2 million, so the SBA isn’t going to review documentation to support that the loan was necessary to support your business (Good Faith Certification Safe Harbor).</a:t>
            </a:r>
          </a:p>
          <a:p>
            <a:endParaRPr lang="en-US" dirty="0"/>
          </a:p>
        </p:txBody>
      </p:sp>
      <p:sp>
        <p:nvSpPr>
          <p:cNvPr id="4" name="Slide Number Placeholder 3">
            <a:extLst>
              <a:ext uri="{FF2B5EF4-FFF2-40B4-BE49-F238E27FC236}">
                <a16:creationId xmlns:a16="http://schemas.microsoft.com/office/drawing/2014/main" id="{055DC195-48D3-4EDD-94E9-527D307A81E7}"/>
              </a:ext>
            </a:extLst>
          </p:cNvPr>
          <p:cNvSpPr>
            <a:spLocks noGrp="1"/>
          </p:cNvSpPr>
          <p:nvPr>
            <p:ph type="sldNum" sz="quarter" idx="12"/>
          </p:nvPr>
        </p:nvSpPr>
        <p:spPr/>
        <p:txBody>
          <a:bodyPr/>
          <a:lstStyle/>
          <a:p>
            <a:fld id="{27CE633F-9882-4A5C-83A2-1109D0C73261}" type="slidenum">
              <a:rPr lang="en-US" smtClean="0"/>
              <a:t>26</a:t>
            </a:fld>
            <a:endParaRPr lang="en-US" dirty="0"/>
          </a:p>
        </p:txBody>
      </p:sp>
    </p:spTree>
    <p:extLst>
      <p:ext uri="{BB962C8B-B14F-4D97-AF65-F5344CB8AC3E}">
        <p14:creationId xmlns:p14="http://schemas.microsoft.com/office/powerpoint/2010/main" val="17131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250578" y="612844"/>
            <a:ext cx="10103222" cy="5740033"/>
          </a:xfrm>
          <a:prstGeom prst="rect">
            <a:avLst/>
          </a:prstGeom>
          <a:noFill/>
        </p:spPr>
        <p:txBody>
          <a:bodyPr wrap="square" rtlCol="0">
            <a:spAutoFit/>
          </a:bodyPr>
          <a:lstStyle/>
          <a:p>
            <a:pPr algn="ctr"/>
            <a:r>
              <a:rPr lang="en-US" sz="2500" dirty="0"/>
              <a:t>Eligible Costs (Continued)</a:t>
            </a:r>
          </a:p>
          <a:p>
            <a:endParaRPr lang="en-US" dirty="0"/>
          </a:p>
          <a:p>
            <a:r>
              <a:rPr lang="en-US" dirty="0"/>
              <a:t>Costs eligible for Forgiveness include: </a:t>
            </a:r>
          </a:p>
          <a:p>
            <a:endParaRPr lang="en-US" dirty="0"/>
          </a:p>
          <a:p>
            <a:pPr marL="285750" indent="-285750">
              <a:buFont typeface="Arial" panose="020B0604020202020204" pitchFamily="34" charset="0"/>
              <a:buChar char="•"/>
            </a:pPr>
            <a:r>
              <a:rPr lang="en-US" dirty="0"/>
              <a:t>Payroll costs including group insurance payments for vision, dental, disability and life insurance.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Rent on leases dated before February 15, 2020, excluding rent to related parties.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Utilities for service that began before February 15, 2020.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Covered operations expenditures which consist of payments for any business software or cloud computing service that facilitates business operations, product or service delivery, the processing, payment, or tracking of payroll expenses, human resources, sales and billing functions, or accounting or tracking of supplies, inventory, records and expenses.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Covered property damage costs related to vandalism or looting due to public disturbances that occurred during 2020 that was not Covered by insurance or other compensation.</a:t>
            </a:r>
          </a:p>
        </p:txBody>
      </p:sp>
      <p:sp>
        <p:nvSpPr>
          <p:cNvPr id="4" name="Slide Number Placeholder 3">
            <a:extLst>
              <a:ext uri="{FF2B5EF4-FFF2-40B4-BE49-F238E27FC236}">
                <a16:creationId xmlns:a16="http://schemas.microsoft.com/office/drawing/2014/main" id="{055DC195-48D3-4EDD-94E9-527D307A81E7}"/>
              </a:ext>
            </a:extLst>
          </p:cNvPr>
          <p:cNvSpPr>
            <a:spLocks noGrp="1"/>
          </p:cNvSpPr>
          <p:nvPr>
            <p:ph type="sldNum" sz="quarter" idx="12"/>
          </p:nvPr>
        </p:nvSpPr>
        <p:spPr/>
        <p:txBody>
          <a:bodyPr/>
          <a:lstStyle/>
          <a:p>
            <a:fld id="{27CE633F-9882-4A5C-83A2-1109D0C73261}" type="slidenum">
              <a:rPr lang="en-US" smtClean="0"/>
              <a:t>27</a:t>
            </a:fld>
            <a:endParaRPr lang="en-US" dirty="0"/>
          </a:p>
        </p:txBody>
      </p:sp>
    </p:spTree>
    <p:extLst>
      <p:ext uri="{BB962C8B-B14F-4D97-AF65-F5344CB8AC3E}">
        <p14:creationId xmlns:p14="http://schemas.microsoft.com/office/powerpoint/2010/main" val="734897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43492"/>
            <a:ext cx="10103222" cy="4355038"/>
          </a:xfrm>
          <a:prstGeom prst="rect">
            <a:avLst/>
          </a:prstGeom>
          <a:noFill/>
        </p:spPr>
        <p:txBody>
          <a:bodyPr wrap="square" rtlCol="0">
            <a:spAutoFit/>
          </a:bodyPr>
          <a:lstStyle/>
          <a:p>
            <a:pPr algn="ctr"/>
            <a:r>
              <a:rPr lang="en-US" sz="2500" dirty="0"/>
              <a:t>Eligible Costs (Continued)</a:t>
            </a:r>
          </a:p>
          <a:p>
            <a:endParaRPr lang="en-US" dirty="0"/>
          </a:p>
          <a:p>
            <a:r>
              <a:rPr lang="en-US" dirty="0"/>
              <a:t>Costs eligible for Forgiveness include:</a:t>
            </a:r>
          </a:p>
          <a:p>
            <a:endParaRPr lang="en-US" dirty="0"/>
          </a:p>
          <a:p>
            <a:pPr marL="285750" indent="-285750">
              <a:buFont typeface="Arial" panose="020B0604020202020204" pitchFamily="34" charset="0"/>
              <a:buChar char="•"/>
            </a:pPr>
            <a:r>
              <a:rPr lang="en-US" dirty="0"/>
              <a:t>Covered supplier costs expenditures made by a Borrower to a supplier of goods for the following:</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goods that are essential to the operations of the Borrower at the time at which the expenditure is made; </a:t>
            </a:r>
            <a:r>
              <a:rPr lang="en-US" b="1" i="1" u="sng" dirty="0"/>
              <a:t>and</a:t>
            </a:r>
            <a:r>
              <a:rPr lang="en-US" dirty="0"/>
              <a: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procured pursuant to a contract, order, or purchase order</a:t>
            </a:r>
          </a:p>
          <a:p>
            <a:pPr marL="1200150" lvl="2" indent="-285750">
              <a:buFont typeface="Arial" panose="020B0604020202020204" pitchFamily="34" charset="0"/>
              <a:buChar char="•"/>
            </a:pPr>
            <a:r>
              <a:rPr lang="en-US" dirty="0"/>
              <a:t>in effect at any time before the Covered Period with respect to the applicable Covered Loan; or </a:t>
            </a:r>
          </a:p>
          <a:p>
            <a:pPr marL="1200150" lvl="2" indent="-285750">
              <a:buFont typeface="Arial" panose="020B0604020202020204" pitchFamily="34" charset="0"/>
              <a:buChar char="•"/>
            </a:pPr>
            <a:r>
              <a:rPr lang="en-US" dirty="0"/>
              <a:t>with respect to perishable goods, in effect before or at any time during the Covered Period with respect to the applicable Covered Loan.</a:t>
            </a:r>
          </a:p>
        </p:txBody>
      </p:sp>
      <p:sp>
        <p:nvSpPr>
          <p:cNvPr id="4" name="Slide Number Placeholder 3">
            <a:extLst>
              <a:ext uri="{FF2B5EF4-FFF2-40B4-BE49-F238E27FC236}">
                <a16:creationId xmlns:a16="http://schemas.microsoft.com/office/drawing/2014/main" id="{055DC195-48D3-4EDD-94E9-527D307A81E7}"/>
              </a:ext>
            </a:extLst>
          </p:cNvPr>
          <p:cNvSpPr>
            <a:spLocks noGrp="1"/>
          </p:cNvSpPr>
          <p:nvPr>
            <p:ph type="sldNum" sz="quarter" idx="12"/>
          </p:nvPr>
        </p:nvSpPr>
        <p:spPr/>
        <p:txBody>
          <a:bodyPr/>
          <a:lstStyle/>
          <a:p>
            <a:fld id="{27CE633F-9882-4A5C-83A2-1109D0C73261}" type="slidenum">
              <a:rPr lang="en-US" smtClean="0"/>
              <a:t>28</a:t>
            </a:fld>
            <a:endParaRPr lang="en-US" dirty="0"/>
          </a:p>
        </p:txBody>
      </p:sp>
    </p:spTree>
    <p:extLst>
      <p:ext uri="{BB962C8B-B14F-4D97-AF65-F5344CB8AC3E}">
        <p14:creationId xmlns:p14="http://schemas.microsoft.com/office/powerpoint/2010/main" val="314603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250578" y="352603"/>
            <a:ext cx="10103222" cy="6294031"/>
          </a:xfrm>
          <a:prstGeom prst="rect">
            <a:avLst/>
          </a:prstGeom>
          <a:noFill/>
        </p:spPr>
        <p:txBody>
          <a:bodyPr wrap="square" rtlCol="0">
            <a:spAutoFit/>
          </a:bodyPr>
          <a:lstStyle/>
          <a:p>
            <a:pPr algn="ctr"/>
            <a:r>
              <a:rPr lang="en-US" sz="2500" dirty="0"/>
              <a:t>Eligible Costs (Continued)</a:t>
            </a:r>
          </a:p>
          <a:p>
            <a:endParaRPr lang="en-US" dirty="0"/>
          </a:p>
          <a:p>
            <a:r>
              <a:rPr lang="en-US" dirty="0"/>
              <a:t>Costs eligible for Forgiveness include:</a:t>
            </a:r>
          </a:p>
          <a:p>
            <a:endParaRPr lang="en-US" dirty="0"/>
          </a:p>
          <a:p>
            <a:pPr marL="285750" indent="-285750">
              <a:buFont typeface="Arial" panose="020B0604020202020204" pitchFamily="34" charset="0"/>
              <a:buChar char="•"/>
            </a:pPr>
            <a:r>
              <a:rPr lang="en-US" dirty="0"/>
              <a:t>Covered worker protection expenditures (operating or capital) to facilitate the adaptation of the business activities of an entity to comply with requirements established or guidance issued by the Department of Health and Human Services, the Centers for Disease Control, or the Occupational Safety and Health Administration, or any equivalent requirements established or guidance issued by a State or local government, during the period beginning on March 1, 2020, and ending on the date on which the national emergency with respect to the COVID–19 expires related to the maintenance of standards for sanitation, social distancing, or any other worker or customer safety requirement related to COVID–19.  Such expenditures include: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purchase, maintenance, or renovation of assets that create or expand—(I) a drive- through window facility; (II) an indoor, outdoor, or combined air or air pressure ventilation or filtration system; (III) a physical barrier such as a sneeze guard; (IV) an expansion of additional indoor, outdoor, or combined business space; (V) an onsite or offsite health screening capability; or (VI) other assets relating to the compliance with the requirements or guidance as determined by the Administrator in consultation with the Secretary of Health and Human Services and the Secretary of Labor.</a:t>
            </a:r>
          </a:p>
        </p:txBody>
      </p:sp>
      <p:sp>
        <p:nvSpPr>
          <p:cNvPr id="4" name="Slide Number Placeholder 3">
            <a:extLst>
              <a:ext uri="{FF2B5EF4-FFF2-40B4-BE49-F238E27FC236}">
                <a16:creationId xmlns:a16="http://schemas.microsoft.com/office/drawing/2014/main" id="{055DC195-48D3-4EDD-94E9-527D307A81E7}"/>
              </a:ext>
            </a:extLst>
          </p:cNvPr>
          <p:cNvSpPr>
            <a:spLocks noGrp="1"/>
          </p:cNvSpPr>
          <p:nvPr>
            <p:ph type="sldNum" sz="quarter" idx="12"/>
          </p:nvPr>
        </p:nvSpPr>
        <p:spPr/>
        <p:txBody>
          <a:bodyPr/>
          <a:lstStyle/>
          <a:p>
            <a:fld id="{27CE633F-9882-4A5C-83A2-1109D0C73261}" type="slidenum">
              <a:rPr lang="en-US" smtClean="0"/>
              <a:t>29</a:t>
            </a:fld>
            <a:endParaRPr lang="en-US" dirty="0"/>
          </a:p>
        </p:txBody>
      </p:sp>
    </p:spTree>
    <p:extLst>
      <p:ext uri="{BB962C8B-B14F-4D97-AF65-F5344CB8AC3E}">
        <p14:creationId xmlns:p14="http://schemas.microsoft.com/office/powerpoint/2010/main" val="374386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E1FAC-661B-4503-AAEE-53771D19DC33}"/>
              </a:ext>
            </a:extLst>
          </p:cNvPr>
          <p:cNvSpPr txBox="1"/>
          <p:nvPr/>
        </p:nvSpPr>
        <p:spPr>
          <a:xfrm>
            <a:off x="1728438" y="1080225"/>
            <a:ext cx="8907681" cy="4216539"/>
          </a:xfrm>
          <a:prstGeom prst="rect">
            <a:avLst/>
          </a:prstGeom>
          <a:noFill/>
        </p:spPr>
        <p:txBody>
          <a:bodyPr wrap="square" rtlCol="0">
            <a:spAutoFit/>
          </a:bodyPr>
          <a:lstStyle/>
          <a:p>
            <a:pPr algn="ctr"/>
            <a:r>
              <a:rPr lang="en-US" sz="3500" dirty="0"/>
              <a:t>Opening and Housekeeping</a:t>
            </a:r>
          </a:p>
          <a:p>
            <a:endParaRPr kumimoji="0" lang="en-US" altLang="en-US" sz="3500" i="0" u="none" strike="noStrike" cap="none" normalizeH="0" baseline="0" dirty="0">
              <a:ln>
                <a:noFill/>
              </a:ln>
              <a:solidFill>
                <a:schemeClr val="tx1"/>
              </a:solidFill>
              <a:effectLst/>
              <a:latin typeface="Arial" panose="020B0604020202020204" pitchFamily="34" charset="0"/>
            </a:endParaRPr>
          </a:p>
          <a:p>
            <a:r>
              <a:rPr lang="en-US" altLang="en-US" sz="2000" dirty="0">
                <a:latin typeface="Arial" panose="020B0604020202020204" pitchFamily="34" charset="0"/>
              </a:rPr>
              <a:t>Prayer by Phil Signore, Executive Director, Finance</a:t>
            </a:r>
          </a:p>
          <a:p>
            <a:endParaRPr lang="en-US" altLang="en-US" sz="2000" dirty="0">
              <a:latin typeface="Arial" panose="020B0604020202020204" pitchFamily="34" charset="0"/>
            </a:endParaRPr>
          </a:p>
          <a:p>
            <a:r>
              <a:rPr kumimoji="0" lang="en-US" altLang="en-US" sz="2000" i="0" u="none" strike="noStrike" cap="none" normalizeH="0" baseline="0" dirty="0">
                <a:ln>
                  <a:noFill/>
                </a:ln>
                <a:solidFill>
                  <a:schemeClr val="tx1"/>
                </a:solidFill>
                <a:effectLst/>
                <a:latin typeface="Arial" panose="020B0604020202020204" pitchFamily="34" charset="0"/>
              </a:rPr>
              <a:t>Question</a:t>
            </a:r>
            <a:r>
              <a:rPr lang="en-US" altLang="en-US" sz="2000" dirty="0">
                <a:latin typeface="Arial" panose="020B0604020202020204" pitchFamily="34" charset="0"/>
              </a:rPr>
              <a:t>s throughout – Please use the chat box to ask questions and please refrain from responding to others within the chat so that we can follow along and not lose the questions.</a:t>
            </a:r>
          </a:p>
          <a:p>
            <a:pPr marL="457200" indent="-457200">
              <a:buFont typeface="Arial" panose="020B0604020202020204" pitchFamily="34" charset="0"/>
              <a:buChar char="•"/>
            </a:pPr>
            <a:r>
              <a:rPr lang="en-US" altLang="en-US" sz="2000" dirty="0">
                <a:latin typeface="Arial" panose="020B0604020202020204" pitchFamily="34" charset="0"/>
              </a:rPr>
              <a:t>If you have a question you want to ask rather than type, please raise your Zoom hand.</a:t>
            </a:r>
          </a:p>
          <a:p>
            <a:pPr marL="457200" indent="-457200">
              <a:buFont typeface="Arial" panose="020B0604020202020204" pitchFamily="34" charset="0"/>
              <a:buChar char="•"/>
            </a:pPr>
            <a:r>
              <a:rPr kumimoji="0" lang="en-US" altLang="en-US" sz="2000" i="0" u="none" strike="noStrike" cap="none" normalizeH="0" baseline="0" dirty="0">
                <a:ln>
                  <a:noFill/>
                </a:ln>
                <a:solidFill>
                  <a:schemeClr val="tx1"/>
                </a:solidFill>
                <a:effectLst/>
                <a:latin typeface="Arial" panose="020B0604020202020204" pitchFamily="34" charset="0"/>
              </a:rPr>
              <a:t>Based on the Topics for Today list, please refrain from asking questions about topics </a:t>
            </a:r>
            <a:r>
              <a:rPr lang="en-US" altLang="en-US" sz="2000" dirty="0">
                <a:latin typeface="Arial" panose="020B0604020202020204" pitchFamily="34" charset="0"/>
              </a:rPr>
              <a:t>further down the list.</a:t>
            </a:r>
            <a:endParaRPr kumimoji="0" lang="en-US" altLang="en-US" sz="200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274A3AF7-14E7-43F3-827F-449B149F08AF}"/>
              </a:ext>
            </a:extLst>
          </p:cNvPr>
          <p:cNvSpPr>
            <a:spLocks noGrp="1"/>
          </p:cNvSpPr>
          <p:nvPr>
            <p:ph type="sldNum" sz="quarter" idx="12"/>
          </p:nvPr>
        </p:nvSpPr>
        <p:spPr/>
        <p:txBody>
          <a:bodyPr/>
          <a:lstStyle/>
          <a:p>
            <a:fld id="{27CE633F-9882-4A5C-83A2-1109D0C73261}" type="slidenum">
              <a:rPr lang="en-US" smtClean="0"/>
              <a:t>3</a:t>
            </a:fld>
            <a:endParaRPr lang="en-US" dirty="0"/>
          </a:p>
        </p:txBody>
      </p:sp>
    </p:spTree>
    <p:extLst>
      <p:ext uri="{BB962C8B-B14F-4D97-AF65-F5344CB8AC3E}">
        <p14:creationId xmlns:p14="http://schemas.microsoft.com/office/powerpoint/2010/main" val="1716782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43492"/>
            <a:ext cx="10103222" cy="3524042"/>
          </a:xfrm>
          <a:prstGeom prst="rect">
            <a:avLst/>
          </a:prstGeom>
          <a:noFill/>
        </p:spPr>
        <p:txBody>
          <a:bodyPr wrap="square" rtlCol="0">
            <a:spAutoFit/>
          </a:bodyPr>
          <a:lstStyle/>
          <a:p>
            <a:pPr algn="ctr"/>
            <a:r>
              <a:rPr lang="en-US" sz="2500" dirty="0"/>
              <a:t>Eligible Costs (Continued)</a:t>
            </a:r>
          </a:p>
          <a:p>
            <a:endParaRPr lang="en-US" dirty="0"/>
          </a:p>
          <a:p>
            <a:r>
              <a:rPr lang="en-US" dirty="0"/>
              <a:t>Costs eligible for Forgiveness include:</a:t>
            </a:r>
          </a:p>
          <a:p>
            <a:endParaRPr lang="en-US" dirty="0"/>
          </a:p>
          <a:p>
            <a:pPr marL="742950" lvl="1" indent="-285750">
              <a:buFont typeface="Arial" panose="020B0604020202020204" pitchFamily="34" charset="0"/>
              <a:buChar char="•"/>
            </a:pPr>
            <a:r>
              <a:rPr lang="en-US" dirty="0"/>
              <a:t>the purchase of—(I) Covered materials described in section 328.103(a) of title 44, Code of Federal Regulations, or any successor regulation; (II) particulate filtering facepiece respirators approved by the National Institute for Occupational Safety and Health, including those approved only for emergency use authorization; or (III) other kinds of personal protective equipment, as determined by the Administrator in consultation with the Secretary of Health and Human Services and the Secretary of Labor; and such expenditures do not include residential real property or intangible property.</a:t>
            </a:r>
          </a:p>
        </p:txBody>
      </p:sp>
      <p:sp>
        <p:nvSpPr>
          <p:cNvPr id="4" name="Slide Number Placeholder 3">
            <a:extLst>
              <a:ext uri="{FF2B5EF4-FFF2-40B4-BE49-F238E27FC236}">
                <a16:creationId xmlns:a16="http://schemas.microsoft.com/office/drawing/2014/main" id="{055DC195-48D3-4EDD-94E9-527D307A81E7}"/>
              </a:ext>
            </a:extLst>
          </p:cNvPr>
          <p:cNvSpPr>
            <a:spLocks noGrp="1"/>
          </p:cNvSpPr>
          <p:nvPr>
            <p:ph type="sldNum" sz="quarter" idx="12"/>
          </p:nvPr>
        </p:nvSpPr>
        <p:spPr/>
        <p:txBody>
          <a:bodyPr/>
          <a:lstStyle/>
          <a:p>
            <a:fld id="{27CE633F-9882-4A5C-83A2-1109D0C73261}" type="slidenum">
              <a:rPr lang="en-US" smtClean="0"/>
              <a:t>30</a:t>
            </a:fld>
            <a:endParaRPr lang="en-US" dirty="0"/>
          </a:p>
        </p:txBody>
      </p:sp>
    </p:spTree>
    <p:extLst>
      <p:ext uri="{BB962C8B-B14F-4D97-AF65-F5344CB8AC3E}">
        <p14:creationId xmlns:p14="http://schemas.microsoft.com/office/powerpoint/2010/main" val="162875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43492"/>
            <a:ext cx="10103222" cy="5186035"/>
          </a:xfrm>
          <a:prstGeom prst="rect">
            <a:avLst/>
          </a:prstGeom>
          <a:noFill/>
        </p:spPr>
        <p:txBody>
          <a:bodyPr wrap="square" rtlCol="0">
            <a:spAutoFit/>
          </a:bodyPr>
          <a:lstStyle/>
          <a:p>
            <a:pPr algn="ctr"/>
            <a:r>
              <a:rPr lang="en-US" sz="2500" dirty="0"/>
              <a:t>Payroll Costs</a:t>
            </a:r>
          </a:p>
          <a:p>
            <a:endParaRPr lang="en-US" dirty="0"/>
          </a:p>
          <a:p>
            <a:r>
              <a:rPr lang="en-US" dirty="0"/>
              <a:t>Payroll costs include all forms of cash compensation paid to employees, including tips, commissions, bonuses, and hazard pay.  Note that forgivable cash compensation per employee is limited to $100,000 on an annualized basis.</a:t>
            </a:r>
          </a:p>
          <a:p>
            <a:endParaRPr lang="en-US" dirty="0"/>
          </a:p>
          <a:p>
            <a:r>
              <a:rPr lang="en-US" dirty="0"/>
              <a:t>Employer expenses for employee group health care benefits that are paid or incurred by the Borrower during the Covered Period or the Alternative Payroll Covered Period are included as payroll costs eligible for Loan Forgiveness.  </a:t>
            </a:r>
            <a:r>
              <a:rPr lang="en-US" i="1" u="sng" dirty="0"/>
              <a:t>Payroll costs do not include expenses for group health care benefits </a:t>
            </a:r>
            <a:r>
              <a:rPr lang="en-US" b="1" i="1" u="sng" dirty="0"/>
              <a:t>paid by employees</a:t>
            </a:r>
            <a:r>
              <a:rPr lang="en-US" dirty="0"/>
              <a:t>. </a:t>
            </a:r>
          </a:p>
          <a:p>
            <a:endParaRPr lang="en-US" dirty="0"/>
          </a:p>
          <a:p>
            <a:r>
              <a:rPr lang="en-US" u="sng" dirty="0"/>
              <a:t>Insurance premiums</a:t>
            </a:r>
            <a:r>
              <a:rPr lang="en-US" dirty="0"/>
              <a:t> paid or incurred during the Covered Period or Alternative Payroll Covered Period qualify as “payroll costs,” as long as the premiums are paid during the applicable period or by the next premium due date after the end of the applicable period.</a:t>
            </a:r>
          </a:p>
          <a:p>
            <a:endParaRPr lang="en-US" dirty="0"/>
          </a:p>
          <a:p>
            <a:r>
              <a:rPr lang="en-US" dirty="0"/>
              <a:t>Employer contributions for employee </a:t>
            </a:r>
            <a:r>
              <a:rPr lang="en-US" u="sng" dirty="0"/>
              <a:t>retirement benefits </a:t>
            </a:r>
            <a:r>
              <a:rPr lang="en-US" dirty="0"/>
              <a:t>that are paid or incurred by the Borrower during the Covered Period or Alternative Payroll Covered Period qualify as “payroll costs” eligible for Loan Forgiveness. </a:t>
            </a:r>
          </a:p>
        </p:txBody>
      </p:sp>
      <p:sp>
        <p:nvSpPr>
          <p:cNvPr id="4" name="Slide Number Placeholder 3">
            <a:extLst>
              <a:ext uri="{FF2B5EF4-FFF2-40B4-BE49-F238E27FC236}">
                <a16:creationId xmlns:a16="http://schemas.microsoft.com/office/drawing/2014/main" id="{902D416A-1B89-4734-B39B-70860FD22F69}"/>
              </a:ext>
            </a:extLst>
          </p:cNvPr>
          <p:cNvSpPr>
            <a:spLocks noGrp="1"/>
          </p:cNvSpPr>
          <p:nvPr>
            <p:ph type="sldNum" sz="quarter" idx="12"/>
          </p:nvPr>
        </p:nvSpPr>
        <p:spPr/>
        <p:txBody>
          <a:bodyPr/>
          <a:lstStyle/>
          <a:p>
            <a:fld id="{27CE633F-9882-4A5C-83A2-1109D0C73261}" type="slidenum">
              <a:rPr lang="en-US" smtClean="0"/>
              <a:t>31</a:t>
            </a:fld>
            <a:endParaRPr lang="en-US" dirty="0"/>
          </a:p>
        </p:txBody>
      </p:sp>
    </p:spTree>
    <p:extLst>
      <p:ext uri="{BB962C8B-B14F-4D97-AF65-F5344CB8AC3E}">
        <p14:creationId xmlns:p14="http://schemas.microsoft.com/office/powerpoint/2010/main" val="2168115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353448" y="1293078"/>
            <a:ext cx="10103222" cy="4462760"/>
          </a:xfrm>
          <a:prstGeom prst="rect">
            <a:avLst/>
          </a:prstGeom>
          <a:noFill/>
        </p:spPr>
        <p:txBody>
          <a:bodyPr wrap="square" rtlCol="0">
            <a:spAutoFit/>
          </a:bodyPr>
          <a:lstStyle/>
          <a:p>
            <a:endParaRPr lang="en-US" sz="2500" dirty="0"/>
          </a:p>
          <a:p>
            <a:pPr algn="ctr"/>
            <a:r>
              <a:rPr lang="en-US" sz="2500" dirty="0"/>
              <a:t>Bi-weekly Payroll Cost Determination</a:t>
            </a:r>
          </a:p>
          <a:p>
            <a:endParaRPr lang="en-US" dirty="0"/>
          </a:p>
          <a:p>
            <a:r>
              <a:rPr lang="en-US" dirty="0"/>
              <a:t>Borrowers with a bi-weekly or more frequent payroll cycle can include the entire pay period that is incurred within the Covered Period or the Alternative Payroll Covered Period as long as the payroll is paid on or before the next regular payroll date.</a:t>
            </a:r>
          </a:p>
          <a:p>
            <a:endParaRPr lang="en-US" dirty="0"/>
          </a:p>
          <a:p>
            <a:r>
              <a:rPr lang="en-US" dirty="0"/>
              <a:t>These costs include the sum of gross salary, gross wages, gross tips, gross commissions, paid leave (vacation, family, medical or sick leave, </a:t>
            </a:r>
            <a:r>
              <a:rPr lang="en-US" b="1" u="sng" dirty="0"/>
              <a:t>EXCLUDING</a:t>
            </a:r>
            <a:r>
              <a:rPr lang="en-US" dirty="0"/>
              <a:t> leave covered by the Families First Coronavirus Response Act), and allowances for dismissal or separation paid or incurred during the Covered Period. </a:t>
            </a:r>
          </a:p>
          <a:p>
            <a:endParaRPr lang="en-US" dirty="0"/>
          </a:p>
          <a:p>
            <a:r>
              <a:rPr lang="en-US" dirty="0"/>
              <a:t>You can only include compensation of employees who were employed by the Borrower at any point during the Covered Period and whose principal place of residence is in the United States</a:t>
            </a:r>
            <a:r>
              <a:rPr lang="en-US" b="1" dirty="0"/>
              <a:t>.</a:t>
            </a:r>
            <a:endParaRPr lang="en-US" dirty="0"/>
          </a:p>
        </p:txBody>
      </p:sp>
      <p:sp>
        <p:nvSpPr>
          <p:cNvPr id="4" name="Slide Number Placeholder 3">
            <a:extLst>
              <a:ext uri="{FF2B5EF4-FFF2-40B4-BE49-F238E27FC236}">
                <a16:creationId xmlns:a16="http://schemas.microsoft.com/office/drawing/2014/main" id="{E56ED5A3-4DC0-4C6F-A94B-BB4336FBA03E}"/>
              </a:ext>
            </a:extLst>
          </p:cNvPr>
          <p:cNvSpPr>
            <a:spLocks noGrp="1"/>
          </p:cNvSpPr>
          <p:nvPr>
            <p:ph type="sldNum" sz="quarter" idx="12"/>
          </p:nvPr>
        </p:nvSpPr>
        <p:spPr/>
        <p:txBody>
          <a:bodyPr/>
          <a:lstStyle/>
          <a:p>
            <a:fld id="{27CE633F-9882-4A5C-83A2-1109D0C73261}" type="slidenum">
              <a:rPr lang="en-US" smtClean="0"/>
              <a:t>32</a:t>
            </a:fld>
            <a:endParaRPr lang="en-US" dirty="0"/>
          </a:p>
        </p:txBody>
      </p:sp>
    </p:spTree>
    <p:extLst>
      <p:ext uri="{BB962C8B-B14F-4D97-AF65-F5344CB8AC3E}">
        <p14:creationId xmlns:p14="http://schemas.microsoft.com/office/powerpoint/2010/main" val="1789995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484094"/>
            <a:ext cx="10103222" cy="5570756"/>
          </a:xfrm>
          <a:prstGeom prst="rect">
            <a:avLst/>
          </a:prstGeom>
          <a:noFill/>
        </p:spPr>
        <p:txBody>
          <a:bodyPr wrap="square" rtlCol="0">
            <a:spAutoFit/>
          </a:bodyPr>
          <a:lstStyle/>
          <a:p>
            <a:endParaRPr lang="en-US" sz="2500" dirty="0"/>
          </a:p>
          <a:p>
            <a:pPr algn="ctr"/>
            <a:r>
              <a:rPr lang="en-US" sz="2500" dirty="0"/>
              <a:t>Bi-weekly Payroll Cost Determination (Continued)</a:t>
            </a:r>
          </a:p>
          <a:p>
            <a:endParaRPr lang="en-US" dirty="0"/>
          </a:p>
          <a:p>
            <a:pPr lvl="1"/>
            <a:r>
              <a:rPr lang="en-US" u="sng" dirty="0"/>
              <a:t>Example 1:</a:t>
            </a:r>
            <a:r>
              <a:rPr lang="en-US" dirty="0"/>
              <a:t>  </a:t>
            </a:r>
          </a:p>
          <a:p>
            <a:pPr lvl="1"/>
            <a:r>
              <a:rPr lang="en-US" dirty="0"/>
              <a:t>If the Borrower is using a 24-week Alternative Payroll Covered Period and received its PPP Loan proceeds on Monday, April 20, and the first day of its first pay period following its PPP Loan disbursement is Sunday, April 26, the first day of the Alternative Payroll Covered Period is April 26 and the last day of the Alternative Payroll Covered Period is Saturday, October 10. In no event may the Alternative Payroll Covered Period extend beyond December 31, 2020.</a:t>
            </a:r>
          </a:p>
          <a:p>
            <a:endParaRPr lang="en-US" b="1" dirty="0"/>
          </a:p>
          <a:p>
            <a:pPr lvl="1"/>
            <a:r>
              <a:rPr lang="en-US" u="sng" dirty="0"/>
              <a:t>Example 2:</a:t>
            </a:r>
            <a:r>
              <a:rPr lang="en-US" dirty="0"/>
              <a:t> </a:t>
            </a:r>
          </a:p>
          <a:p>
            <a:pPr lvl="1"/>
            <a:r>
              <a:rPr lang="en-US" dirty="0"/>
              <a:t>The Borrower received its Loan before June 5, 2020, and elects to use a 24-week Covered Period. The Borrower’s Covered Period runs from Monday, April 20 through Sunday, October 4. The Borrower has a biweekly payroll cycle, with a payroll cycle ending on Saturday, April 18. The Borrower will not make the corresponding payroll payment until Friday, April 24. While these payroll costs were not incurred during the Covered Period, they were paid during the Covered Period and are therefore eligible for Loan Forgiveness.</a:t>
            </a:r>
            <a:endParaRPr lang="en-US" b="1" dirty="0"/>
          </a:p>
        </p:txBody>
      </p:sp>
      <p:sp>
        <p:nvSpPr>
          <p:cNvPr id="4" name="Slide Number Placeholder 3">
            <a:extLst>
              <a:ext uri="{FF2B5EF4-FFF2-40B4-BE49-F238E27FC236}">
                <a16:creationId xmlns:a16="http://schemas.microsoft.com/office/drawing/2014/main" id="{E56ED5A3-4DC0-4C6F-A94B-BB4336FBA03E}"/>
              </a:ext>
            </a:extLst>
          </p:cNvPr>
          <p:cNvSpPr>
            <a:spLocks noGrp="1"/>
          </p:cNvSpPr>
          <p:nvPr>
            <p:ph type="sldNum" sz="quarter" idx="12"/>
          </p:nvPr>
        </p:nvSpPr>
        <p:spPr/>
        <p:txBody>
          <a:bodyPr/>
          <a:lstStyle/>
          <a:p>
            <a:fld id="{27CE633F-9882-4A5C-83A2-1109D0C73261}" type="slidenum">
              <a:rPr lang="en-US" smtClean="0"/>
              <a:t>33</a:t>
            </a:fld>
            <a:endParaRPr lang="en-US" dirty="0"/>
          </a:p>
        </p:txBody>
      </p:sp>
    </p:spTree>
    <p:extLst>
      <p:ext uri="{BB962C8B-B14F-4D97-AF65-F5344CB8AC3E}">
        <p14:creationId xmlns:p14="http://schemas.microsoft.com/office/powerpoint/2010/main" val="2600791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794510" y="529814"/>
            <a:ext cx="8806479" cy="5463034"/>
          </a:xfrm>
          <a:prstGeom prst="rect">
            <a:avLst/>
          </a:prstGeom>
          <a:noFill/>
        </p:spPr>
        <p:txBody>
          <a:bodyPr wrap="square" rtlCol="0">
            <a:spAutoFit/>
          </a:bodyPr>
          <a:lstStyle/>
          <a:p>
            <a:pPr algn="ctr"/>
            <a:r>
              <a:rPr lang="en-US" sz="2500" dirty="0"/>
              <a:t>Bi-monthly or Less Frequent Payroll Cost Determination</a:t>
            </a:r>
          </a:p>
          <a:p>
            <a:endParaRPr lang="en-US" dirty="0"/>
          </a:p>
          <a:p>
            <a:r>
              <a:rPr lang="en-US" dirty="0"/>
              <a:t>If a Borrower disburses payroll twice a month or less frequently, it must calculate payroll costs for partial pay periods. </a:t>
            </a:r>
          </a:p>
          <a:p>
            <a:endParaRPr lang="en-US" dirty="0"/>
          </a:p>
          <a:p>
            <a:r>
              <a:rPr lang="en-US" dirty="0"/>
              <a:t>These costs include the sum of gross salary, gross wages, gross tips, gross commissions, paid leave (vacation, family, medical or sick leave, </a:t>
            </a:r>
            <a:r>
              <a:rPr lang="en-US" b="1" u="sng" dirty="0"/>
              <a:t>EXCLUDING </a:t>
            </a:r>
            <a:r>
              <a:rPr lang="en-US" dirty="0"/>
              <a:t>leave covered by the Families First Coronavirus Response Act), and allowances for dismissal or separation paid or incurred during the Covered Period. </a:t>
            </a:r>
          </a:p>
          <a:p>
            <a:endParaRPr lang="en-US" dirty="0"/>
          </a:p>
          <a:p>
            <a:pPr marL="285750" indent="-285750">
              <a:buFont typeface="Arial" panose="020B0604020202020204" pitchFamily="34" charset="0"/>
              <a:buChar char="•"/>
            </a:pPr>
            <a:r>
              <a:rPr lang="en-US" dirty="0"/>
              <a:t>For each individual employee, the total amount of cash compensation eligible for Forgiveness may not exceed an annual salary of $100,000, as prorated for the Covered Period. For example, for an 8- week Covered Period, the maximum is $15,385, for a 24-week Covered Period, the maximum is $46,154. </a:t>
            </a:r>
          </a:p>
          <a:p>
            <a:endParaRPr lang="en-US" dirty="0"/>
          </a:p>
          <a:p>
            <a:pPr marL="285750" indent="-285750">
              <a:buFont typeface="Arial" panose="020B0604020202020204" pitchFamily="34" charset="0"/>
              <a:buChar char="•"/>
            </a:pPr>
            <a:r>
              <a:rPr lang="en-US" dirty="0"/>
              <a:t>You can only include compensation of employees who were employed by the Borrower at any point during the Covered Period and whose principal place of residence is in the United States. </a:t>
            </a:r>
          </a:p>
        </p:txBody>
      </p:sp>
      <p:sp>
        <p:nvSpPr>
          <p:cNvPr id="4" name="Slide Number Placeholder 3">
            <a:extLst>
              <a:ext uri="{FF2B5EF4-FFF2-40B4-BE49-F238E27FC236}">
                <a16:creationId xmlns:a16="http://schemas.microsoft.com/office/drawing/2014/main" id="{9BFBC1A3-D032-4B1B-96F4-79E0079DC90E}"/>
              </a:ext>
            </a:extLst>
          </p:cNvPr>
          <p:cNvSpPr>
            <a:spLocks noGrp="1"/>
          </p:cNvSpPr>
          <p:nvPr>
            <p:ph type="sldNum" sz="quarter" idx="12"/>
          </p:nvPr>
        </p:nvSpPr>
        <p:spPr/>
        <p:txBody>
          <a:bodyPr/>
          <a:lstStyle/>
          <a:p>
            <a:fld id="{27CE633F-9882-4A5C-83A2-1109D0C73261}" type="slidenum">
              <a:rPr lang="en-US" smtClean="0"/>
              <a:t>34</a:t>
            </a:fld>
            <a:endParaRPr lang="en-US" dirty="0"/>
          </a:p>
        </p:txBody>
      </p:sp>
    </p:spTree>
    <p:extLst>
      <p:ext uri="{BB962C8B-B14F-4D97-AF65-F5344CB8AC3E}">
        <p14:creationId xmlns:p14="http://schemas.microsoft.com/office/powerpoint/2010/main" val="96066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979406" y="1237129"/>
            <a:ext cx="9183445" cy="5016758"/>
          </a:xfrm>
          <a:prstGeom prst="rect">
            <a:avLst/>
          </a:prstGeom>
          <a:noFill/>
        </p:spPr>
        <p:txBody>
          <a:bodyPr wrap="square" rtlCol="0">
            <a:spAutoFit/>
          </a:bodyPr>
          <a:lstStyle/>
          <a:p>
            <a:endParaRPr lang="en-US" dirty="0"/>
          </a:p>
          <a:p>
            <a:pPr algn="ctr"/>
            <a:r>
              <a:rPr lang="en-US" sz="2500" dirty="0"/>
              <a:t>Bi-monthly or less Frequent Payroll Cost Determination (Continued)</a:t>
            </a:r>
          </a:p>
          <a:p>
            <a:endParaRPr lang="en-US" dirty="0"/>
          </a:p>
          <a:p>
            <a:r>
              <a:rPr lang="en-US" dirty="0"/>
              <a:t>These costs also include the total amount paid by the Borrower for: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Employer contributions for employee group health, life, disability, vision, or dental insurance, including employer contributions to a self-insured, employer-sponsored group health plan, but </a:t>
            </a:r>
            <a:r>
              <a:rPr lang="en-US" u="sng" dirty="0"/>
              <a:t>excluding</a:t>
            </a:r>
            <a:r>
              <a:rPr lang="en-US" dirty="0"/>
              <a:t> any pre-tax or after-tax </a:t>
            </a:r>
            <a:r>
              <a:rPr lang="en-US" u="sng" dirty="0"/>
              <a:t>contributions by employees</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Employer contributions to employee retirement plans, </a:t>
            </a:r>
            <a:r>
              <a:rPr lang="en-US" u="sng" dirty="0"/>
              <a:t>excluding</a:t>
            </a:r>
            <a:r>
              <a:rPr lang="en-US" dirty="0"/>
              <a:t> any pre-tax or after-tax </a:t>
            </a:r>
            <a:r>
              <a:rPr lang="en-US" u="sng" dirty="0"/>
              <a:t>contributions by employees</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Employer State and local taxes paid by the Borrower and assessed on employee compensation (e.g., State unemployment insurance tax), </a:t>
            </a:r>
            <a:r>
              <a:rPr lang="en-US" u="sng" dirty="0"/>
              <a:t>excluding any taxes withheld from employee earnings</a:t>
            </a:r>
            <a:r>
              <a:rPr lang="en-US" dirty="0"/>
              <a:t>.</a:t>
            </a:r>
          </a:p>
        </p:txBody>
      </p:sp>
      <p:sp>
        <p:nvSpPr>
          <p:cNvPr id="4" name="Slide Number Placeholder 3">
            <a:extLst>
              <a:ext uri="{FF2B5EF4-FFF2-40B4-BE49-F238E27FC236}">
                <a16:creationId xmlns:a16="http://schemas.microsoft.com/office/drawing/2014/main" id="{5DA35592-96D4-467D-9847-212E9C70A6DF}"/>
              </a:ext>
            </a:extLst>
          </p:cNvPr>
          <p:cNvSpPr>
            <a:spLocks noGrp="1"/>
          </p:cNvSpPr>
          <p:nvPr>
            <p:ph type="sldNum" sz="quarter" idx="12"/>
          </p:nvPr>
        </p:nvSpPr>
        <p:spPr/>
        <p:txBody>
          <a:bodyPr/>
          <a:lstStyle/>
          <a:p>
            <a:fld id="{27CE633F-9882-4A5C-83A2-1109D0C73261}" type="slidenum">
              <a:rPr lang="en-US" smtClean="0"/>
              <a:t>35</a:t>
            </a:fld>
            <a:endParaRPr lang="en-US" dirty="0"/>
          </a:p>
        </p:txBody>
      </p:sp>
    </p:spTree>
    <p:extLst>
      <p:ext uri="{BB962C8B-B14F-4D97-AF65-F5344CB8AC3E}">
        <p14:creationId xmlns:p14="http://schemas.microsoft.com/office/powerpoint/2010/main" val="11842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201272" y="1013012"/>
            <a:ext cx="10103222" cy="5016758"/>
          </a:xfrm>
          <a:prstGeom prst="rect">
            <a:avLst/>
          </a:prstGeom>
          <a:noFill/>
        </p:spPr>
        <p:txBody>
          <a:bodyPr wrap="square" rtlCol="0">
            <a:spAutoFit/>
          </a:bodyPr>
          <a:lstStyle/>
          <a:p>
            <a:endParaRPr lang="en-US" sz="2500" dirty="0"/>
          </a:p>
          <a:p>
            <a:pPr algn="ctr"/>
            <a:r>
              <a:rPr lang="en-US" sz="2500" dirty="0"/>
              <a:t>PPP Loans of $150,000 or Less</a:t>
            </a:r>
          </a:p>
          <a:p>
            <a:endParaRPr lang="en-US" dirty="0"/>
          </a:p>
          <a:p>
            <a:r>
              <a:rPr lang="en-US" dirty="0"/>
              <a:t>For PPP Loans of $150,000 or less Borrowers can use the </a:t>
            </a:r>
            <a:r>
              <a:rPr lang="en-US" dirty="0">
                <a:hlinkClick r:id="rId2"/>
              </a:rPr>
              <a:t>PPP Loan Forgiveness Application Form 3508S</a:t>
            </a:r>
            <a:r>
              <a:rPr lang="en-US" dirty="0"/>
              <a:t>. This form requires the following:</a:t>
            </a:r>
          </a:p>
          <a:p>
            <a:endParaRPr lang="en-US" dirty="0"/>
          </a:p>
          <a:p>
            <a:pPr marL="742950" lvl="1" indent="-285750">
              <a:buFont typeface="Arial" panose="020B0604020202020204" pitchFamily="34" charset="0"/>
              <a:buChar char="•"/>
            </a:pPr>
            <a:r>
              <a:rPr lang="en-US" dirty="0"/>
              <a:t>Loan amount</a:t>
            </a:r>
          </a:p>
          <a:p>
            <a:pPr marL="742950" lvl="1" indent="-285750">
              <a:buFont typeface="Arial" panose="020B0604020202020204" pitchFamily="34" charset="0"/>
              <a:buChar char="•"/>
            </a:pPr>
            <a:r>
              <a:rPr lang="en-US" dirty="0"/>
              <a:t>disbursement date</a:t>
            </a:r>
          </a:p>
          <a:p>
            <a:pPr marL="742950" lvl="1" indent="-285750">
              <a:buFont typeface="Arial" panose="020B0604020202020204" pitchFamily="34" charset="0"/>
              <a:buChar char="•"/>
            </a:pPr>
            <a:r>
              <a:rPr lang="en-US" dirty="0"/>
              <a:t>employee totals</a:t>
            </a:r>
          </a:p>
          <a:p>
            <a:pPr marL="742950" lvl="1" indent="-285750">
              <a:buFont typeface="Arial" panose="020B0604020202020204" pitchFamily="34" charset="0"/>
              <a:buChar char="•"/>
            </a:pPr>
            <a:r>
              <a:rPr lang="en-US" dirty="0"/>
              <a:t>Covered period dates</a:t>
            </a:r>
          </a:p>
          <a:p>
            <a:pPr marL="742950" lvl="1" indent="-285750">
              <a:buFont typeface="Arial" panose="020B0604020202020204" pitchFamily="34" charset="0"/>
              <a:buChar char="•"/>
            </a:pPr>
            <a:r>
              <a:rPr lang="en-US" dirty="0"/>
              <a:t>amount of the Loan spent on payroll</a:t>
            </a:r>
          </a:p>
          <a:p>
            <a:pPr marL="742950" lvl="1" indent="-285750">
              <a:buFont typeface="Arial" panose="020B0604020202020204" pitchFamily="34" charset="0"/>
              <a:buChar char="•"/>
            </a:pPr>
            <a:r>
              <a:rPr lang="en-US" dirty="0"/>
              <a:t>amount of the Loan for which Forgiveness is being sought </a:t>
            </a:r>
          </a:p>
          <a:p>
            <a:endParaRPr lang="en-US" dirty="0"/>
          </a:p>
          <a:p>
            <a:r>
              <a:rPr lang="en-US" dirty="0"/>
              <a:t>Borrowers are not required to submit any supporting documentation with the Forgiveness application, but are </a:t>
            </a:r>
            <a:r>
              <a:rPr lang="en-US" b="1" u="sng" dirty="0"/>
              <a:t>mandated to maintain</a:t>
            </a:r>
            <a:r>
              <a:rPr lang="en-US" dirty="0"/>
              <a:t> payroll, non-payroll, and other documents that could be requested during an SBA Loan review or audit.</a:t>
            </a:r>
          </a:p>
          <a:p>
            <a:endParaRPr lang="en-US" dirty="0"/>
          </a:p>
        </p:txBody>
      </p:sp>
      <p:sp>
        <p:nvSpPr>
          <p:cNvPr id="4" name="Slide Number Placeholder 3">
            <a:extLst>
              <a:ext uri="{FF2B5EF4-FFF2-40B4-BE49-F238E27FC236}">
                <a16:creationId xmlns:a16="http://schemas.microsoft.com/office/drawing/2014/main" id="{EBD07A89-2452-4277-8970-31E1D9E289EE}"/>
              </a:ext>
            </a:extLst>
          </p:cNvPr>
          <p:cNvSpPr>
            <a:spLocks noGrp="1"/>
          </p:cNvSpPr>
          <p:nvPr>
            <p:ph type="sldNum" sz="quarter" idx="12"/>
          </p:nvPr>
        </p:nvSpPr>
        <p:spPr/>
        <p:txBody>
          <a:bodyPr/>
          <a:lstStyle/>
          <a:p>
            <a:fld id="{27CE633F-9882-4A5C-83A2-1109D0C73261}" type="slidenum">
              <a:rPr lang="en-US" smtClean="0"/>
              <a:t>36</a:t>
            </a:fld>
            <a:endParaRPr lang="en-US" dirty="0"/>
          </a:p>
        </p:txBody>
      </p:sp>
    </p:spTree>
    <p:extLst>
      <p:ext uri="{BB962C8B-B14F-4D97-AF65-F5344CB8AC3E}">
        <p14:creationId xmlns:p14="http://schemas.microsoft.com/office/powerpoint/2010/main" val="2727664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CB567D-F44B-45A4-B772-393F92860A0D}"/>
              </a:ext>
            </a:extLst>
          </p:cNvPr>
          <p:cNvPicPr>
            <a:picLocks noChangeAspect="1"/>
          </p:cNvPicPr>
          <p:nvPr/>
        </p:nvPicPr>
        <p:blipFill>
          <a:blip r:embed="rId2"/>
          <a:stretch>
            <a:fillRect/>
          </a:stretch>
        </p:blipFill>
        <p:spPr>
          <a:xfrm>
            <a:off x="2379343" y="1267020"/>
            <a:ext cx="8107453" cy="4849008"/>
          </a:xfrm>
          <a:prstGeom prst="rect">
            <a:avLst/>
          </a:prstGeom>
        </p:spPr>
      </p:pic>
      <p:sp>
        <p:nvSpPr>
          <p:cNvPr id="4" name="TextBox 3">
            <a:extLst>
              <a:ext uri="{FF2B5EF4-FFF2-40B4-BE49-F238E27FC236}">
                <a16:creationId xmlns:a16="http://schemas.microsoft.com/office/drawing/2014/main" id="{3119B3BC-4369-4175-8EFC-AB05A4747A3C}"/>
              </a:ext>
            </a:extLst>
          </p:cNvPr>
          <p:cNvSpPr txBox="1"/>
          <p:nvPr/>
        </p:nvSpPr>
        <p:spPr>
          <a:xfrm>
            <a:off x="3109852" y="789966"/>
            <a:ext cx="6646433" cy="477054"/>
          </a:xfrm>
          <a:prstGeom prst="rect">
            <a:avLst/>
          </a:prstGeom>
          <a:noFill/>
        </p:spPr>
        <p:txBody>
          <a:bodyPr wrap="square" rtlCol="0">
            <a:spAutoFit/>
          </a:bodyPr>
          <a:lstStyle/>
          <a:p>
            <a:pPr algn="ctr"/>
            <a:r>
              <a:rPr lang="en-US" sz="2500" dirty="0"/>
              <a:t>PPP Loans of $150,000 or Less (Continued)</a:t>
            </a:r>
          </a:p>
        </p:txBody>
      </p:sp>
      <p:sp>
        <p:nvSpPr>
          <p:cNvPr id="6" name="Slide Number Placeholder 5">
            <a:extLst>
              <a:ext uri="{FF2B5EF4-FFF2-40B4-BE49-F238E27FC236}">
                <a16:creationId xmlns:a16="http://schemas.microsoft.com/office/drawing/2014/main" id="{E11F4E7B-166D-4631-A213-C1941DC6ACC4}"/>
              </a:ext>
            </a:extLst>
          </p:cNvPr>
          <p:cNvSpPr>
            <a:spLocks noGrp="1"/>
          </p:cNvSpPr>
          <p:nvPr>
            <p:ph type="sldNum" sz="quarter" idx="12"/>
          </p:nvPr>
        </p:nvSpPr>
        <p:spPr/>
        <p:txBody>
          <a:bodyPr/>
          <a:lstStyle/>
          <a:p>
            <a:fld id="{27CE633F-9882-4A5C-83A2-1109D0C73261}" type="slidenum">
              <a:rPr lang="en-US" smtClean="0"/>
              <a:t>37</a:t>
            </a:fld>
            <a:endParaRPr lang="en-US" dirty="0"/>
          </a:p>
        </p:txBody>
      </p:sp>
    </p:spTree>
    <p:extLst>
      <p:ext uri="{BB962C8B-B14F-4D97-AF65-F5344CB8AC3E}">
        <p14:creationId xmlns:p14="http://schemas.microsoft.com/office/powerpoint/2010/main" val="4077253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C72AD-83FD-4270-BA5F-08AA485B5107}"/>
              </a:ext>
            </a:extLst>
          </p:cNvPr>
          <p:cNvPicPr>
            <a:picLocks noChangeAspect="1"/>
          </p:cNvPicPr>
          <p:nvPr/>
        </p:nvPicPr>
        <p:blipFill>
          <a:blip r:embed="rId2"/>
          <a:stretch>
            <a:fillRect/>
          </a:stretch>
        </p:blipFill>
        <p:spPr>
          <a:xfrm>
            <a:off x="3410175" y="1279368"/>
            <a:ext cx="6820348" cy="5288106"/>
          </a:xfrm>
          <a:prstGeom prst="rect">
            <a:avLst/>
          </a:prstGeom>
        </p:spPr>
      </p:pic>
      <p:sp>
        <p:nvSpPr>
          <p:cNvPr id="4" name="TextBox 3">
            <a:extLst>
              <a:ext uri="{FF2B5EF4-FFF2-40B4-BE49-F238E27FC236}">
                <a16:creationId xmlns:a16="http://schemas.microsoft.com/office/drawing/2014/main" id="{3D35FFF4-548F-4521-947C-4AEC9BFB0EB3}"/>
              </a:ext>
            </a:extLst>
          </p:cNvPr>
          <p:cNvSpPr txBox="1"/>
          <p:nvPr/>
        </p:nvSpPr>
        <p:spPr>
          <a:xfrm>
            <a:off x="2948940" y="648313"/>
            <a:ext cx="6720840" cy="477054"/>
          </a:xfrm>
          <a:prstGeom prst="rect">
            <a:avLst/>
          </a:prstGeom>
          <a:noFill/>
        </p:spPr>
        <p:txBody>
          <a:bodyPr wrap="square" rtlCol="0">
            <a:spAutoFit/>
          </a:bodyPr>
          <a:lstStyle/>
          <a:p>
            <a:pPr algn="ctr"/>
            <a:r>
              <a:rPr lang="en-US" sz="2500" dirty="0"/>
              <a:t>PPP Loans of $150,000 or Less (Continued)</a:t>
            </a:r>
          </a:p>
        </p:txBody>
      </p:sp>
      <p:sp>
        <p:nvSpPr>
          <p:cNvPr id="6" name="Slide Number Placeholder 5">
            <a:extLst>
              <a:ext uri="{FF2B5EF4-FFF2-40B4-BE49-F238E27FC236}">
                <a16:creationId xmlns:a16="http://schemas.microsoft.com/office/drawing/2014/main" id="{8CDB56FB-1A31-4735-A584-209D1D2DC8A4}"/>
              </a:ext>
            </a:extLst>
          </p:cNvPr>
          <p:cNvSpPr>
            <a:spLocks noGrp="1"/>
          </p:cNvSpPr>
          <p:nvPr>
            <p:ph type="sldNum" sz="quarter" idx="12"/>
          </p:nvPr>
        </p:nvSpPr>
        <p:spPr/>
        <p:txBody>
          <a:bodyPr/>
          <a:lstStyle/>
          <a:p>
            <a:fld id="{27CE633F-9882-4A5C-83A2-1109D0C73261}" type="slidenum">
              <a:rPr lang="en-US" smtClean="0"/>
              <a:t>38</a:t>
            </a:fld>
            <a:endParaRPr lang="en-US" dirty="0"/>
          </a:p>
        </p:txBody>
      </p:sp>
    </p:spTree>
    <p:extLst>
      <p:ext uri="{BB962C8B-B14F-4D97-AF65-F5344CB8AC3E}">
        <p14:creationId xmlns:p14="http://schemas.microsoft.com/office/powerpoint/2010/main" val="168432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815884" y="948509"/>
            <a:ext cx="11257470" cy="1477328"/>
          </a:xfrm>
          <a:prstGeom prst="rect">
            <a:avLst/>
          </a:prstGeom>
          <a:noFill/>
        </p:spPr>
        <p:txBody>
          <a:bodyPr wrap="square" rtlCol="0">
            <a:spAutoFit/>
          </a:bodyPr>
          <a:lstStyle/>
          <a:p>
            <a:r>
              <a:rPr lang="en-US" sz="1600" dirty="0"/>
              <a:t>For PPP Loans over $150,000 Borrowers must use either </a:t>
            </a:r>
            <a:r>
              <a:rPr lang="en-US" sz="1600" dirty="0">
                <a:hlinkClick r:id="rId2"/>
              </a:rPr>
              <a:t>Form 3508</a:t>
            </a:r>
            <a:r>
              <a:rPr lang="en-US" sz="1600" dirty="0"/>
              <a:t> and </a:t>
            </a:r>
            <a:r>
              <a:rPr lang="en-US" sz="1600" dirty="0">
                <a:hlinkClick r:id="rId3"/>
              </a:rPr>
              <a:t>Form 3508EZ</a:t>
            </a:r>
            <a:r>
              <a:rPr lang="en-US" sz="1600" dirty="0"/>
              <a:t>.  Borrowers must submit payroll and non-payroll documentation when applying for Loan Forgiveness with those forms.  The instructions provide a list of the required documents  (</a:t>
            </a:r>
            <a:r>
              <a:rPr lang="en-US" sz="1600" dirty="0">
                <a:hlinkClick r:id="rId4"/>
              </a:rPr>
              <a:t>PPP -- Loan Forgiveness Application and Instructions -- Form 3508EZ (1.19.2021).pdf (sba.gov)</a:t>
            </a:r>
            <a:r>
              <a:rPr lang="en-US" sz="1600" dirty="0"/>
              <a:t>.   We anticipate that DOSP entities will be able to use Form 3508EZ.</a:t>
            </a:r>
          </a:p>
          <a:p>
            <a:endParaRPr lang="en-US" sz="1000" dirty="0"/>
          </a:p>
          <a:p>
            <a:r>
              <a:rPr lang="en-US" sz="1600" dirty="0"/>
              <a:t>To use Form 3508EZ you must be able to check one of the two boxes below:</a:t>
            </a:r>
          </a:p>
        </p:txBody>
      </p:sp>
      <p:pic>
        <p:nvPicPr>
          <p:cNvPr id="4" name="Picture 3">
            <a:extLst>
              <a:ext uri="{FF2B5EF4-FFF2-40B4-BE49-F238E27FC236}">
                <a16:creationId xmlns:a16="http://schemas.microsoft.com/office/drawing/2014/main" id="{8523627B-2FC8-45C9-A9D8-A255F911B965}"/>
              </a:ext>
            </a:extLst>
          </p:cNvPr>
          <p:cNvPicPr>
            <a:picLocks noChangeAspect="1"/>
          </p:cNvPicPr>
          <p:nvPr/>
        </p:nvPicPr>
        <p:blipFill>
          <a:blip r:embed="rId5"/>
          <a:stretch>
            <a:fillRect/>
          </a:stretch>
        </p:blipFill>
        <p:spPr>
          <a:xfrm>
            <a:off x="2166378" y="2470590"/>
            <a:ext cx="8013629" cy="4190266"/>
          </a:xfrm>
          <a:prstGeom prst="rect">
            <a:avLst/>
          </a:prstGeom>
        </p:spPr>
      </p:pic>
      <p:sp>
        <p:nvSpPr>
          <p:cNvPr id="5" name="TextBox 4">
            <a:extLst>
              <a:ext uri="{FF2B5EF4-FFF2-40B4-BE49-F238E27FC236}">
                <a16:creationId xmlns:a16="http://schemas.microsoft.com/office/drawing/2014/main" id="{102F6CDE-B8AA-4389-8160-A6373B5B9A03}"/>
              </a:ext>
            </a:extLst>
          </p:cNvPr>
          <p:cNvSpPr txBox="1"/>
          <p:nvPr/>
        </p:nvSpPr>
        <p:spPr>
          <a:xfrm>
            <a:off x="3794760" y="446442"/>
            <a:ext cx="4206239" cy="477054"/>
          </a:xfrm>
          <a:prstGeom prst="rect">
            <a:avLst/>
          </a:prstGeom>
          <a:noFill/>
        </p:spPr>
        <p:txBody>
          <a:bodyPr wrap="square" rtlCol="0">
            <a:spAutoFit/>
          </a:bodyPr>
          <a:lstStyle/>
          <a:p>
            <a:r>
              <a:rPr lang="en-US" sz="2500" dirty="0"/>
              <a:t>PPP Loans Over $150,000</a:t>
            </a:r>
          </a:p>
        </p:txBody>
      </p:sp>
      <p:sp>
        <p:nvSpPr>
          <p:cNvPr id="7" name="Slide Number Placeholder 6">
            <a:extLst>
              <a:ext uri="{FF2B5EF4-FFF2-40B4-BE49-F238E27FC236}">
                <a16:creationId xmlns:a16="http://schemas.microsoft.com/office/drawing/2014/main" id="{844A7C2D-CD4F-45B5-847B-95647445B66D}"/>
              </a:ext>
            </a:extLst>
          </p:cNvPr>
          <p:cNvSpPr>
            <a:spLocks noGrp="1"/>
          </p:cNvSpPr>
          <p:nvPr>
            <p:ph type="sldNum" sz="quarter" idx="12"/>
          </p:nvPr>
        </p:nvSpPr>
        <p:spPr/>
        <p:txBody>
          <a:bodyPr/>
          <a:lstStyle/>
          <a:p>
            <a:fld id="{27CE633F-9882-4A5C-83A2-1109D0C73261}" type="slidenum">
              <a:rPr lang="en-US" smtClean="0"/>
              <a:t>39</a:t>
            </a:fld>
            <a:endParaRPr lang="en-US" dirty="0"/>
          </a:p>
        </p:txBody>
      </p:sp>
    </p:spTree>
    <p:extLst>
      <p:ext uri="{BB962C8B-B14F-4D97-AF65-F5344CB8AC3E}">
        <p14:creationId xmlns:p14="http://schemas.microsoft.com/office/powerpoint/2010/main" val="366100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3A128-5EB7-4E22-958A-7AFBAEE29A25}"/>
              </a:ext>
            </a:extLst>
          </p:cNvPr>
          <p:cNvSpPr>
            <a:spLocks noGrp="1"/>
          </p:cNvSpPr>
          <p:nvPr>
            <p:ph type="ctrTitle"/>
          </p:nvPr>
        </p:nvSpPr>
        <p:spPr>
          <a:xfrm>
            <a:off x="3880430" y="583345"/>
            <a:ext cx="7160357" cy="4164820"/>
          </a:xfrm>
        </p:spPr>
        <p:txBody>
          <a:bodyPr anchor="t">
            <a:normAutofit/>
          </a:bodyPr>
          <a:lstStyle/>
          <a:p>
            <a:pPr algn="r"/>
            <a:r>
              <a:rPr lang="en-US" sz="7200">
                <a:solidFill>
                  <a:schemeClr val="bg1"/>
                </a:solidFill>
              </a:rPr>
              <a:t>Parish Checks </a:t>
            </a:r>
            <a:br>
              <a:rPr lang="en-US" sz="7200">
                <a:solidFill>
                  <a:schemeClr val="bg1"/>
                </a:solidFill>
              </a:rPr>
            </a:br>
            <a:r>
              <a:rPr lang="en-US" sz="7200">
                <a:solidFill>
                  <a:schemeClr val="bg1"/>
                </a:solidFill>
              </a:rPr>
              <a:t>for APA vs. Assessment</a:t>
            </a:r>
          </a:p>
        </p:txBody>
      </p:sp>
      <p:sp>
        <p:nvSpPr>
          <p:cNvPr id="5" name="Slide Number Placeholder 4">
            <a:extLst>
              <a:ext uri="{FF2B5EF4-FFF2-40B4-BE49-F238E27FC236}">
                <a16:creationId xmlns:a16="http://schemas.microsoft.com/office/drawing/2014/main" id="{FF48CCD5-C62B-4409-9C54-A7C2B8370E54}"/>
              </a:ext>
            </a:extLst>
          </p:cNvPr>
          <p:cNvSpPr>
            <a:spLocks noGrp="1"/>
          </p:cNvSpPr>
          <p:nvPr>
            <p:ph type="sldNum" sz="quarter" idx="12"/>
          </p:nvPr>
        </p:nvSpPr>
        <p:spPr>
          <a:xfrm>
            <a:off x="8610600" y="224937"/>
            <a:ext cx="2743200" cy="365125"/>
          </a:xfrm>
        </p:spPr>
        <p:txBody>
          <a:bodyPr>
            <a:normAutofit/>
          </a:bodyPr>
          <a:lstStyle/>
          <a:p>
            <a:pPr>
              <a:spcAft>
                <a:spcPts val="600"/>
              </a:spcAft>
            </a:pPr>
            <a:fld id="{27CE633F-9882-4A5C-83A2-1109D0C73261}" type="slidenum">
              <a:rPr lang="en-US">
                <a:solidFill>
                  <a:schemeClr val="bg1"/>
                </a:solidFill>
              </a:rPr>
              <a:pPr>
                <a:spcAft>
                  <a:spcPts val="600"/>
                </a:spcAft>
              </a:pPr>
              <a:t>4</a:t>
            </a:fld>
            <a:endParaRPr lang="en-US">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3886111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A983D4-E6B3-4B82-9E04-A1DBEBCA14C8}"/>
              </a:ext>
            </a:extLst>
          </p:cNvPr>
          <p:cNvPicPr>
            <a:picLocks noChangeAspect="1"/>
          </p:cNvPicPr>
          <p:nvPr/>
        </p:nvPicPr>
        <p:blipFill>
          <a:blip r:embed="rId2"/>
          <a:stretch>
            <a:fillRect/>
          </a:stretch>
        </p:blipFill>
        <p:spPr>
          <a:xfrm>
            <a:off x="803818" y="968188"/>
            <a:ext cx="10891647" cy="4754880"/>
          </a:xfrm>
          <a:prstGeom prst="rect">
            <a:avLst/>
          </a:prstGeom>
        </p:spPr>
      </p:pic>
      <p:sp>
        <p:nvSpPr>
          <p:cNvPr id="7" name="TextBox 6">
            <a:extLst>
              <a:ext uri="{FF2B5EF4-FFF2-40B4-BE49-F238E27FC236}">
                <a16:creationId xmlns:a16="http://schemas.microsoft.com/office/drawing/2014/main" id="{EB7C0391-97C1-43FA-A957-B5DB5304F956}"/>
              </a:ext>
            </a:extLst>
          </p:cNvPr>
          <p:cNvSpPr txBox="1"/>
          <p:nvPr/>
        </p:nvSpPr>
        <p:spPr>
          <a:xfrm>
            <a:off x="2971800" y="467957"/>
            <a:ext cx="6343650" cy="477054"/>
          </a:xfrm>
          <a:prstGeom prst="rect">
            <a:avLst/>
          </a:prstGeom>
          <a:noFill/>
        </p:spPr>
        <p:txBody>
          <a:bodyPr wrap="square" rtlCol="0">
            <a:spAutoFit/>
          </a:bodyPr>
          <a:lstStyle/>
          <a:p>
            <a:r>
              <a:rPr lang="en-US" sz="2500" dirty="0"/>
              <a:t>PPP Loans Over $150,000 – Form 3508EZ</a:t>
            </a:r>
          </a:p>
        </p:txBody>
      </p:sp>
      <p:sp>
        <p:nvSpPr>
          <p:cNvPr id="9" name="Slide Number Placeholder 8">
            <a:extLst>
              <a:ext uri="{FF2B5EF4-FFF2-40B4-BE49-F238E27FC236}">
                <a16:creationId xmlns:a16="http://schemas.microsoft.com/office/drawing/2014/main" id="{7D2E9FA7-705C-433C-A410-E781DA28055B}"/>
              </a:ext>
            </a:extLst>
          </p:cNvPr>
          <p:cNvSpPr>
            <a:spLocks noGrp="1"/>
          </p:cNvSpPr>
          <p:nvPr>
            <p:ph type="sldNum" sz="quarter" idx="12"/>
          </p:nvPr>
        </p:nvSpPr>
        <p:spPr/>
        <p:txBody>
          <a:bodyPr/>
          <a:lstStyle/>
          <a:p>
            <a:fld id="{27CE633F-9882-4A5C-83A2-1109D0C73261}" type="slidenum">
              <a:rPr lang="en-US" smtClean="0"/>
              <a:t>40</a:t>
            </a:fld>
            <a:endParaRPr lang="en-US" dirty="0"/>
          </a:p>
        </p:txBody>
      </p:sp>
    </p:spTree>
    <p:extLst>
      <p:ext uri="{BB962C8B-B14F-4D97-AF65-F5344CB8AC3E}">
        <p14:creationId xmlns:p14="http://schemas.microsoft.com/office/powerpoint/2010/main" val="201707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F58ED5-68C8-46C6-B6D4-744C127AC7D4}"/>
              </a:ext>
            </a:extLst>
          </p:cNvPr>
          <p:cNvPicPr>
            <a:picLocks noChangeAspect="1"/>
          </p:cNvPicPr>
          <p:nvPr/>
        </p:nvPicPr>
        <p:blipFill>
          <a:blip r:embed="rId2"/>
          <a:stretch>
            <a:fillRect/>
          </a:stretch>
        </p:blipFill>
        <p:spPr>
          <a:xfrm>
            <a:off x="3840481" y="1097279"/>
            <a:ext cx="4927002" cy="4980740"/>
          </a:xfrm>
          <a:prstGeom prst="rect">
            <a:avLst/>
          </a:prstGeom>
        </p:spPr>
      </p:pic>
      <p:sp>
        <p:nvSpPr>
          <p:cNvPr id="7" name="TextBox 6">
            <a:extLst>
              <a:ext uri="{FF2B5EF4-FFF2-40B4-BE49-F238E27FC236}">
                <a16:creationId xmlns:a16="http://schemas.microsoft.com/office/drawing/2014/main" id="{F1413C21-EB58-483B-89AF-E90C2A845CBB}"/>
              </a:ext>
            </a:extLst>
          </p:cNvPr>
          <p:cNvSpPr txBox="1"/>
          <p:nvPr/>
        </p:nvSpPr>
        <p:spPr>
          <a:xfrm>
            <a:off x="2434590" y="467957"/>
            <a:ext cx="8161020" cy="477054"/>
          </a:xfrm>
          <a:prstGeom prst="rect">
            <a:avLst/>
          </a:prstGeom>
          <a:noFill/>
        </p:spPr>
        <p:txBody>
          <a:bodyPr wrap="square" rtlCol="0">
            <a:spAutoFit/>
          </a:bodyPr>
          <a:lstStyle/>
          <a:p>
            <a:r>
              <a:rPr lang="en-US" sz="2500" dirty="0"/>
              <a:t>PPP Loans Over $150,000 – Form 3508EZ (Continued)</a:t>
            </a:r>
          </a:p>
        </p:txBody>
      </p:sp>
      <p:sp>
        <p:nvSpPr>
          <p:cNvPr id="9" name="Slide Number Placeholder 8">
            <a:extLst>
              <a:ext uri="{FF2B5EF4-FFF2-40B4-BE49-F238E27FC236}">
                <a16:creationId xmlns:a16="http://schemas.microsoft.com/office/drawing/2014/main" id="{0595D9C5-4EFA-4F0C-93BE-79F3A7A27378}"/>
              </a:ext>
            </a:extLst>
          </p:cNvPr>
          <p:cNvSpPr>
            <a:spLocks noGrp="1"/>
          </p:cNvSpPr>
          <p:nvPr>
            <p:ph type="sldNum" sz="quarter" idx="12"/>
          </p:nvPr>
        </p:nvSpPr>
        <p:spPr/>
        <p:txBody>
          <a:bodyPr/>
          <a:lstStyle/>
          <a:p>
            <a:fld id="{27CE633F-9882-4A5C-83A2-1109D0C73261}" type="slidenum">
              <a:rPr lang="en-US" smtClean="0"/>
              <a:t>41</a:t>
            </a:fld>
            <a:endParaRPr lang="en-US" dirty="0"/>
          </a:p>
        </p:txBody>
      </p:sp>
    </p:spTree>
    <p:extLst>
      <p:ext uri="{BB962C8B-B14F-4D97-AF65-F5344CB8AC3E}">
        <p14:creationId xmlns:p14="http://schemas.microsoft.com/office/powerpoint/2010/main" val="2810719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7CB24B-30B2-4F2B-98F4-0592744F4A27}"/>
              </a:ext>
            </a:extLst>
          </p:cNvPr>
          <p:cNvPicPr>
            <a:picLocks noChangeAspect="1"/>
          </p:cNvPicPr>
          <p:nvPr/>
        </p:nvPicPr>
        <p:blipFill>
          <a:blip r:embed="rId2"/>
          <a:stretch>
            <a:fillRect/>
          </a:stretch>
        </p:blipFill>
        <p:spPr>
          <a:xfrm>
            <a:off x="3580567" y="1656678"/>
            <a:ext cx="6938619" cy="2902211"/>
          </a:xfrm>
          <a:prstGeom prst="rect">
            <a:avLst/>
          </a:prstGeom>
        </p:spPr>
      </p:pic>
      <p:sp>
        <p:nvSpPr>
          <p:cNvPr id="6" name="TextBox 5">
            <a:extLst>
              <a:ext uri="{FF2B5EF4-FFF2-40B4-BE49-F238E27FC236}">
                <a16:creationId xmlns:a16="http://schemas.microsoft.com/office/drawing/2014/main" id="{4E6B949C-0336-4902-8B67-C9C51E2130F7}"/>
              </a:ext>
            </a:extLst>
          </p:cNvPr>
          <p:cNvSpPr txBox="1"/>
          <p:nvPr/>
        </p:nvSpPr>
        <p:spPr>
          <a:xfrm>
            <a:off x="2148840" y="467957"/>
            <a:ext cx="8252460" cy="477054"/>
          </a:xfrm>
          <a:prstGeom prst="rect">
            <a:avLst/>
          </a:prstGeom>
          <a:noFill/>
        </p:spPr>
        <p:txBody>
          <a:bodyPr wrap="square" rtlCol="0">
            <a:spAutoFit/>
          </a:bodyPr>
          <a:lstStyle/>
          <a:p>
            <a:r>
              <a:rPr lang="en-US" sz="2500" dirty="0"/>
              <a:t>PPP Loans Over $150,000 – Form 3508EZ (Continued)</a:t>
            </a:r>
          </a:p>
        </p:txBody>
      </p:sp>
      <p:sp>
        <p:nvSpPr>
          <p:cNvPr id="8" name="Slide Number Placeholder 7">
            <a:extLst>
              <a:ext uri="{FF2B5EF4-FFF2-40B4-BE49-F238E27FC236}">
                <a16:creationId xmlns:a16="http://schemas.microsoft.com/office/drawing/2014/main" id="{913376B1-9366-454E-809B-AB2A28BB495D}"/>
              </a:ext>
            </a:extLst>
          </p:cNvPr>
          <p:cNvSpPr>
            <a:spLocks noGrp="1"/>
          </p:cNvSpPr>
          <p:nvPr>
            <p:ph type="sldNum" sz="quarter" idx="12"/>
          </p:nvPr>
        </p:nvSpPr>
        <p:spPr/>
        <p:txBody>
          <a:bodyPr/>
          <a:lstStyle/>
          <a:p>
            <a:fld id="{27CE633F-9882-4A5C-83A2-1109D0C73261}" type="slidenum">
              <a:rPr lang="en-US" smtClean="0"/>
              <a:t>42</a:t>
            </a:fld>
            <a:endParaRPr lang="en-US" dirty="0"/>
          </a:p>
        </p:txBody>
      </p:sp>
    </p:spTree>
    <p:extLst>
      <p:ext uri="{BB962C8B-B14F-4D97-AF65-F5344CB8AC3E}">
        <p14:creationId xmlns:p14="http://schemas.microsoft.com/office/powerpoint/2010/main" val="383012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6B949C-0336-4902-8B67-C9C51E2130F7}"/>
              </a:ext>
            </a:extLst>
          </p:cNvPr>
          <p:cNvSpPr txBox="1"/>
          <p:nvPr/>
        </p:nvSpPr>
        <p:spPr>
          <a:xfrm>
            <a:off x="2366010" y="467957"/>
            <a:ext cx="8263890" cy="477054"/>
          </a:xfrm>
          <a:prstGeom prst="rect">
            <a:avLst/>
          </a:prstGeom>
          <a:noFill/>
        </p:spPr>
        <p:txBody>
          <a:bodyPr wrap="square" rtlCol="0">
            <a:spAutoFit/>
          </a:bodyPr>
          <a:lstStyle/>
          <a:p>
            <a:r>
              <a:rPr lang="en-US" sz="2500" dirty="0"/>
              <a:t>PPP Loans Over $150,000 – Form 3508EZ (Continued)</a:t>
            </a:r>
          </a:p>
        </p:txBody>
      </p:sp>
      <p:sp>
        <p:nvSpPr>
          <p:cNvPr id="8" name="Slide Number Placeholder 7">
            <a:extLst>
              <a:ext uri="{FF2B5EF4-FFF2-40B4-BE49-F238E27FC236}">
                <a16:creationId xmlns:a16="http://schemas.microsoft.com/office/drawing/2014/main" id="{913376B1-9366-454E-809B-AB2A28BB495D}"/>
              </a:ext>
            </a:extLst>
          </p:cNvPr>
          <p:cNvSpPr>
            <a:spLocks noGrp="1"/>
          </p:cNvSpPr>
          <p:nvPr>
            <p:ph type="sldNum" sz="quarter" idx="12"/>
          </p:nvPr>
        </p:nvSpPr>
        <p:spPr/>
        <p:txBody>
          <a:bodyPr/>
          <a:lstStyle/>
          <a:p>
            <a:fld id="{27CE633F-9882-4A5C-83A2-1109D0C73261}" type="slidenum">
              <a:rPr lang="en-US" smtClean="0"/>
              <a:t>43</a:t>
            </a:fld>
            <a:endParaRPr lang="en-US" dirty="0"/>
          </a:p>
        </p:txBody>
      </p:sp>
      <p:pic>
        <p:nvPicPr>
          <p:cNvPr id="2" name="Picture 1">
            <a:extLst>
              <a:ext uri="{FF2B5EF4-FFF2-40B4-BE49-F238E27FC236}">
                <a16:creationId xmlns:a16="http://schemas.microsoft.com/office/drawing/2014/main" id="{04F05CCC-8923-4A0C-87FF-45C43030FBD0}"/>
              </a:ext>
            </a:extLst>
          </p:cNvPr>
          <p:cNvPicPr>
            <a:picLocks noChangeAspect="1"/>
          </p:cNvPicPr>
          <p:nvPr/>
        </p:nvPicPr>
        <p:blipFill>
          <a:blip r:embed="rId2"/>
          <a:stretch>
            <a:fillRect/>
          </a:stretch>
        </p:blipFill>
        <p:spPr>
          <a:xfrm>
            <a:off x="2138082" y="1070699"/>
            <a:ext cx="9013675" cy="5141841"/>
          </a:xfrm>
          <a:prstGeom prst="rect">
            <a:avLst/>
          </a:prstGeom>
        </p:spPr>
      </p:pic>
    </p:spTree>
    <p:extLst>
      <p:ext uri="{BB962C8B-B14F-4D97-AF65-F5344CB8AC3E}">
        <p14:creationId xmlns:p14="http://schemas.microsoft.com/office/powerpoint/2010/main" val="938046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6B949C-0336-4902-8B67-C9C51E2130F7}"/>
              </a:ext>
            </a:extLst>
          </p:cNvPr>
          <p:cNvSpPr txBox="1"/>
          <p:nvPr/>
        </p:nvSpPr>
        <p:spPr>
          <a:xfrm>
            <a:off x="2526030" y="433899"/>
            <a:ext cx="8183880" cy="477054"/>
          </a:xfrm>
          <a:prstGeom prst="rect">
            <a:avLst/>
          </a:prstGeom>
          <a:noFill/>
        </p:spPr>
        <p:txBody>
          <a:bodyPr wrap="square" rtlCol="0">
            <a:spAutoFit/>
          </a:bodyPr>
          <a:lstStyle/>
          <a:p>
            <a:r>
              <a:rPr lang="en-US" sz="2500" dirty="0"/>
              <a:t>PPP Loans Over $150,000 – Form 3508EZ (Continued)</a:t>
            </a:r>
          </a:p>
        </p:txBody>
      </p:sp>
      <p:sp>
        <p:nvSpPr>
          <p:cNvPr id="8" name="Slide Number Placeholder 7">
            <a:extLst>
              <a:ext uri="{FF2B5EF4-FFF2-40B4-BE49-F238E27FC236}">
                <a16:creationId xmlns:a16="http://schemas.microsoft.com/office/drawing/2014/main" id="{913376B1-9366-454E-809B-AB2A28BB495D}"/>
              </a:ext>
            </a:extLst>
          </p:cNvPr>
          <p:cNvSpPr>
            <a:spLocks noGrp="1"/>
          </p:cNvSpPr>
          <p:nvPr>
            <p:ph type="sldNum" sz="quarter" idx="12"/>
          </p:nvPr>
        </p:nvSpPr>
        <p:spPr/>
        <p:txBody>
          <a:bodyPr/>
          <a:lstStyle/>
          <a:p>
            <a:fld id="{27CE633F-9882-4A5C-83A2-1109D0C73261}" type="slidenum">
              <a:rPr lang="en-US" smtClean="0"/>
              <a:t>44</a:t>
            </a:fld>
            <a:endParaRPr lang="en-US" dirty="0"/>
          </a:p>
        </p:txBody>
      </p:sp>
      <p:pic>
        <p:nvPicPr>
          <p:cNvPr id="3" name="Picture 2">
            <a:extLst>
              <a:ext uri="{FF2B5EF4-FFF2-40B4-BE49-F238E27FC236}">
                <a16:creationId xmlns:a16="http://schemas.microsoft.com/office/drawing/2014/main" id="{B369BA63-0ABC-4A20-A32D-B4B35BAAD32F}"/>
              </a:ext>
            </a:extLst>
          </p:cNvPr>
          <p:cNvPicPr>
            <a:picLocks noChangeAspect="1"/>
          </p:cNvPicPr>
          <p:nvPr/>
        </p:nvPicPr>
        <p:blipFill>
          <a:blip r:embed="rId2"/>
          <a:stretch>
            <a:fillRect/>
          </a:stretch>
        </p:blipFill>
        <p:spPr>
          <a:xfrm>
            <a:off x="2619374" y="1226371"/>
            <a:ext cx="8679721" cy="5013064"/>
          </a:xfrm>
          <a:prstGeom prst="rect">
            <a:avLst/>
          </a:prstGeom>
        </p:spPr>
      </p:pic>
    </p:spTree>
    <p:extLst>
      <p:ext uri="{BB962C8B-B14F-4D97-AF65-F5344CB8AC3E}">
        <p14:creationId xmlns:p14="http://schemas.microsoft.com/office/powerpoint/2010/main" val="2548893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6B949C-0336-4902-8B67-C9C51E2130F7}"/>
              </a:ext>
            </a:extLst>
          </p:cNvPr>
          <p:cNvSpPr txBox="1"/>
          <p:nvPr/>
        </p:nvSpPr>
        <p:spPr>
          <a:xfrm>
            <a:off x="2686050" y="467957"/>
            <a:ext cx="8243046" cy="477054"/>
          </a:xfrm>
          <a:prstGeom prst="rect">
            <a:avLst/>
          </a:prstGeom>
          <a:noFill/>
        </p:spPr>
        <p:txBody>
          <a:bodyPr wrap="square" rtlCol="0">
            <a:spAutoFit/>
          </a:bodyPr>
          <a:lstStyle/>
          <a:p>
            <a:r>
              <a:rPr lang="en-US" sz="2500" dirty="0"/>
              <a:t>PPP Loans Over $150,000 – Form 3508EZ (Continued)</a:t>
            </a:r>
          </a:p>
        </p:txBody>
      </p:sp>
      <p:sp>
        <p:nvSpPr>
          <p:cNvPr id="8" name="Slide Number Placeholder 7">
            <a:extLst>
              <a:ext uri="{FF2B5EF4-FFF2-40B4-BE49-F238E27FC236}">
                <a16:creationId xmlns:a16="http://schemas.microsoft.com/office/drawing/2014/main" id="{913376B1-9366-454E-809B-AB2A28BB495D}"/>
              </a:ext>
            </a:extLst>
          </p:cNvPr>
          <p:cNvSpPr>
            <a:spLocks noGrp="1"/>
          </p:cNvSpPr>
          <p:nvPr>
            <p:ph type="sldNum" sz="quarter" idx="12"/>
          </p:nvPr>
        </p:nvSpPr>
        <p:spPr/>
        <p:txBody>
          <a:bodyPr/>
          <a:lstStyle/>
          <a:p>
            <a:fld id="{27CE633F-9882-4A5C-83A2-1109D0C73261}" type="slidenum">
              <a:rPr lang="en-US" smtClean="0"/>
              <a:t>45</a:t>
            </a:fld>
            <a:endParaRPr lang="en-US" dirty="0"/>
          </a:p>
        </p:txBody>
      </p:sp>
      <p:pic>
        <p:nvPicPr>
          <p:cNvPr id="2" name="Picture 1">
            <a:extLst>
              <a:ext uri="{FF2B5EF4-FFF2-40B4-BE49-F238E27FC236}">
                <a16:creationId xmlns:a16="http://schemas.microsoft.com/office/drawing/2014/main" id="{F9A9CC95-F779-434D-A65F-A5B12B5ADE47}"/>
              </a:ext>
            </a:extLst>
          </p:cNvPr>
          <p:cNvPicPr>
            <a:picLocks noChangeAspect="1"/>
          </p:cNvPicPr>
          <p:nvPr/>
        </p:nvPicPr>
        <p:blipFill>
          <a:blip r:embed="rId2"/>
          <a:stretch>
            <a:fillRect/>
          </a:stretch>
        </p:blipFill>
        <p:spPr>
          <a:xfrm>
            <a:off x="2487705" y="1071791"/>
            <a:ext cx="8243047" cy="4266692"/>
          </a:xfrm>
          <a:prstGeom prst="rect">
            <a:avLst/>
          </a:prstGeom>
        </p:spPr>
      </p:pic>
      <p:pic>
        <p:nvPicPr>
          <p:cNvPr id="4" name="Picture 3">
            <a:extLst>
              <a:ext uri="{FF2B5EF4-FFF2-40B4-BE49-F238E27FC236}">
                <a16:creationId xmlns:a16="http://schemas.microsoft.com/office/drawing/2014/main" id="{4388FB31-03EA-42D0-916C-BE92CE3A2F82}"/>
              </a:ext>
            </a:extLst>
          </p:cNvPr>
          <p:cNvPicPr>
            <a:picLocks noChangeAspect="1"/>
          </p:cNvPicPr>
          <p:nvPr/>
        </p:nvPicPr>
        <p:blipFill>
          <a:blip r:embed="rId3"/>
          <a:stretch>
            <a:fillRect/>
          </a:stretch>
        </p:blipFill>
        <p:spPr>
          <a:xfrm>
            <a:off x="2238815" y="5227970"/>
            <a:ext cx="8981977" cy="1238893"/>
          </a:xfrm>
          <a:prstGeom prst="rect">
            <a:avLst/>
          </a:prstGeom>
        </p:spPr>
      </p:pic>
    </p:spTree>
    <p:extLst>
      <p:ext uri="{BB962C8B-B14F-4D97-AF65-F5344CB8AC3E}">
        <p14:creationId xmlns:p14="http://schemas.microsoft.com/office/powerpoint/2010/main" val="577786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3A128-5EB7-4E22-958A-7AFBAEE29A25}"/>
              </a:ext>
            </a:extLst>
          </p:cNvPr>
          <p:cNvSpPr>
            <a:spLocks noGrp="1"/>
          </p:cNvSpPr>
          <p:nvPr>
            <p:ph type="ctrTitle"/>
          </p:nvPr>
        </p:nvSpPr>
        <p:spPr>
          <a:xfrm>
            <a:off x="3880430" y="583345"/>
            <a:ext cx="7160357" cy="4164820"/>
          </a:xfrm>
        </p:spPr>
        <p:txBody>
          <a:bodyPr anchor="t">
            <a:normAutofit/>
          </a:bodyPr>
          <a:lstStyle/>
          <a:p>
            <a:pPr algn="r"/>
            <a:r>
              <a:rPr lang="en-US" sz="6700" dirty="0">
                <a:solidFill>
                  <a:schemeClr val="bg1"/>
                </a:solidFill>
              </a:rPr>
              <a:t>Round 2 PPP Loan OPPORTUNITIES</a:t>
            </a:r>
          </a:p>
        </p:txBody>
      </p:sp>
      <p:sp>
        <p:nvSpPr>
          <p:cNvPr id="4" name="Slide Number Placeholder 3">
            <a:extLst>
              <a:ext uri="{FF2B5EF4-FFF2-40B4-BE49-F238E27FC236}">
                <a16:creationId xmlns:a16="http://schemas.microsoft.com/office/drawing/2014/main" id="{8BD61A87-57F7-4B1F-9CE0-49EF5F15D9D1}"/>
              </a:ext>
            </a:extLst>
          </p:cNvPr>
          <p:cNvSpPr>
            <a:spLocks noGrp="1"/>
          </p:cNvSpPr>
          <p:nvPr>
            <p:ph type="sldNum" sz="quarter" idx="12"/>
          </p:nvPr>
        </p:nvSpPr>
        <p:spPr>
          <a:xfrm>
            <a:off x="8610600" y="224937"/>
            <a:ext cx="2743200" cy="365125"/>
          </a:xfrm>
        </p:spPr>
        <p:txBody>
          <a:bodyPr>
            <a:normAutofit/>
          </a:bodyPr>
          <a:lstStyle/>
          <a:p>
            <a:pPr>
              <a:spcAft>
                <a:spcPts val="600"/>
              </a:spcAft>
            </a:pPr>
            <a:fld id="{27CE633F-9882-4A5C-83A2-1109D0C73261}" type="slidenum">
              <a:rPr lang="en-US">
                <a:solidFill>
                  <a:schemeClr val="bg1"/>
                </a:solidFill>
              </a:rPr>
              <a:pPr>
                <a:spcAft>
                  <a:spcPts val="600"/>
                </a:spcAft>
              </a:pPr>
              <a:t>46</a:t>
            </a:fld>
            <a:endParaRPr lang="en-US">
              <a:solidFill>
                <a:schemeClr val="bg1"/>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1438918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51207"/>
            <a:ext cx="10103222" cy="4632037"/>
          </a:xfrm>
          <a:prstGeom prst="rect">
            <a:avLst/>
          </a:prstGeom>
          <a:noFill/>
        </p:spPr>
        <p:txBody>
          <a:bodyPr wrap="square" rtlCol="0">
            <a:spAutoFit/>
          </a:bodyPr>
          <a:lstStyle/>
          <a:p>
            <a:pPr algn="ctr"/>
            <a:r>
              <a:rPr lang="en-US" sz="2500" dirty="0"/>
              <a:t>Paycheck Protection Program (PPP) – The Second Draw</a:t>
            </a:r>
          </a:p>
          <a:p>
            <a:pPr algn="ctr"/>
            <a:endParaRPr lang="en-US" dirty="0"/>
          </a:p>
          <a:p>
            <a:pPr algn="ctr"/>
            <a:r>
              <a:rPr lang="en-US" dirty="0"/>
              <a:t>On December 27, 2020, the Economic Aid to Hard-Hit Small Businesses, Nonprofits and Venues Act (the Act) became law as a part of the Consolidated Appropriations Act, 2021. </a:t>
            </a:r>
          </a:p>
          <a:p>
            <a:pPr algn="ctr"/>
            <a:endParaRPr lang="en-US" dirty="0"/>
          </a:p>
          <a:p>
            <a:pPr algn="ctr"/>
            <a:r>
              <a:rPr lang="en-US" dirty="0"/>
              <a:t>The Act provides $284.5 billion of additional funding for the Paycheck Protection Program (PPP) through the U. S. Small Business Administration (SBA).   </a:t>
            </a:r>
          </a:p>
          <a:p>
            <a:pPr algn="ctr"/>
            <a:endParaRPr lang="en-US" dirty="0"/>
          </a:p>
          <a:p>
            <a:pPr algn="ctr"/>
            <a:r>
              <a:rPr lang="en-US" dirty="0"/>
              <a:t>Applications for any First Draw or Second Draw PPP Loans must be received by the SBA by </a:t>
            </a:r>
            <a:r>
              <a:rPr lang="en-US" b="1" u="sng" dirty="0"/>
              <a:t>March 31, 2021</a:t>
            </a:r>
            <a:r>
              <a:rPr lang="en-US" dirty="0"/>
              <a:t> and many Lenders are currently accepting applications.</a:t>
            </a:r>
          </a:p>
          <a:p>
            <a:endParaRPr lang="en-US" dirty="0"/>
          </a:p>
          <a:p>
            <a:r>
              <a:rPr lang="en-US" dirty="0"/>
              <a:t>Now that there is a PPP2, you may see the first round of PPP Loans referred to as the </a:t>
            </a:r>
            <a:r>
              <a:rPr lang="en-US" b="1" i="1" dirty="0"/>
              <a:t>First Draw.</a:t>
            </a:r>
            <a:endParaRPr lang="en-US" dirty="0"/>
          </a:p>
          <a:p>
            <a:endParaRPr lang="en-US" dirty="0"/>
          </a:p>
          <a:p>
            <a:r>
              <a:rPr lang="en-US" dirty="0"/>
              <a:t>The </a:t>
            </a:r>
            <a:r>
              <a:rPr lang="en-US" b="1" i="1" dirty="0"/>
              <a:t>Second Draw</a:t>
            </a:r>
            <a:r>
              <a:rPr lang="en-US" dirty="0"/>
              <a:t> refers to any Loans received going forward if the entity received an original PPP Loan (First Draw).</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47</a:t>
            </a:fld>
            <a:endParaRPr lang="en-US" dirty="0"/>
          </a:p>
        </p:txBody>
      </p:sp>
    </p:spTree>
    <p:extLst>
      <p:ext uri="{BB962C8B-B14F-4D97-AF65-F5344CB8AC3E}">
        <p14:creationId xmlns:p14="http://schemas.microsoft.com/office/powerpoint/2010/main" val="1708682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156449" y="1051207"/>
            <a:ext cx="10103222" cy="2800767"/>
          </a:xfrm>
          <a:prstGeom prst="rect">
            <a:avLst/>
          </a:prstGeom>
          <a:noFill/>
        </p:spPr>
        <p:txBody>
          <a:bodyPr wrap="square" rtlCol="0">
            <a:spAutoFit/>
          </a:bodyPr>
          <a:lstStyle/>
          <a:p>
            <a:pPr algn="ctr"/>
            <a:r>
              <a:rPr lang="en-US" sz="2500" dirty="0"/>
              <a:t>Paycheck Protection Program (PPP) – The Second Draw (Continued)</a:t>
            </a:r>
          </a:p>
          <a:p>
            <a:pPr algn="ctr"/>
            <a:endParaRPr lang="en-US" dirty="0"/>
          </a:p>
          <a:p>
            <a:r>
              <a:rPr lang="en-US" dirty="0"/>
              <a:t>Some lenders are requiring Borrowers to apply for their First Draw Forgiveness before they can apply for a Second Draw Loan.</a:t>
            </a:r>
          </a:p>
          <a:p>
            <a:endParaRPr lang="en-US" i="1" dirty="0"/>
          </a:p>
          <a:p>
            <a:pPr algn="ctr"/>
            <a:r>
              <a:rPr lang="en-US" i="1" dirty="0"/>
              <a:t>This is not a SBA or Treasury requirement, as such, if your lender is requiring this, you may want to consider lenders that will process the Second Draw application without having to file for Forgiveness on the First Draw.</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48</a:t>
            </a:fld>
            <a:endParaRPr lang="en-US" dirty="0"/>
          </a:p>
        </p:txBody>
      </p:sp>
    </p:spTree>
    <p:extLst>
      <p:ext uri="{BB962C8B-B14F-4D97-AF65-F5344CB8AC3E}">
        <p14:creationId xmlns:p14="http://schemas.microsoft.com/office/powerpoint/2010/main" val="2579413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976258" y="627747"/>
            <a:ext cx="10556612" cy="5109091"/>
          </a:xfrm>
          <a:prstGeom prst="rect">
            <a:avLst/>
          </a:prstGeom>
          <a:noFill/>
        </p:spPr>
        <p:txBody>
          <a:bodyPr wrap="square" rtlCol="0">
            <a:spAutoFit/>
          </a:bodyPr>
          <a:lstStyle/>
          <a:p>
            <a:pPr algn="ctr"/>
            <a:r>
              <a:rPr lang="en-US" sz="2500" dirty="0"/>
              <a:t>Paycheck Protection Program (PPP) – The Second Draw (Continued)</a:t>
            </a:r>
          </a:p>
          <a:p>
            <a:pPr algn="ctr"/>
            <a:endParaRPr lang="en-US" dirty="0"/>
          </a:p>
          <a:p>
            <a:pPr algn="ctr"/>
            <a:r>
              <a:rPr lang="en-US" i="1" dirty="0"/>
              <a:t>Back up…We Didn’t Apply for an Initial PPP Loan!!!</a:t>
            </a:r>
          </a:p>
          <a:p>
            <a:pPr algn="ctr"/>
            <a:endParaRPr lang="en-US" dirty="0"/>
          </a:p>
          <a:p>
            <a:pPr algn="ctr"/>
            <a:r>
              <a:rPr lang="en-US" sz="2300" dirty="0">
                <a:solidFill>
                  <a:srgbClr val="FF0000"/>
                </a:solidFill>
              </a:rPr>
              <a:t>If you didn’t apply for a First Draw, you may be eligible to do that now.</a:t>
            </a:r>
          </a:p>
          <a:p>
            <a:pPr algn="ctr"/>
            <a:endParaRPr lang="en-US" sz="1600" dirty="0"/>
          </a:p>
          <a:p>
            <a:r>
              <a:rPr lang="en-US" sz="1600" dirty="0"/>
              <a:t>Eligible entities who did not receive a First Draw PPP Loan in 2020 may now apply under the same basic terms as the previous round.  This includes 501(c)(3) non-profit organizations (including faith-based organizations) if they were in operation on February 15, 2020 and had no more than 500 employees.</a:t>
            </a:r>
          </a:p>
          <a:p>
            <a:endParaRPr lang="en-US" sz="1600" dirty="0"/>
          </a:p>
          <a:p>
            <a:r>
              <a:rPr lang="en-US" sz="1600" dirty="0"/>
              <a:t>All employees, whether full-time, part-time or some other basis are included in determining eligibility.</a:t>
            </a:r>
          </a:p>
          <a:p>
            <a:endParaRPr lang="en-US" sz="1600" dirty="0"/>
          </a:p>
          <a:p>
            <a:r>
              <a:rPr lang="en-US" sz="1600" dirty="0"/>
              <a:t>First Draw eligible Loan amounts for Borrowers with employees are calculated as 2.5 times average monthly payroll costs up to $10,000,000. </a:t>
            </a:r>
          </a:p>
          <a:p>
            <a:pPr marL="285750" indent="-285750">
              <a:buFont typeface="Arial" panose="020B0604020202020204" pitchFamily="34" charset="0"/>
              <a:buChar char="•"/>
            </a:pPr>
            <a:r>
              <a:rPr lang="en-US" sz="1600" dirty="0"/>
              <a:t>The average monthly payroll cost can be based on calendar 2019, calendar 2020 or the 12-month period prior to the Loan application. </a:t>
            </a:r>
          </a:p>
          <a:p>
            <a:pPr marL="285750" indent="-285750">
              <a:buFont typeface="Arial" panose="020B0604020202020204" pitchFamily="34" charset="0"/>
              <a:buChar char="•"/>
            </a:pPr>
            <a:r>
              <a:rPr lang="en-US" sz="1600" dirty="0"/>
              <a:t>Payroll includes gross wages and tips; employer contributions to employee group health, life, disability, vision and dental insurance; retirement contributions; and State and local taxes assessed on employee compensation (i.e., SUTA).</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49</a:t>
            </a:fld>
            <a:endParaRPr lang="en-US" dirty="0"/>
          </a:p>
        </p:txBody>
      </p:sp>
    </p:spTree>
    <p:extLst>
      <p:ext uri="{BB962C8B-B14F-4D97-AF65-F5344CB8AC3E}">
        <p14:creationId xmlns:p14="http://schemas.microsoft.com/office/powerpoint/2010/main" val="172909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07DEB2-BE41-46F2-8FDA-7B6FE915959D}"/>
              </a:ext>
            </a:extLst>
          </p:cNvPr>
          <p:cNvSpPr txBox="1">
            <a:spLocks/>
          </p:cNvSpPr>
          <p:nvPr/>
        </p:nvSpPr>
        <p:spPr>
          <a:xfrm>
            <a:off x="1092550" y="330200"/>
            <a:ext cx="4064000" cy="87884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APA</a:t>
            </a:r>
          </a:p>
        </p:txBody>
      </p:sp>
      <p:graphicFrame>
        <p:nvGraphicFramePr>
          <p:cNvPr id="7" name="Table 7">
            <a:extLst>
              <a:ext uri="{FF2B5EF4-FFF2-40B4-BE49-F238E27FC236}">
                <a16:creationId xmlns:a16="http://schemas.microsoft.com/office/drawing/2014/main" id="{430EDDEF-F53C-440A-89FD-D6BD3990A3FD}"/>
              </a:ext>
            </a:extLst>
          </p:cNvPr>
          <p:cNvGraphicFramePr>
            <a:graphicFrameLocks noGrp="1"/>
          </p:cNvGraphicFramePr>
          <p:nvPr/>
        </p:nvGraphicFramePr>
        <p:xfrm>
          <a:off x="1092550" y="1209040"/>
          <a:ext cx="4064000" cy="402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1136312"/>
                    </a:ext>
                  </a:extLst>
                </a:gridCol>
              </a:tblGrid>
              <a:tr h="579607">
                <a:tc>
                  <a:txBody>
                    <a:bodyPr/>
                    <a:lstStyle/>
                    <a:p>
                      <a:pPr algn="ctr"/>
                      <a:r>
                        <a:rPr lang="en-US" sz="2800" dirty="0"/>
                        <a:t>Annual campaign to raise funds to pay assessment before payments from parish are due</a:t>
                      </a:r>
                    </a:p>
                  </a:txBody>
                  <a:tcPr/>
                </a:tc>
                <a:extLst>
                  <a:ext uri="{0D108BD9-81ED-4DB2-BD59-A6C34878D82A}">
                    <a16:rowId xmlns:a16="http://schemas.microsoft.com/office/drawing/2014/main" val="3699501941"/>
                  </a:ext>
                </a:extLst>
              </a:tr>
              <a:tr h="1000417">
                <a:tc>
                  <a:txBody>
                    <a:bodyPr/>
                    <a:lstStyle/>
                    <a:p>
                      <a:pPr algn="ctr"/>
                      <a:r>
                        <a:rPr lang="en-US" sz="2800" dirty="0"/>
                        <a:t>Individual donations / loose cash/check received at parish from an individual</a:t>
                      </a:r>
                    </a:p>
                  </a:txBody>
                  <a:tcPr/>
                </a:tc>
                <a:extLst>
                  <a:ext uri="{0D108BD9-81ED-4DB2-BD59-A6C34878D82A}">
                    <a16:rowId xmlns:a16="http://schemas.microsoft.com/office/drawing/2014/main" val="1366187315"/>
                  </a:ext>
                </a:extLst>
              </a:tr>
            </a:tbl>
          </a:graphicData>
        </a:graphic>
      </p:graphicFrame>
      <p:sp>
        <p:nvSpPr>
          <p:cNvPr id="10" name="Title 1">
            <a:extLst>
              <a:ext uri="{FF2B5EF4-FFF2-40B4-BE49-F238E27FC236}">
                <a16:creationId xmlns:a16="http://schemas.microsoft.com/office/drawing/2014/main" id="{45F1F3DF-933A-4605-BFFA-678A64027410}"/>
              </a:ext>
            </a:extLst>
          </p:cNvPr>
          <p:cNvSpPr txBox="1">
            <a:spLocks/>
          </p:cNvSpPr>
          <p:nvPr/>
        </p:nvSpPr>
        <p:spPr>
          <a:xfrm>
            <a:off x="6096000" y="226060"/>
            <a:ext cx="4473186" cy="98298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Assessment</a:t>
            </a:r>
          </a:p>
        </p:txBody>
      </p:sp>
      <p:graphicFrame>
        <p:nvGraphicFramePr>
          <p:cNvPr id="11" name="Table 7">
            <a:extLst>
              <a:ext uri="{FF2B5EF4-FFF2-40B4-BE49-F238E27FC236}">
                <a16:creationId xmlns:a16="http://schemas.microsoft.com/office/drawing/2014/main" id="{E66C26BA-6AA5-4B0E-86AB-AA7C244940B6}"/>
              </a:ext>
            </a:extLst>
          </p:cNvPr>
          <p:cNvGraphicFramePr>
            <a:graphicFrameLocks noGrp="1"/>
          </p:cNvGraphicFramePr>
          <p:nvPr/>
        </p:nvGraphicFramePr>
        <p:xfrm>
          <a:off x="6300593" y="1209040"/>
          <a:ext cx="4064000" cy="402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1136312"/>
                    </a:ext>
                  </a:extLst>
                </a:gridCol>
              </a:tblGrid>
              <a:tr h="579607">
                <a:tc>
                  <a:txBody>
                    <a:bodyPr/>
                    <a:lstStyle/>
                    <a:p>
                      <a:pPr algn="ctr"/>
                      <a:r>
                        <a:rPr lang="en-US" sz="2800" dirty="0"/>
                        <a:t>Calculated portion allocated to each parish to support diocesan ministry</a:t>
                      </a:r>
                    </a:p>
                  </a:txBody>
                  <a:tcPr/>
                </a:tc>
                <a:extLst>
                  <a:ext uri="{0D108BD9-81ED-4DB2-BD59-A6C34878D82A}">
                    <a16:rowId xmlns:a16="http://schemas.microsoft.com/office/drawing/2014/main" val="3699501941"/>
                  </a:ext>
                </a:extLst>
              </a:tr>
              <a:tr h="1000417">
                <a:tc>
                  <a:txBody>
                    <a:bodyPr/>
                    <a:lstStyle/>
                    <a:p>
                      <a:pPr algn="ctr"/>
                      <a:r>
                        <a:rPr lang="en-US" sz="2800" dirty="0"/>
                        <a:t>Payments from parish revenue to cover balance between APA donations and assessment total</a:t>
                      </a:r>
                    </a:p>
                  </a:txBody>
                  <a:tcPr/>
                </a:tc>
                <a:extLst>
                  <a:ext uri="{0D108BD9-81ED-4DB2-BD59-A6C34878D82A}">
                    <a16:rowId xmlns:a16="http://schemas.microsoft.com/office/drawing/2014/main" val="1366187315"/>
                  </a:ext>
                </a:extLst>
              </a:tr>
            </a:tbl>
          </a:graphicData>
        </a:graphic>
      </p:graphicFrame>
      <p:sp>
        <p:nvSpPr>
          <p:cNvPr id="3" name="Slide Number Placeholder 2">
            <a:extLst>
              <a:ext uri="{FF2B5EF4-FFF2-40B4-BE49-F238E27FC236}">
                <a16:creationId xmlns:a16="http://schemas.microsoft.com/office/drawing/2014/main" id="{D9F17828-75FB-4AFA-9B44-D514512923CF}"/>
              </a:ext>
            </a:extLst>
          </p:cNvPr>
          <p:cNvSpPr>
            <a:spLocks noGrp="1"/>
          </p:cNvSpPr>
          <p:nvPr>
            <p:ph type="sldNum" sz="quarter" idx="12"/>
          </p:nvPr>
        </p:nvSpPr>
        <p:spPr/>
        <p:txBody>
          <a:bodyPr/>
          <a:lstStyle/>
          <a:p>
            <a:fld id="{27CE633F-9882-4A5C-83A2-1109D0C73261}" type="slidenum">
              <a:rPr lang="en-US" smtClean="0"/>
              <a:t>5</a:t>
            </a:fld>
            <a:endParaRPr lang="en-US" dirty="0"/>
          </a:p>
        </p:txBody>
      </p:sp>
    </p:spTree>
    <p:extLst>
      <p:ext uri="{BB962C8B-B14F-4D97-AF65-F5344CB8AC3E}">
        <p14:creationId xmlns:p14="http://schemas.microsoft.com/office/powerpoint/2010/main" val="1648055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250578" y="721935"/>
            <a:ext cx="10103222" cy="5816977"/>
          </a:xfrm>
          <a:prstGeom prst="rect">
            <a:avLst/>
          </a:prstGeom>
          <a:noFill/>
        </p:spPr>
        <p:txBody>
          <a:bodyPr wrap="square" rtlCol="0">
            <a:spAutoFit/>
          </a:bodyPr>
          <a:lstStyle/>
          <a:p>
            <a:pPr algn="ctr"/>
            <a:r>
              <a:rPr lang="en-US" sz="2500" dirty="0"/>
              <a:t>Paycheck Protection Program (PPP) – The Second Draw (Continued)</a:t>
            </a:r>
          </a:p>
          <a:p>
            <a:pPr algn="ctr"/>
            <a:endParaRPr lang="en-US" dirty="0"/>
          </a:p>
          <a:p>
            <a:pPr algn="ctr"/>
            <a:r>
              <a:rPr lang="en-US" dirty="0"/>
              <a:t>The Act provides an opportunity for eligible hard-hit Borrowers to receive a second PPP Loan. The Loans are available to entities that have experienced a 25% reduction in gross receipts and for Borrowers with fewer employees than First Draw entities. </a:t>
            </a:r>
          </a:p>
          <a:p>
            <a:pPr algn="ctr"/>
            <a:endParaRPr lang="en-US" sz="1600" dirty="0"/>
          </a:p>
          <a:p>
            <a:r>
              <a:rPr lang="en-US" dirty="0"/>
              <a:t>Entities may be eligible for a Second Draw if they were in operation on February 15, 2020, received a First Draw previously and meet the following criteria: </a:t>
            </a:r>
          </a:p>
          <a:p>
            <a:endParaRPr lang="en-US" dirty="0"/>
          </a:p>
          <a:p>
            <a:pPr marL="285750" indent="-285750">
              <a:buFont typeface="Arial" panose="020B0604020202020204" pitchFamily="34" charset="0"/>
              <a:buChar char="•"/>
            </a:pPr>
            <a:r>
              <a:rPr lang="en-US" dirty="0"/>
              <a:t>Employ 300 or fewer individuals based on headcount, including all full-time or part-time employees.</a:t>
            </a:r>
          </a:p>
          <a:p>
            <a:pPr marL="285750" indent="-285750">
              <a:buFont typeface="Arial" panose="020B0604020202020204" pitchFamily="34" charset="0"/>
              <a:buChar char="•"/>
            </a:pPr>
            <a:r>
              <a:rPr lang="en-US" dirty="0"/>
              <a:t>Experienced a 25% reduction in gross revenue between comparable quarters in 2019 and 2020.</a:t>
            </a:r>
          </a:p>
          <a:p>
            <a:pPr marL="285750" indent="-285750">
              <a:buFont typeface="Arial" panose="020B0604020202020204" pitchFamily="34" charset="0"/>
              <a:buChar char="•"/>
            </a:pPr>
            <a:r>
              <a:rPr lang="en-US" dirty="0"/>
              <a:t>Has used or will use all First Draw funds on eligible expenses on or before the expected date of the Second Draw Loan funding.</a:t>
            </a:r>
          </a:p>
          <a:p>
            <a:endParaRPr lang="en-US" dirty="0"/>
          </a:p>
          <a:p>
            <a:pPr algn="ctr"/>
            <a:r>
              <a:rPr lang="en-US" i="1" dirty="0"/>
              <a:t>Note that the Borrower will be required to attest that they have used or will use the full amount of the First Draw funds on </a:t>
            </a:r>
            <a:r>
              <a:rPr lang="en-US" b="1" i="1" dirty="0"/>
              <a:t>eligible expenses</a:t>
            </a:r>
            <a:r>
              <a:rPr lang="en-US" i="1" dirty="0"/>
              <a:t>. This includes a requirement that the Borrower has spent </a:t>
            </a:r>
            <a:r>
              <a:rPr lang="en-US" b="1" i="1" dirty="0"/>
              <a:t>at least 60% of first draw funds on payroll costs</a:t>
            </a:r>
            <a:r>
              <a:rPr lang="en-US" i="1" dirty="0"/>
              <a:t>.</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50</a:t>
            </a:fld>
            <a:endParaRPr lang="en-US" dirty="0"/>
          </a:p>
        </p:txBody>
      </p:sp>
    </p:spTree>
    <p:extLst>
      <p:ext uri="{BB962C8B-B14F-4D97-AF65-F5344CB8AC3E}">
        <p14:creationId xmlns:p14="http://schemas.microsoft.com/office/powerpoint/2010/main" val="3281710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250578" y="319722"/>
            <a:ext cx="10103222" cy="6401753"/>
          </a:xfrm>
          <a:prstGeom prst="rect">
            <a:avLst/>
          </a:prstGeom>
          <a:noFill/>
        </p:spPr>
        <p:txBody>
          <a:bodyPr wrap="square" rtlCol="0">
            <a:spAutoFit/>
          </a:bodyPr>
          <a:lstStyle/>
          <a:p>
            <a:pPr algn="ctr"/>
            <a:r>
              <a:rPr lang="en-US" sz="2500" dirty="0"/>
              <a:t>Paycheck Protection Program (PPP) – The Second Draw (Continued)</a:t>
            </a:r>
          </a:p>
          <a:p>
            <a:pPr algn="ctr"/>
            <a:endParaRPr lang="en-US" dirty="0"/>
          </a:p>
          <a:p>
            <a:r>
              <a:rPr lang="en-US" dirty="0"/>
              <a:t>Second Draw Eligible Loan Amounts for Borrowers are calculated as 2.5 times average monthly payroll costs up to $2,000,000.  The methodology to calculate the amount is the same as for First Draw Loans:</a:t>
            </a:r>
          </a:p>
          <a:p>
            <a:pPr marL="285750" indent="-285750">
              <a:buFont typeface="Arial" panose="020B0604020202020204" pitchFamily="34" charset="0"/>
              <a:buChar char="•"/>
            </a:pPr>
            <a:r>
              <a:rPr lang="en-US" dirty="0"/>
              <a:t>The average monthly payroll cost can be based on calendar 2019, calendar 2020 or the 12-month period prior to the Loan application date. </a:t>
            </a:r>
          </a:p>
          <a:p>
            <a:pPr marL="285750" indent="-285750">
              <a:buFont typeface="Arial" panose="020B0604020202020204" pitchFamily="34" charset="0"/>
              <a:buChar char="•"/>
            </a:pPr>
            <a:r>
              <a:rPr lang="en-US" dirty="0"/>
              <a:t>Payroll includes gross wages and tips; employer contributions to employee group health, life, disability, vision and dental insurance; retirement contributions; and State and local taxes assessed on employee compensation (i.e., SUTA).</a:t>
            </a:r>
          </a:p>
          <a:p>
            <a:pPr marL="285750" indent="-285750">
              <a:buFont typeface="Arial" panose="020B0604020202020204" pitchFamily="34" charset="0"/>
              <a:buChar char="•"/>
            </a:pPr>
            <a:endParaRPr lang="en-US" dirty="0"/>
          </a:p>
          <a:p>
            <a:r>
              <a:rPr lang="en-US" dirty="0"/>
              <a:t>To be eligible for a Second Draw, there is a 25% revenue reduction criteria.  Borrowers in operation all four quarters of 2019, must compare gross receipts during the first, second, third, or fourth quarter in 2020 to the same quarter in 2019 to determine if there was a 25% or greater revenue reduction.  The SBA has Stated that </a:t>
            </a:r>
            <a:r>
              <a:rPr lang="en-US" b="1" dirty="0"/>
              <a:t>only calendar quarters </a:t>
            </a:r>
            <a:r>
              <a:rPr lang="en-US" dirty="0"/>
              <a:t>are to be used for this calculation.   To simplify, Borrowers can choose to use annual 2020 gross receipts compared to 2019 to simplify the calculation. </a:t>
            </a:r>
          </a:p>
          <a:p>
            <a:pPr algn="ctr"/>
            <a:r>
              <a:rPr lang="en-US" i="1" dirty="0"/>
              <a:t>The decline in revenue must be substantiated by quarterly income Statements or bank Statements.  This substantiation must be provided at the time of application for Second Draws over $150,000 and at the time of the Forgiveness request for Second Draws of $150,000 or less.</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51</a:t>
            </a:fld>
            <a:endParaRPr lang="en-US" dirty="0"/>
          </a:p>
        </p:txBody>
      </p:sp>
    </p:spTree>
    <p:extLst>
      <p:ext uri="{BB962C8B-B14F-4D97-AF65-F5344CB8AC3E}">
        <p14:creationId xmlns:p14="http://schemas.microsoft.com/office/powerpoint/2010/main" val="4137545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330588" y="785594"/>
            <a:ext cx="10103222" cy="4462760"/>
          </a:xfrm>
          <a:prstGeom prst="rect">
            <a:avLst/>
          </a:prstGeom>
          <a:noFill/>
        </p:spPr>
        <p:txBody>
          <a:bodyPr wrap="square" rtlCol="0">
            <a:spAutoFit/>
          </a:bodyPr>
          <a:lstStyle/>
          <a:p>
            <a:pPr algn="ctr"/>
            <a:r>
              <a:rPr lang="en-US" sz="2500" dirty="0"/>
              <a:t>Paycheck Protection Program (PPP) – The Second Draw (Continued)</a:t>
            </a:r>
          </a:p>
          <a:p>
            <a:pPr algn="ctr"/>
            <a:endParaRPr lang="en-US" dirty="0"/>
          </a:p>
          <a:p>
            <a:r>
              <a:rPr lang="en-US" dirty="0"/>
              <a:t>Gross Receipts are defined as all revenue in whatever form received or accrued. For nonprofits this includes the following: </a:t>
            </a:r>
          </a:p>
          <a:p>
            <a:pPr marL="742950" lvl="1" indent="-285750">
              <a:buFont typeface="Arial" panose="020B0604020202020204" pitchFamily="34" charset="0"/>
              <a:buChar char="•"/>
            </a:pPr>
            <a:r>
              <a:rPr lang="en-US" dirty="0"/>
              <a:t>Contributions</a:t>
            </a:r>
          </a:p>
          <a:p>
            <a:pPr marL="742950" lvl="1" indent="-285750">
              <a:buFont typeface="Arial" panose="020B0604020202020204" pitchFamily="34" charset="0"/>
              <a:buChar char="•"/>
            </a:pPr>
            <a:r>
              <a:rPr lang="en-US" dirty="0"/>
              <a:t>Gifts</a:t>
            </a:r>
          </a:p>
          <a:p>
            <a:pPr marL="742950" lvl="1" indent="-285750">
              <a:buFont typeface="Arial" panose="020B0604020202020204" pitchFamily="34" charset="0"/>
              <a:buChar char="•"/>
            </a:pPr>
            <a:r>
              <a:rPr lang="en-US" dirty="0"/>
              <a:t>Grants</a:t>
            </a:r>
          </a:p>
          <a:p>
            <a:pPr marL="742950" lvl="1" indent="-285750">
              <a:buFont typeface="Arial" panose="020B0604020202020204" pitchFamily="34" charset="0"/>
              <a:buChar char="•"/>
            </a:pPr>
            <a:r>
              <a:rPr lang="en-US" dirty="0"/>
              <a:t>Dues or assessments</a:t>
            </a:r>
          </a:p>
          <a:p>
            <a:pPr marL="742950" lvl="1" indent="-285750">
              <a:buFont typeface="Arial" panose="020B0604020202020204" pitchFamily="34" charset="0"/>
              <a:buChar char="•"/>
            </a:pPr>
            <a:r>
              <a:rPr lang="en-US" dirty="0"/>
              <a:t>Sales or receipts from unrelated business activities</a:t>
            </a:r>
          </a:p>
          <a:p>
            <a:pPr marL="742950" lvl="1" indent="-285750">
              <a:buFont typeface="Arial" panose="020B0604020202020204" pitchFamily="34" charset="0"/>
              <a:buChar char="•"/>
            </a:pPr>
            <a:r>
              <a:rPr lang="en-US" dirty="0"/>
              <a:t>Sale of assets</a:t>
            </a:r>
          </a:p>
          <a:p>
            <a:pPr marL="742950" lvl="1" indent="-285750">
              <a:buFont typeface="Arial" panose="020B0604020202020204" pitchFamily="34" charset="0"/>
              <a:buChar char="•"/>
            </a:pPr>
            <a:r>
              <a:rPr lang="en-US" dirty="0"/>
              <a:t>Investment income (e.g., interest, dividends, rents, and royalties)</a:t>
            </a:r>
          </a:p>
          <a:p>
            <a:endParaRPr lang="en-US" i="1" dirty="0"/>
          </a:p>
          <a:p>
            <a:r>
              <a:rPr lang="en-US" dirty="0"/>
              <a:t>Gross Receipts does not include First Draw Loan proceeds.  Additionally, Gross Receipts are not to be reduced for any associated costs or expenses.</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52</a:t>
            </a:fld>
            <a:endParaRPr lang="en-US" dirty="0"/>
          </a:p>
        </p:txBody>
      </p:sp>
    </p:spTree>
    <p:extLst>
      <p:ext uri="{BB962C8B-B14F-4D97-AF65-F5344CB8AC3E}">
        <p14:creationId xmlns:p14="http://schemas.microsoft.com/office/powerpoint/2010/main" val="3588675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200150" y="974482"/>
            <a:ext cx="10524116" cy="4909036"/>
          </a:xfrm>
          <a:prstGeom prst="rect">
            <a:avLst/>
          </a:prstGeom>
          <a:noFill/>
        </p:spPr>
        <p:txBody>
          <a:bodyPr wrap="square" rtlCol="0">
            <a:spAutoFit/>
          </a:bodyPr>
          <a:lstStyle/>
          <a:p>
            <a:pPr algn="ctr"/>
            <a:r>
              <a:rPr lang="en-US" sz="2500" dirty="0"/>
              <a:t>Paycheck Protection Program (PPP) – The Second Draw (Continued)</a:t>
            </a:r>
          </a:p>
          <a:p>
            <a:pPr algn="ctr"/>
            <a:endParaRPr lang="en-US" dirty="0"/>
          </a:p>
          <a:p>
            <a:r>
              <a:rPr lang="en-US" dirty="0"/>
              <a:t>The Act added many </a:t>
            </a:r>
            <a:r>
              <a:rPr lang="en-US" b="1" u="sng" dirty="0"/>
              <a:t>more types of Eligible Costs</a:t>
            </a:r>
            <a:r>
              <a:rPr lang="en-US" dirty="0"/>
              <a:t> as it applies to Forgiveness of both First and Second Draws.  These have been included in the section previously Covered on ROUND 1 PPP LOAN FORGIVENESS, specifically:</a:t>
            </a:r>
          </a:p>
          <a:p>
            <a:pPr marL="285750" indent="-285750">
              <a:buFont typeface="Arial" panose="020B0604020202020204" pitchFamily="34" charset="0"/>
              <a:buChar char="•"/>
            </a:pPr>
            <a:r>
              <a:rPr lang="en-US" dirty="0"/>
              <a:t>expanding allowable payroll costs to include group insurance payments for vision, dental, disability and life insurance.</a:t>
            </a:r>
          </a:p>
          <a:p>
            <a:pPr marL="285750" indent="-285750">
              <a:buFont typeface="Arial" panose="020B0604020202020204" pitchFamily="34" charset="0"/>
              <a:buChar char="•"/>
            </a:pPr>
            <a:r>
              <a:rPr lang="en-US" dirty="0"/>
              <a:t>Mortgage interest incurred before February 15, 2020 – Mortgage interest paid to related parties is not eligible for Forgiveness. </a:t>
            </a:r>
          </a:p>
          <a:p>
            <a:pPr marL="285750" indent="-285750">
              <a:buFont typeface="Arial" panose="020B0604020202020204" pitchFamily="34" charset="0"/>
              <a:buChar char="•"/>
            </a:pPr>
            <a:r>
              <a:rPr lang="en-US" dirty="0"/>
              <a:t>Rent on leases dated before February 15, 2020 – Rent to related parties is subject to limitations based on the amount of mortgage interest the related party pays during the Covered period.</a:t>
            </a:r>
          </a:p>
          <a:p>
            <a:pPr marL="285750" indent="-285750">
              <a:buFont typeface="Arial" panose="020B0604020202020204" pitchFamily="34" charset="0"/>
              <a:buChar char="•"/>
            </a:pPr>
            <a:r>
              <a:rPr lang="en-US" dirty="0"/>
              <a:t>Utilities for service that began before February 15, 2020.</a:t>
            </a:r>
          </a:p>
          <a:p>
            <a:pPr marL="285750" indent="-285750">
              <a:buFont typeface="Arial" panose="020B0604020202020204" pitchFamily="34" charset="0"/>
              <a:buChar char="•"/>
            </a:pPr>
            <a:r>
              <a:rPr lang="en-US" dirty="0"/>
              <a:t>Covered operations expenditures.</a:t>
            </a:r>
          </a:p>
          <a:p>
            <a:pPr marL="285750" indent="-285750">
              <a:buFont typeface="Arial" panose="020B0604020202020204" pitchFamily="34" charset="0"/>
              <a:buChar char="•"/>
            </a:pPr>
            <a:r>
              <a:rPr lang="en-US" dirty="0"/>
              <a:t>Covered property damage costs.</a:t>
            </a:r>
          </a:p>
          <a:p>
            <a:pPr marL="285750" indent="-285750">
              <a:buFont typeface="Arial" panose="020B0604020202020204" pitchFamily="34" charset="0"/>
              <a:buChar char="•"/>
            </a:pPr>
            <a:r>
              <a:rPr lang="en-US" dirty="0"/>
              <a:t>Covered supplier costs.</a:t>
            </a:r>
          </a:p>
          <a:p>
            <a:pPr marL="285750" indent="-285750">
              <a:buFont typeface="Arial" panose="020B0604020202020204" pitchFamily="34" charset="0"/>
              <a:buChar char="•"/>
            </a:pPr>
            <a:r>
              <a:rPr lang="en-US" dirty="0"/>
              <a:t>Covered worker protection expenditures.</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53</a:t>
            </a:fld>
            <a:endParaRPr lang="en-US" dirty="0"/>
          </a:p>
        </p:txBody>
      </p:sp>
    </p:spTree>
    <p:extLst>
      <p:ext uri="{BB962C8B-B14F-4D97-AF65-F5344CB8AC3E}">
        <p14:creationId xmlns:p14="http://schemas.microsoft.com/office/powerpoint/2010/main" val="2947239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051560" y="1346051"/>
            <a:ext cx="10444778" cy="4524315"/>
          </a:xfrm>
          <a:prstGeom prst="rect">
            <a:avLst/>
          </a:prstGeom>
          <a:noFill/>
        </p:spPr>
        <p:txBody>
          <a:bodyPr wrap="square" rtlCol="0">
            <a:spAutoFit/>
          </a:bodyPr>
          <a:lstStyle/>
          <a:p>
            <a:pPr algn="ctr"/>
            <a:r>
              <a:rPr lang="en-US" sz="3000" dirty="0"/>
              <a:t>When to Apply for Forgiveness</a:t>
            </a:r>
          </a:p>
          <a:p>
            <a:endParaRPr lang="en-US" dirty="0"/>
          </a:p>
          <a:p>
            <a:r>
              <a:rPr lang="en-US" dirty="0"/>
              <a:t>A Borrower can apply for Forgiveness once all the Loan proceeds have been used for which Forgiveness is being requested.</a:t>
            </a:r>
          </a:p>
          <a:p>
            <a:endParaRPr lang="en-US" dirty="0"/>
          </a:p>
          <a:p>
            <a:r>
              <a:rPr lang="en-US" dirty="0"/>
              <a:t>A Borrower can apply for Forgiveness any time up to the maturity date of the Loan.</a:t>
            </a:r>
          </a:p>
          <a:p>
            <a:endParaRPr lang="en-US" dirty="0"/>
          </a:p>
          <a:p>
            <a:pPr algn="ctr"/>
            <a:r>
              <a:rPr lang="en-US" sz="3000" i="1" dirty="0"/>
              <a:t>If the Borrower does not apply for forgiveness within the 10 months after the last day of the Covered Period, then Loan payments are no longer deferred, and the Borrower will be required to begin making Loan payments to the Lender.</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54</a:t>
            </a:fld>
            <a:endParaRPr lang="en-US" dirty="0"/>
          </a:p>
        </p:txBody>
      </p:sp>
    </p:spTree>
    <p:extLst>
      <p:ext uri="{BB962C8B-B14F-4D97-AF65-F5344CB8AC3E}">
        <p14:creationId xmlns:p14="http://schemas.microsoft.com/office/powerpoint/2010/main" val="130421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5325F-E4F0-4C47-9BF6-08E1090E913F}"/>
              </a:ext>
            </a:extLst>
          </p:cNvPr>
          <p:cNvSpPr txBox="1"/>
          <p:nvPr/>
        </p:nvSpPr>
        <p:spPr>
          <a:xfrm>
            <a:off x="1863090" y="1380341"/>
            <a:ext cx="8641080" cy="4139595"/>
          </a:xfrm>
          <a:prstGeom prst="rect">
            <a:avLst/>
          </a:prstGeom>
          <a:noFill/>
        </p:spPr>
        <p:txBody>
          <a:bodyPr wrap="square" rtlCol="0">
            <a:spAutoFit/>
          </a:bodyPr>
          <a:lstStyle/>
          <a:p>
            <a:pPr algn="ctr"/>
            <a:r>
              <a:rPr lang="en-US" sz="3000" dirty="0"/>
              <a:t>When to Apply for Forgiveness</a:t>
            </a:r>
          </a:p>
          <a:p>
            <a:endParaRPr lang="en-US" dirty="0"/>
          </a:p>
          <a:p>
            <a:r>
              <a:rPr lang="en-US" sz="2500" dirty="0"/>
              <a:t>Just as we were there for you when it was time to apply for First Draw Loans, we are ready to help you with applying for Forgiveness and applying for Second Draws.  Just let us know!</a:t>
            </a:r>
          </a:p>
          <a:p>
            <a:endParaRPr lang="en-US" sz="2500" dirty="0"/>
          </a:p>
          <a:p>
            <a:r>
              <a:rPr lang="en-US" sz="2500" dirty="0"/>
              <a:t>You can contact us most efficiently at </a:t>
            </a:r>
            <a:r>
              <a:rPr lang="en-US" sz="2500" dirty="0">
                <a:hlinkClick r:id="rId2"/>
              </a:rPr>
              <a:t>Cares@DOSP.org</a:t>
            </a:r>
            <a:r>
              <a:rPr lang="en-US" sz="2500" dirty="0"/>
              <a:t>.</a:t>
            </a:r>
          </a:p>
          <a:p>
            <a:endParaRPr lang="en-US" sz="2500" dirty="0"/>
          </a:p>
          <a:p>
            <a:r>
              <a:rPr lang="en-US" sz="2000" dirty="0"/>
              <a:t>This e-mail box is monitored by Stephanie Boyle, Controller, and Susan Hales, Financial Reporting Manager, at the Pastoral Center.</a:t>
            </a:r>
          </a:p>
        </p:txBody>
      </p:sp>
      <p:sp>
        <p:nvSpPr>
          <p:cNvPr id="4" name="Slide Number Placeholder 3">
            <a:extLst>
              <a:ext uri="{FF2B5EF4-FFF2-40B4-BE49-F238E27FC236}">
                <a16:creationId xmlns:a16="http://schemas.microsoft.com/office/drawing/2014/main" id="{548A6A4D-3971-44B4-84A1-13BC82803A5F}"/>
              </a:ext>
            </a:extLst>
          </p:cNvPr>
          <p:cNvSpPr>
            <a:spLocks noGrp="1"/>
          </p:cNvSpPr>
          <p:nvPr>
            <p:ph type="sldNum" sz="quarter" idx="12"/>
          </p:nvPr>
        </p:nvSpPr>
        <p:spPr/>
        <p:txBody>
          <a:bodyPr/>
          <a:lstStyle/>
          <a:p>
            <a:fld id="{27CE633F-9882-4A5C-83A2-1109D0C73261}" type="slidenum">
              <a:rPr lang="en-US" smtClean="0"/>
              <a:t>55</a:t>
            </a:fld>
            <a:endParaRPr lang="en-US" dirty="0"/>
          </a:p>
        </p:txBody>
      </p:sp>
    </p:spTree>
    <p:extLst>
      <p:ext uri="{BB962C8B-B14F-4D97-AF65-F5344CB8AC3E}">
        <p14:creationId xmlns:p14="http://schemas.microsoft.com/office/powerpoint/2010/main" val="2962538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D085058-C6D0-4A8D-81A3-4E38A90D7E62}"/>
              </a:ext>
            </a:extLst>
          </p:cNvPr>
          <p:cNvSpPr>
            <a:spLocks noGrp="1"/>
          </p:cNvSpPr>
          <p:nvPr>
            <p:ph type="ctrTitle"/>
          </p:nvPr>
        </p:nvSpPr>
        <p:spPr>
          <a:xfrm>
            <a:off x="3880430" y="583345"/>
            <a:ext cx="7160357" cy="4164820"/>
          </a:xfrm>
        </p:spPr>
        <p:txBody>
          <a:bodyPr anchor="t">
            <a:normAutofit/>
          </a:bodyPr>
          <a:lstStyle/>
          <a:p>
            <a:pPr algn="r"/>
            <a:r>
              <a:rPr lang="en-US" sz="7200" dirty="0">
                <a:solidFill>
                  <a:schemeClr val="bg1"/>
                </a:solidFill>
              </a:rPr>
              <a:t>PPP Questions for the Loan Officer</a:t>
            </a:r>
          </a:p>
        </p:txBody>
      </p:sp>
      <p:sp>
        <p:nvSpPr>
          <p:cNvPr id="4" name="Slide Number Placeholder 3">
            <a:extLst>
              <a:ext uri="{FF2B5EF4-FFF2-40B4-BE49-F238E27FC236}">
                <a16:creationId xmlns:a16="http://schemas.microsoft.com/office/drawing/2014/main" id="{8BD61A87-57F7-4B1F-9CE0-49EF5F15D9D1}"/>
              </a:ext>
            </a:extLst>
          </p:cNvPr>
          <p:cNvSpPr>
            <a:spLocks noGrp="1"/>
          </p:cNvSpPr>
          <p:nvPr>
            <p:ph type="sldNum" sz="quarter" idx="12"/>
          </p:nvPr>
        </p:nvSpPr>
        <p:spPr>
          <a:xfrm>
            <a:off x="8610600" y="224937"/>
            <a:ext cx="2743200" cy="365125"/>
          </a:xfrm>
        </p:spPr>
        <p:txBody>
          <a:bodyPr>
            <a:normAutofit/>
          </a:bodyPr>
          <a:lstStyle/>
          <a:p>
            <a:pPr>
              <a:spcAft>
                <a:spcPts val="600"/>
              </a:spcAft>
            </a:pPr>
            <a:fld id="{27CE633F-9882-4A5C-83A2-1109D0C73261}" type="slidenum">
              <a:rPr lang="en-US">
                <a:solidFill>
                  <a:schemeClr val="bg1"/>
                </a:solidFill>
              </a:rPr>
              <a:pPr>
                <a:spcAft>
                  <a:spcPts val="600"/>
                </a:spcAft>
              </a:pPr>
              <a:t>56</a:t>
            </a:fld>
            <a:endParaRPr lang="en-US">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1455290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D61A87-57F7-4B1F-9CE0-49EF5F15D9D1}"/>
              </a:ext>
            </a:extLst>
          </p:cNvPr>
          <p:cNvSpPr>
            <a:spLocks noGrp="1"/>
          </p:cNvSpPr>
          <p:nvPr>
            <p:ph type="sldNum" sz="quarter" idx="12"/>
          </p:nvPr>
        </p:nvSpPr>
        <p:spPr/>
        <p:txBody>
          <a:bodyPr/>
          <a:lstStyle/>
          <a:p>
            <a:fld id="{27CE633F-9882-4A5C-83A2-1109D0C73261}" type="slidenum">
              <a:rPr lang="en-US" smtClean="0"/>
              <a:t>57</a:t>
            </a:fld>
            <a:endParaRPr lang="en-US" dirty="0"/>
          </a:p>
        </p:txBody>
      </p:sp>
      <p:sp>
        <p:nvSpPr>
          <p:cNvPr id="2" name="Title 1">
            <a:extLst>
              <a:ext uri="{FF2B5EF4-FFF2-40B4-BE49-F238E27FC236}">
                <a16:creationId xmlns:a16="http://schemas.microsoft.com/office/drawing/2014/main" id="{9A0D487D-B6ED-42CB-A3F5-70FAA72D446C}"/>
              </a:ext>
            </a:extLst>
          </p:cNvPr>
          <p:cNvSpPr>
            <a:spLocks noGrp="1" noChangeArrowheads="1"/>
          </p:cNvSpPr>
          <p:nvPr>
            <p:ph type="ctrTitle"/>
          </p:nvPr>
        </p:nvSpPr>
        <p:spPr bwMode="auto">
          <a:xfrm>
            <a:off x="3853029" y="2230710"/>
            <a:ext cx="4916245"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Amy St. Hart</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Vice President- Commercial Lender</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Republic Bank</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6300 4</a:t>
            </a:r>
            <a:r>
              <a:rPr kumimoji="0" lang="en-US" altLang="en-US" sz="2500" b="0" i="0" u="none" strike="noStrike" cap="none" normalizeH="0" baseline="3000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a:t>
            </a: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Street North</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St. Petersburg, FL 33702</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Cell:  727-488-1799</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Office: 727-456-7613</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hlinkClick r:id="rId2"/>
              </a:rPr>
              <a:t>AStHart@RepublicBank.com</a:t>
            </a:r>
            <a:endPar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hlinkClick r:id="rId3"/>
              </a:rPr>
              <a:t>www.republicbank.com</a:t>
            </a:r>
            <a:r>
              <a:rPr kumimoji="0" lang="en-US" altLang="en-US" sz="2500" b="0" i="0" u="none" strike="noStrike" cap="none" normalizeH="0" baseline="0" dirty="0">
                <a:ln>
                  <a:noFill/>
                </a:ln>
                <a:solidFill>
                  <a:schemeClr val="tx1"/>
                </a:solidFill>
                <a:effectLst/>
              </a:rPr>
              <a:t> </a:t>
            </a:r>
            <a:endParaRPr kumimoji="0" lang="en-US" altLang="en-US" sz="25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583457D-029D-48DB-B1CE-E8CBD342039D}"/>
              </a:ext>
            </a:extLst>
          </p:cNvPr>
          <p:cNvSpPr txBox="1"/>
          <p:nvPr/>
        </p:nvSpPr>
        <p:spPr>
          <a:xfrm>
            <a:off x="2551952" y="753454"/>
            <a:ext cx="7518400" cy="1246495"/>
          </a:xfrm>
          <a:prstGeom prst="rect">
            <a:avLst/>
          </a:prstGeom>
          <a:noFill/>
        </p:spPr>
        <p:txBody>
          <a:bodyPr wrap="square" rtlCol="0">
            <a:spAutoFit/>
          </a:bodyPr>
          <a:lstStyle/>
          <a:p>
            <a:pPr algn="ctr"/>
            <a:r>
              <a:rPr lang="en-US" sz="2500" dirty="0"/>
              <a:t>Have More Questions or Want to Pursue Your Next PPP Loan through Republic Bank?  </a:t>
            </a:r>
          </a:p>
          <a:p>
            <a:pPr algn="ctr"/>
            <a:r>
              <a:rPr lang="en-US" sz="2500" dirty="0"/>
              <a:t>Contact Amy…</a:t>
            </a:r>
          </a:p>
        </p:txBody>
      </p:sp>
    </p:spTree>
    <p:extLst>
      <p:ext uri="{BB962C8B-B14F-4D97-AF65-F5344CB8AC3E}">
        <p14:creationId xmlns:p14="http://schemas.microsoft.com/office/powerpoint/2010/main" val="111998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07DEB2-BE41-46F2-8FDA-7B6FE915959D}"/>
              </a:ext>
            </a:extLst>
          </p:cNvPr>
          <p:cNvSpPr txBox="1">
            <a:spLocks/>
          </p:cNvSpPr>
          <p:nvPr/>
        </p:nvSpPr>
        <p:spPr>
          <a:xfrm>
            <a:off x="1092550" y="330200"/>
            <a:ext cx="4064000" cy="87884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APA</a:t>
            </a:r>
          </a:p>
        </p:txBody>
      </p:sp>
      <p:graphicFrame>
        <p:nvGraphicFramePr>
          <p:cNvPr id="7" name="Table 7">
            <a:extLst>
              <a:ext uri="{FF2B5EF4-FFF2-40B4-BE49-F238E27FC236}">
                <a16:creationId xmlns:a16="http://schemas.microsoft.com/office/drawing/2014/main" id="{430EDDEF-F53C-440A-89FD-D6BD3990A3FD}"/>
              </a:ext>
            </a:extLst>
          </p:cNvPr>
          <p:cNvGraphicFramePr>
            <a:graphicFrameLocks noGrp="1"/>
          </p:cNvGraphicFramePr>
          <p:nvPr/>
        </p:nvGraphicFramePr>
        <p:xfrm>
          <a:off x="1092550" y="1209040"/>
          <a:ext cx="4064000" cy="402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1136312"/>
                    </a:ext>
                  </a:extLst>
                </a:gridCol>
              </a:tblGrid>
              <a:tr h="579607">
                <a:tc>
                  <a:txBody>
                    <a:bodyPr/>
                    <a:lstStyle/>
                    <a:p>
                      <a:pPr algn="ctr"/>
                      <a:r>
                        <a:rPr lang="en-US" sz="2800" dirty="0"/>
                        <a:t>Annual campaign to raise funds to pay assessment before payments from parish are due</a:t>
                      </a:r>
                    </a:p>
                  </a:txBody>
                  <a:tcPr/>
                </a:tc>
                <a:extLst>
                  <a:ext uri="{0D108BD9-81ED-4DB2-BD59-A6C34878D82A}">
                    <a16:rowId xmlns:a16="http://schemas.microsoft.com/office/drawing/2014/main" val="3699501941"/>
                  </a:ext>
                </a:extLst>
              </a:tr>
              <a:tr h="1000417">
                <a:tc>
                  <a:txBody>
                    <a:bodyPr/>
                    <a:lstStyle/>
                    <a:p>
                      <a:pPr algn="ctr"/>
                      <a:r>
                        <a:rPr lang="en-US" sz="2800" dirty="0"/>
                        <a:t>Individual donations / loose cash/check received at parish from an individual</a:t>
                      </a:r>
                    </a:p>
                  </a:txBody>
                  <a:tcPr/>
                </a:tc>
                <a:extLst>
                  <a:ext uri="{0D108BD9-81ED-4DB2-BD59-A6C34878D82A}">
                    <a16:rowId xmlns:a16="http://schemas.microsoft.com/office/drawing/2014/main" val="1366187315"/>
                  </a:ext>
                </a:extLst>
              </a:tr>
            </a:tbl>
          </a:graphicData>
        </a:graphic>
      </p:graphicFrame>
      <p:sp>
        <p:nvSpPr>
          <p:cNvPr id="10" name="Title 1">
            <a:extLst>
              <a:ext uri="{FF2B5EF4-FFF2-40B4-BE49-F238E27FC236}">
                <a16:creationId xmlns:a16="http://schemas.microsoft.com/office/drawing/2014/main" id="{45F1F3DF-933A-4605-BFFA-678A64027410}"/>
              </a:ext>
            </a:extLst>
          </p:cNvPr>
          <p:cNvSpPr txBox="1">
            <a:spLocks/>
          </p:cNvSpPr>
          <p:nvPr/>
        </p:nvSpPr>
        <p:spPr>
          <a:xfrm>
            <a:off x="6096000" y="226060"/>
            <a:ext cx="4473186" cy="98298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Assessment</a:t>
            </a:r>
          </a:p>
        </p:txBody>
      </p:sp>
      <p:graphicFrame>
        <p:nvGraphicFramePr>
          <p:cNvPr id="11" name="Table 7">
            <a:extLst>
              <a:ext uri="{FF2B5EF4-FFF2-40B4-BE49-F238E27FC236}">
                <a16:creationId xmlns:a16="http://schemas.microsoft.com/office/drawing/2014/main" id="{E66C26BA-6AA5-4B0E-86AB-AA7C244940B6}"/>
              </a:ext>
            </a:extLst>
          </p:cNvPr>
          <p:cNvGraphicFramePr>
            <a:graphicFrameLocks noGrp="1"/>
          </p:cNvGraphicFramePr>
          <p:nvPr/>
        </p:nvGraphicFramePr>
        <p:xfrm>
          <a:off x="6300593" y="1209040"/>
          <a:ext cx="4064000" cy="402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1136312"/>
                    </a:ext>
                  </a:extLst>
                </a:gridCol>
              </a:tblGrid>
              <a:tr h="579607">
                <a:tc>
                  <a:txBody>
                    <a:bodyPr/>
                    <a:lstStyle/>
                    <a:p>
                      <a:pPr algn="ctr"/>
                      <a:r>
                        <a:rPr lang="en-US" sz="2800" dirty="0"/>
                        <a:t>Calculated portion allocated to each parish to support diocesan ministry</a:t>
                      </a:r>
                    </a:p>
                  </a:txBody>
                  <a:tcPr/>
                </a:tc>
                <a:extLst>
                  <a:ext uri="{0D108BD9-81ED-4DB2-BD59-A6C34878D82A}">
                    <a16:rowId xmlns:a16="http://schemas.microsoft.com/office/drawing/2014/main" val="3699501941"/>
                  </a:ext>
                </a:extLst>
              </a:tr>
              <a:tr h="1000417">
                <a:tc>
                  <a:txBody>
                    <a:bodyPr/>
                    <a:lstStyle/>
                    <a:p>
                      <a:pPr algn="ctr"/>
                      <a:r>
                        <a:rPr lang="en-US" sz="2800" dirty="0"/>
                        <a:t>Payments from parish revenue to cover balance between APA donations and assessment total</a:t>
                      </a:r>
                    </a:p>
                  </a:txBody>
                  <a:tcPr/>
                </a:tc>
                <a:extLst>
                  <a:ext uri="{0D108BD9-81ED-4DB2-BD59-A6C34878D82A}">
                    <a16:rowId xmlns:a16="http://schemas.microsoft.com/office/drawing/2014/main" val="1366187315"/>
                  </a:ext>
                </a:extLst>
              </a:tr>
            </a:tbl>
          </a:graphicData>
        </a:graphic>
      </p:graphicFrame>
      <p:sp>
        <p:nvSpPr>
          <p:cNvPr id="12" name="Arrow: Down 11">
            <a:extLst>
              <a:ext uri="{FF2B5EF4-FFF2-40B4-BE49-F238E27FC236}">
                <a16:creationId xmlns:a16="http://schemas.microsoft.com/office/drawing/2014/main" id="{C9C44596-281E-470C-B067-14A5BF0EA6FF}"/>
              </a:ext>
            </a:extLst>
          </p:cNvPr>
          <p:cNvSpPr/>
          <p:nvPr/>
        </p:nvSpPr>
        <p:spPr>
          <a:xfrm>
            <a:off x="2623509" y="5356912"/>
            <a:ext cx="1002082" cy="58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E9DBFA42-F807-4CC9-8935-1DEAD03A368F}"/>
              </a:ext>
            </a:extLst>
          </p:cNvPr>
          <p:cNvSpPr/>
          <p:nvPr/>
        </p:nvSpPr>
        <p:spPr>
          <a:xfrm>
            <a:off x="7831552" y="5356911"/>
            <a:ext cx="1002082" cy="584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7F71D0DF-C7DA-47D7-828A-0D1DEA9A4843}"/>
              </a:ext>
            </a:extLst>
          </p:cNvPr>
          <p:cNvSpPr txBox="1">
            <a:spLocks/>
          </p:cNvSpPr>
          <p:nvPr/>
        </p:nvSpPr>
        <p:spPr>
          <a:xfrm>
            <a:off x="1092550" y="5793636"/>
            <a:ext cx="4064000" cy="87884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Processing</a:t>
            </a:r>
          </a:p>
        </p:txBody>
      </p:sp>
      <p:sp>
        <p:nvSpPr>
          <p:cNvPr id="15" name="Title 1">
            <a:extLst>
              <a:ext uri="{FF2B5EF4-FFF2-40B4-BE49-F238E27FC236}">
                <a16:creationId xmlns:a16="http://schemas.microsoft.com/office/drawing/2014/main" id="{A2BD2154-F52E-4861-8CBC-7FDB4464858B}"/>
              </a:ext>
            </a:extLst>
          </p:cNvPr>
          <p:cNvSpPr txBox="1">
            <a:spLocks/>
          </p:cNvSpPr>
          <p:nvPr/>
        </p:nvSpPr>
        <p:spPr>
          <a:xfrm>
            <a:off x="6300593" y="5753100"/>
            <a:ext cx="4064000" cy="87884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Accounting</a:t>
            </a:r>
          </a:p>
        </p:txBody>
      </p:sp>
      <p:sp>
        <p:nvSpPr>
          <p:cNvPr id="3" name="Slide Number Placeholder 2">
            <a:extLst>
              <a:ext uri="{FF2B5EF4-FFF2-40B4-BE49-F238E27FC236}">
                <a16:creationId xmlns:a16="http://schemas.microsoft.com/office/drawing/2014/main" id="{AC4818AF-E875-4DFE-BE61-9974612858FC}"/>
              </a:ext>
            </a:extLst>
          </p:cNvPr>
          <p:cNvSpPr>
            <a:spLocks noGrp="1"/>
          </p:cNvSpPr>
          <p:nvPr>
            <p:ph type="sldNum" sz="quarter" idx="12"/>
          </p:nvPr>
        </p:nvSpPr>
        <p:spPr/>
        <p:txBody>
          <a:bodyPr/>
          <a:lstStyle/>
          <a:p>
            <a:fld id="{27CE633F-9882-4A5C-83A2-1109D0C73261}" type="slidenum">
              <a:rPr lang="en-US" smtClean="0"/>
              <a:t>6</a:t>
            </a:fld>
            <a:endParaRPr lang="en-US" dirty="0"/>
          </a:p>
        </p:txBody>
      </p:sp>
    </p:spTree>
    <p:extLst>
      <p:ext uri="{BB962C8B-B14F-4D97-AF65-F5344CB8AC3E}">
        <p14:creationId xmlns:p14="http://schemas.microsoft.com/office/powerpoint/2010/main" val="228590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07DEB2-BE41-46F2-8FDA-7B6FE915959D}"/>
              </a:ext>
            </a:extLst>
          </p:cNvPr>
          <p:cNvSpPr txBox="1">
            <a:spLocks/>
          </p:cNvSpPr>
          <p:nvPr/>
        </p:nvSpPr>
        <p:spPr>
          <a:xfrm>
            <a:off x="1092550" y="330200"/>
            <a:ext cx="4064000" cy="87884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APA</a:t>
            </a:r>
          </a:p>
        </p:txBody>
      </p:sp>
      <p:sp>
        <p:nvSpPr>
          <p:cNvPr id="10" name="Title 1">
            <a:extLst>
              <a:ext uri="{FF2B5EF4-FFF2-40B4-BE49-F238E27FC236}">
                <a16:creationId xmlns:a16="http://schemas.microsoft.com/office/drawing/2014/main" id="{45F1F3DF-933A-4605-BFFA-678A64027410}"/>
              </a:ext>
            </a:extLst>
          </p:cNvPr>
          <p:cNvSpPr txBox="1">
            <a:spLocks/>
          </p:cNvSpPr>
          <p:nvPr/>
        </p:nvSpPr>
        <p:spPr>
          <a:xfrm>
            <a:off x="6096000" y="226060"/>
            <a:ext cx="4473186" cy="98298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Assessment</a:t>
            </a:r>
          </a:p>
        </p:txBody>
      </p:sp>
      <p:sp>
        <p:nvSpPr>
          <p:cNvPr id="12" name="Arrow: Down 11">
            <a:extLst>
              <a:ext uri="{FF2B5EF4-FFF2-40B4-BE49-F238E27FC236}">
                <a16:creationId xmlns:a16="http://schemas.microsoft.com/office/drawing/2014/main" id="{C9C44596-281E-470C-B067-14A5BF0EA6FF}"/>
              </a:ext>
            </a:extLst>
          </p:cNvPr>
          <p:cNvSpPr/>
          <p:nvPr/>
        </p:nvSpPr>
        <p:spPr>
          <a:xfrm>
            <a:off x="2623509" y="1113356"/>
            <a:ext cx="1002082" cy="489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E9DBFA42-F807-4CC9-8935-1DEAD03A368F}"/>
              </a:ext>
            </a:extLst>
          </p:cNvPr>
          <p:cNvSpPr/>
          <p:nvPr/>
        </p:nvSpPr>
        <p:spPr>
          <a:xfrm>
            <a:off x="7831552" y="1113356"/>
            <a:ext cx="1002082" cy="489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7F71D0DF-C7DA-47D7-828A-0D1DEA9A4843}"/>
              </a:ext>
            </a:extLst>
          </p:cNvPr>
          <p:cNvSpPr txBox="1">
            <a:spLocks/>
          </p:cNvSpPr>
          <p:nvPr/>
        </p:nvSpPr>
        <p:spPr>
          <a:xfrm>
            <a:off x="1092550" y="1796696"/>
            <a:ext cx="4064000" cy="87884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Processing</a:t>
            </a:r>
          </a:p>
        </p:txBody>
      </p:sp>
      <p:sp>
        <p:nvSpPr>
          <p:cNvPr id="15" name="Title 1">
            <a:extLst>
              <a:ext uri="{FF2B5EF4-FFF2-40B4-BE49-F238E27FC236}">
                <a16:creationId xmlns:a16="http://schemas.microsoft.com/office/drawing/2014/main" id="{A2BD2154-F52E-4861-8CBC-7FDB4464858B}"/>
              </a:ext>
            </a:extLst>
          </p:cNvPr>
          <p:cNvSpPr txBox="1">
            <a:spLocks/>
          </p:cNvSpPr>
          <p:nvPr/>
        </p:nvSpPr>
        <p:spPr>
          <a:xfrm>
            <a:off x="6300593" y="1680107"/>
            <a:ext cx="4064000" cy="87884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Accounting</a:t>
            </a:r>
          </a:p>
        </p:txBody>
      </p:sp>
      <p:graphicFrame>
        <p:nvGraphicFramePr>
          <p:cNvPr id="16" name="Table 7">
            <a:extLst>
              <a:ext uri="{FF2B5EF4-FFF2-40B4-BE49-F238E27FC236}">
                <a16:creationId xmlns:a16="http://schemas.microsoft.com/office/drawing/2014/main" id="{1CFD9D49-4468-451C-82B0-20E7786ADD51}"/>
              </a:ext>
            </a:extLst>
          </p:cNvPr>
          <p:cNvGraphicFramePr>
            <a:graphicFrameLocks noGrp="1"/>
          </p:cNvGraphicFramePr>
          <p:nvPr>
            <p:extLst>
              <p:ext uri="{D42A27DB-BD31-4B8C-83A1-F6EECF244321}">
                <p14:modId xmlns:p14="http://schemas.microsoft.com/office/powerpoint/2010/main" val="215271318"/>
              </p:ext>
            </p:extLst>
          </p:nvPr>
        </p:nvGraphicFramePr>
        <p:xfrm>
          <a:off x="1092550" y="2558947"/>
          <a:ext cx="4064000" cy="417033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1136312"/>
                    </a:ext>
                  </a:extLst>
                </a:gridCol>
              </a:tblGrid>
              <a:tr h="579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Thank you, tax receipt, reminders</a:t>
                      </a:r>
                    </a:p>
                  </a:txBody>
                  <a:tcPr/>
                </a:tc>
                <a:extLst>
                  <a:ext uri="{0D108BD9-81ED-4DB2-BD59-A6C34878D82A}">
                    <a16:rowId xmlns:a16="http://schemas.microsoft.com/office/drawing/2014/main" val="3699501941"/>
                  </a:ext>
                </a:extLst>
              </a:tr>
              <a:tr h="1000417">
                <a:tc>
                  <a:txBody>
                    <a:bodyPr/>
                    <a:lstStyle/>
                    <a:p>
                      <a:pPr algn="ctr"/>
                      <a:r>
                        <a:rPr lang="en-US" sz="2800" dirty="0"/>
                        <a:t>Must include list of donors with full name, address, amount of donation and type/detail</a:t>
                      </a:r>
                    </a:p>
                  </a:txBody>
                  <a:tcPr/>
                </a:tc>
                <a:extLst>
                  <a:ext uri="{0D108BD9-81ED-4DB2-BD59-A6C34878D82A}">
                    <a16:rowId xmlns:a16="http://schemas.microsoft.com/office/drawing/2014/main" val="1366187315"/>
                  </a:ext>
                </a:extLst>
              </a:tr>
              <a:tr h="1000417">
                <a:tc>
                  <a:txBody>
                    <a:bodyPr/>
                    <a:lstStyle/>
                    <a:p>
                      <a:pPr algn="ctr"/>
                      <a:r>
                        <a:rPr lang="en-US" sz="2800" dirty="0"/>
                        <a:t>Memo Line: </a:t>
                      </a:r>
                    </a:p>
                    <a:p>
                      <a:pPr algn="ctr"/>
                      <a:r>
                        <a:rPr lang="en-US" sz="2800" dirty="0"/>
                        <a:t>APA (Year)</a:t>
                      </a:r>
                    </a:p>
                  </a:txBody>
                  <a:tcPr/>
                </a:tc>
                <a:extLst>
                  <a:ext uri="{0D108BD9-81ED-4DB2-BD59-A6C34878D82A}">
                    <a16:rowId xmlns:a16="http://schemas.microsoft.com/office/drawing/2014/main" val="1751551731"/>
                  </a:ext>
                </a:extLst>
              </a:tr>
            </a:tbl>
          </a:graphicData>
        </a:graphic>
      </p:graphicFrame>
      <p:graphicFrame>
        <p:nvGraphicFramePr>
          <p:cNvPr id="17" name="Table 7">
            <a:extLst>
              <a:ext uri="{FF2B5EF4-FFF2-40B4-BE49-F238E27FC236}">
                <a16:creationId xmlns:a16="http://schemas.microsoft.com/office/drawing/2014/main" id="{4FF13D3D-1D84-45D5-BA33-09861EF6CA09}"/>
              </a:ext>
            </a:extLst>
          </p:cNvPr>
          <p:cNvGraphicFramePr>
            <a:graphicFrameLocks noGrp="1"/>
          </p:cNvGraphicFramePr>
          <p:nvPr>
            <p:extLst>
              <p:ext uri="{D42A27DB-BD31-4B8C-83A1-F6EECF244321}">
                <p14:modId xmlns:p14="http://schemas.microsoft.com/office/powerpoint/2010/main" val="2178161651"/>
              </p:ext>
            </p:extLst>
          </p:nvPr>
        </p:nvGraphicFramePr>
        <p:xfrm>
          <a:off x="6305075" y="2551138"/>
          <a:ext cx="4064000" cy="417033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1136312"/>
                    </a:ext>
                  </a:extLst>
                </a:gridCol>
              </a:tblGrid>
              <a:tr h="579607">
                <a:tc>
                  <a:txBody>
                    <a:bodyPr/>
                    <a:lstStyle/>
                    <a:p>
                      <a:pPr algn="ctr"/>
                      <a:r>
                        <a:rPr lang="en-US" sz="2800" dirty="0"/>
                        <a:t>Payment against </a:t>
                      </a:r>
                    </a:p>
                    <a:p>
                      <a:pPr algn="ctr"/>
                      <a:r>
                        <a:rPr lang="en-US" sz="2800" dirty="0"/>
                        <a:t>balance</a:t>
                      </a:r>
                    </a:p>
                  </a:txBody>
                  <a:tcPr/>
                </a:tc>
                <a:extLst>
                  <a:ext uri="{0D108BD9-81ED-4DB2-BD59-A6C34878D82A}">
                    <a16:rowId xmlns:a16="http://schemas.microsoft.com/office/drawing/2014/main" val="3699501941"/>
                  </a:ext>
                </a:extLst>
              </a:tr>
              <a:tr h="1000417">
                <a:tc>
                  <a:txBody>
                    <a:bodyPr/>
                    <a:lstStyle/>
                    <a:p>
                      <a:pPr algn="ctr"/>
                      <a:r>
                        <a:rPr lang="en-US" sz="2800" dirty="0"/>
                        <a:t>Should include/reference</a:t>
                      </a:r>
                    </a:p>
                    <a:p>
                      <a:pPr algn="ctr"/>
                      <a:r>
                        <a:rPr lang="en-US" sz="2800" dirty="0"/>
                        <a:t>Invoice from </a:t>
                      </a:r>
                    </a:p>
                    <a:p>
                      <a:pPr algn="ctr"/>
                      <a:r>
                        <a:rPr lang="en-US" sz="2800" dirty="0"/>
                        <a:t>Accounts Receivable</a:t>
                      </a:r>
                    </a:p>
                    <a:p>
                      <a:pPr algn="ctr"/>
                      <a:endParaRPr lang="en-US" sz="2800" dirty="0"/>
                    </a:p>
                  </a:txBody>
                  <a:tcPr/>
                </a:tc>
                <a:extLst>
                  <a:ext uri="{0D108BD9-81ED-4DB2-BD59-A6C34878D82A}">
                    <a16:rowId xmlns:a16="http://schemas.microsoft.com/office/drawing/2014/main" val="1366187315"/>
                  </a:ext>
                </a:extLst>
              </a:tr>
              <a:tr h="1000417">
                <a:tc>
                  <a:txBody>
                    <a:bodyPr/>
                    <a:lstStyle/>
                    <a:p>
                      <a:pPr algn="ctr"/>
                      <a:r>
                        <a:rPr lang="en-US" sz="2800" dirty="0"/>
                        <a:t>Memo Line: </a:t>
                      </a:r>
                    </a:p>
                    <a:p>
                      <a:pPr algn="ctr"/>
                      <a:r>
                        <a:rPr lang="en-US" sz="2800" dirty="0"/>
                        <a:t>Assessment (Year)</a:t>
                      </a:r>
                    </a:p>
                  </a:txBody>
                  <a:tcPr/>
                </a:tc>
                <a:extLst>
                  <a:ext uri="{0D108BD9-81ED-4DB2-BD59-A6C34878D82A}">
                    <a16:rowId xmlns:a16="http://schemas.microsoft.com/office/drawing/2014/main" val="635668878"/>
                  </a:ext>
                </a:extLst>
              </a:tr>
            </a:tbl>
          </a:graphicData>
        </a:graphic>
      </p:graphicFrame>
      <p:sp>
        <p:nvSpPr>
          <p:cNvPr id="3" name="Slide Number Placeholder 2">
            <a:extLst>
              <a:ext uri="{FF2B5EF4-FFF2-40B4-BE49-F238E27FC236}">
                <a16:creationId xmlns:a16="http://schemas.microsoft.com/office/drawing/2014/main" id="{AD44F718-E8E2-47E8-B5B4-085C88E8890D}"/>
              </a:ext>
            </a:extLst>
          </p:cNvPr>
          <p:cNvSpPr>
            <a:spLocks noGrp="1"/>
          </p:cNvSpPr>
          <p:nvPr>
            <p:ph type="sldNum" sz="quarter" idx="12"/>
          </p:nvPr>
        </p:nvSpPr>
        <p:spPr/>
        <p:txBody>
          <a:bodyPr/>
          <a:lstStyle/>
          <a:p>
            <a:fld id="{27CE633F-9882-4A5C-83A2-1109D0C73261}" type="slidenum">
              <a:rPr lang="en-US" smtClean="0"/>
              <a:t>7</a:t>
            </a:fld>
            <a:endParaRPr lang="en-US" dirty="0"/>
          </a:p>
        </p:txBody>
      </p:sp>
    </p:spTree>
    <p:extLst>
      <p:ext uri="{BB962C8B-B14F-4D97-AF65-F5344CB8AC3E}">
        <p14:creationId xmlns:p14="http://schemas.microsoft.com/office/powerpoint/2010/main" val="276091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DBDF2-2B8A-401E-8415-BD27CE4ECCAE}"/>
              </a:ext>
            </a:extLst>
          </p:cNvPr>
          <p:cNvSpPr>
            <a:spLocks noGrp="1"/>
          </p:cNvSpPr>
          <p:nvPr>
            <p:ph type="ctrTitle"/>
          </p:nvPr>
        </p:nvSpPr>
        <p:spPr>
          <a:xfrm>
            <a:off x="3880430" y="583345"/>
            <a:ext cx="7160357" cy="4164820"/>
          </a:xfrm>
        </p:spPr>
        <p:txBody>
          <a:bodyPr anchor="t">
            <a:normAutofit/>
          </a:bodyPr>
          <a:lstStyle/>
          <a:p>
            <a:pPr algn="r"/>
            <a:r>
              <a:rPr lang="en-US" sz="7200">
                <a:solidFill>
                  <a:schemeClr val="bg1"/>
                </a:solidFill>
              </a:rPr>
              <a:t>Catholic Foundation</a:t>
            </a:r>
          </a:p>
        </p:txBody>
      </p:sp>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208228" y="5972174"/>
            <a:ext cx="8578699" cy="504825"/>
          </a:xfrm>
        </p:spPr>
        <p:txBody>
          <a:bodyPr>
            <a:normAutofit/>
          </a:bodyPr>
          <a:lstStyle/>
          <a:p>
            <a:r>
              <a:rPr lang="en-US" sz="2000">
                <a:solidFill>
                  <a:schemeClr val="bg1"/>
                </a:solidFill>
              </a:rPr>
              <a:t>Did you know…</a:t>
            </a:r>
          </a:p>
        </p:txBody>
      </p:sp>
      <p:sp>
        <p:nvSpPr>
          <p:cNvPr id="5" name="Slide Number Placeholder 4">
            <a:extLst>
              <a:ext uri="{FF2B5EF4-FFF2-40B4-BE49-F238E27FC236}">
                <a16:creationId xmlns:a16="http://schemas.microsoft.com/office/drawing/2014/main" id="{282C45CF-9476-4545-949E-F9DF978601A3}"/>
              </a:ext>
            </a:extLst>
          </p:cNvPr>
          <p:cNvSpPr>
            <a:spLocks noGrp="1"/>
          </p:cNvSpPr>
          <p:nvPr>
            <p:ph type="sldNum" sz="quarter" idx="12"/>
          </p:nvPr>
        </p:nvSpPr>
        <p:spPr>
          <a:xfrm>
            <a:off x="8610600" y="224937"/>
            <a:ext cx="2743200" cy="365125"/>
          </a:xfrm>
        </p:spPr>
        <p:txBody>
          <a:bodyPr>
            <a:normAutofit/>
          </a:bodyPr>
          <a:lstStyle/>
          <a:p>
            <a:pPr>
              <a:spcAft>
                <a:spcPts val="600"/>
              </a:spcAft>
            </a:pPr>
            <a:fld id="{27CE633F-9882-4A5C-83A2-1109D0C73261}" type="slidenum">
              <a:rPr lang="en-US">
                <a:solidFill>
                  <a:schemeClr val="bg1"/>
                </a:solidFill>
              </a:rPr>
              <a:pPr>
                <a:spcAft>
                  <a:spcPts val="600"/>
                </a:spcAft>
              </a:pPr>
              <a:t>8</a:t>
            </a:fld>
            <a:endParaRPr lang="en-US">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82395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FF4FE-76F6-47F0-AE8A-41DC3B71EAE2}"/>
              </a:ext>
            </a:extLst>
          </p:cNvPr>
          <p:cNvSpPr>
            <a:spLocks noGrp="1"/>
          </p:cNvSpPr>
          <p:nvPr>
            <p:ph type="subTitle" idx="1"/>
          </p:nvPr>
        </p:nvSpPr>
        <p:spPr>
          <a:xfrm>
            <a:off x="1524000" y="660401"/>
            <a:ext cx="9144000" cy="1655762"/>
          </a:xfrm>
        </p:spPr>
        <p:txBody>
          <a:bodyPr>
            <a:normAutofit fontScale="92500"/>
          </a:bodyPr>
          <a:lstStyle/>
          <a:p>
            <a:r>
              <a:rPr lang="en-US" sz="9600" dirty="0">
                <a:solidFill>
                  <a:srgbClr val="002060"/>
                </a:solidFill>
              </a:rPr>
              <a:t>Did you know…</a:t>
            </a:r>
          </a:p>
        </p:txBody>
      </p:sp>
      <p:sp>
        <p:nvSpPr>
          <p:cNvPr id="6" name="TextBox 5">
            <a:extLst>
              <a:ext uri="{FF2B5EF4-FFF2-40B4-BE49-F238E27FC236}">
                <a16:creationId xmlns:a16="http://schemas.microsoft.com/office/drawing/2014/main" id="{6401B152-4C9B-48C4-93E2-65F0BF067EBD}"/>
              </a:ext>
            </a:extLst>
          </p:cNvPr>
          <p:cNvSpPr txBox="1"/>
          <p:nvPr/>
        </p:nvSpPr>
        <p:spPr>
          <a:xfrm>
            <a:off x="1709194" y="2476982"/>
            <a:ext cx="8773611" cy="1754326"/>
          </a:xfrm>
          <a:prstGeom prst="rect">
            <a:avLst/>
          </a:prstGeom>
          <a:noFill/>
        </p:spPr>
        <p:txBody>
          <a:bodyPr wrap="square" rtlCol="0">
            <a:spAutoFit/>
          </a:bodyPr>
          <a:lstStyle/>
          <a:p>
            <a:pPr algn="ctr"/>
            <a:r>
              <a:rPr lang="en-US" sz="3600" dirty="0"/>
              <a:t>The Catholic Foundation </a:t>
            </a:r>
          </a:p>
          <a:p>
            <a:pPr algn="ctr"/>
            <a:r>
              <a:rPr lang="en-US" sz="3600" dirty="0"/>
              <a:t>has been serving the people of the Diocese of St. Petersburg for </a:t>
            </a:r>
            <a:r>
              <a:rPr lang="en-US" sz="3600" b="1" dirty="0">
                <a:solidFill>
                  <a:srgbClr val="002060"/>
                </a:solidFill>
              </a:rPr>
              <a:t>23 years</a:t>
            </a:r>
            <a:r>
              <a:rPr lang="en-US" sz="3600" dirty="0"/>
              <a:t>.</a:t>
            </a:r>
          </a:p>
        </p:txBody>
      </p:sp>
      <p:sp>
        <p:nvSpPr>
          <p:cNvPr id="4" name="Slide Number Placeholder 3">
            <a:extLst>
              <a:ext uri="{FF2B5EF4-FFF2-40B4-BE49-F238E27FC236}">
                <a16:creationId xmlns:a16="http://schemas.microsoft.com/office/drawing/2014/main" id="{C65327D7-0C21-4B48-BEEE-CEC25277895D}"/>
              </a:ext>
            </a:extLst>
          </p:cNvPr>
          <p:cNvSpPr>
            <a:spLocks noGrp="1"/>
          </p:cNvSpPr>
          <p:nvPr>
            <p:ph type="sldNum" sz="quarter" idx="12"/>
          </p:nvPr>
        </p:nvSpPr>
        <p:spPr/>
        <p:txBody>
          <a:bodyPr/>
          <a:lstStyle/>
          <a:p>
            <a:fld id="{27CE633F-9882-4A5C-83A2-1109D0C73261}" type="slidenum">
              <a:rPr lang="en-US" smtClean="0"/>
              <a:t>9</a:t>
            </a:fld>
            <a:endParaRPr lang="en-US" dirty="0"/>
          </a:p>
        </p:txBody>
      </p:sp>
    </p:spTree>
    <p:extLst>
      <p:ext uri="{BB962C8B-B14F-4D97-AF65-F5344CB8AC3E}">
        <p14:creationId xmlns:p14="http://schemas.microsoft.com/office/powerpoint/2010/main" val="3514601465"/>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4693</Words>
  <Application>Microsoft Office PowerPoint</Application>
  <PresentationFormat>Widescreen</PresentationFormat>
  <Paragraphs>405</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Univers</vt:lpstr>
      <vt:lpstr>Wingdings</vt:lpstr>
      <vt:lpstr>GradientVTI</vt:lpstr>
      <vt:lpstr>PPP Loan Forgiveness and More!</vt:lpstr>
      <vt:lpstr>PowerPoint Presentation</vt:lpstr>
      <vt:lpstr>PowerPoint Presentation</vt:lpstr>
      <vt:lpstr>Parish Checks  for APA vs. Assessment</vt:lpstr>
      <vt:lpstr>PowerPoint Presentation</vt:lpstr>
      <vt:lpstr>PowerPoint Presentation</vt:lpstr>
      <vt:lpstr>PowerPoint Presentation</vt:lpstr>
      <vt:lpstr>Catholic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Services</vt:lpstr>
      <vt:lpstr>PowerPoint Presentation</vt:lpstr>
      <vt:lpstr>Questions/Interested?</vt:lpstr>
      <vt:lpstr>Round 1 PPP Loan Forgiveness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 2 PPP Loan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PPP Questions for the Loan Officer</vt:lpstr>
      <vt:lpstr>Amy St. Hart Vice President- Commercial Lender Republic Bank 6300 4th Street North St. Petersburg, FL 33702 Cell:  727-488-1799 Office: 727-456-7613 AStHart@RepublicBank.com www.republicbank.com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Loan Forgiveness and More!</dc:title>
  <dc:creator>Stephanie Boyle</dc:creator>
  <cp:lastModifiedBy>Margaret A. Becker</cp:lastModifiedBy>
  <cp:revision>12</cp:revision>
  <dcterms:created xsi:type="dcterms:W3CDTF">2021-01-28T01:19:45Z</dcterms:created>
  <dcterms:modified xsi:type="dcterms:W3CDTF">2021-01-28T18:49:32Z</dcterms:modified>
</cp:coreProperties>
</file>