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530" r:id="rId2"/>
    <p:sldId id="507" r:id="rId3"/>
    <p:sldId id="501" r:id="rId4"/>
    <p:sldId id="502" r:id="rId5"/>
    <p:sldId id="505" r:id="rId6"/>
    <p:sldId id="506" r:id="rId7"/>
    <p:sldId id="503" r:id="rId8"/>
    <p:sldId id="524" r:id="rId9"/>
    <p:sldId id="508" r:id="rId10"/>
    <p:sldId id="509" r:id="rId11"/>
    <p:sldId id="510" r:id="rId12"/>
    <p:sldId id="514" r:id="rId13"/>
    <p:sldId id="513" r:id="rId14"/>
    <p:sldId id="511" r:id="rId15"/>
    <p:sldId id="529" r:id="rId16"/>
    <p:sldId id="516" r:id="rId17"/>
    <p:sldId id="517" r:id="rId18"/>
    <p:sldId id="519" r:id="rId19"/>
    <p:sldId id="522" r:id="rId20"/>
    <p:sldId id="523" r:id="rId21"/>
    <p:sldId id="398" r:id="rId22"/>
    <p:sldId id="525" r:id="rId23"/>
    <p:sldId id="462" r:id="rId24"/>
    <p:sldId id="463" r:id="rId25"/>
    <p:sldId id="464" r:id="rId26"/>
    <p:sldId id="465" r:id="rId27"/>
    <p:sldId id="466" r:id="rId28"/>
    <p:sldId id="467" r:id="rId29"/>
    <p:sldId id="468" r:id="rId30"/>
    <p:sldId id="469" r:id="rId31"/>
    <p:sldId id="470" r:id="rId32"/>
    <p:sldId id="471" r:id="rId33"/>
    <p:sldId id="472" r:id="rId34"/>
    <p:sldId id="488" r:id="rId35"/>
    <p:sldId id="489" r:id="rId36"/>
    <p:sldId id="526" r:id="rId37"/>
    <p:sldId id="527" r:id="rId38"/>
    <p:sldId id="528" r:id="rId39"/>
    <p:sldId id="496"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Heironimus" initials="TH" lastIdx="1" clrIdx="0">
    <p:extLst>
      <p:ext uri="{19B8F6BF-5375-455C-9EA6-DF929625EA0E}">
        <p15:presenceInfo xmlns:p15="http://schemas.microsoft.com/office/powerpoint/2012/main" userId="S::tlh@dosp.org::2f86db47-5c40-43cc-935a-12b78e2dba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0" autoAdjust="0"/>
    <p:restoredTop sz="94753" autoAdjust="0"/>
  </p:normalViewPr>
  <p:slideViewPr>
    <p:cSldViewPr>
      <p:cViewPr varScale="1">
        <p:scale>
          <a:sx n="98" d="100"/>
          <a:sy n="98" d="100"/>
        </p:scale>
        <p:origin x="84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4B6040E-27DF-40D8-B53B-A0816384224B}" type="datetimeFigureOut">
              <a:rPr lang="en-US" smtClean="0"/>
              <a:t>6/22/2021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6EA5C55-08A3-4CC8-B04F-759DF4931FC5}" type="slidenum">
              <a:rPr lang="en-US" smtClean="0"/>
              <a:t>‹#›</a:t>
            </a:fld>
            <a:endParaRPr lang="en-US" dirty="0"/>
          </a:p>
        </p:txBody>
      </p:sp>
    </p:spTree>
    <p:extLst>
      <p:ext uri="{BB962C8B-B14F-4D97-AF65-F5344CB8AC3E}">
        <p14:creationId xmlns:p14="http://schemas.microsoft.com/office/powerpoint/2010/main" val="2775105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4076E9F-D262-47AD-9CFA-B25019D5C8F5}" type="datetimeFigureOut">
              <a:rPr lang="en-US" smtClean="0"/>
              <a:t>6/22/2021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C37C1D2-BFF3-4AF3-A31F-225DCF13E29D}" type="slidenum">
              <a:rPr lang="en-US" smtClean="0"/>
              <a:t>‹#›</a:t>
            </a:fld>
            <a:endParaRPr lang="en-US" dirty="0"/>
          </a:p>
        </p:txBody>
      </p:sp>
    </p:spTree>
    <p:extLst>
      <p:ext uri="{BB962C8B-B14F-4D97-AF65-F5344CB8AC3E}">
        <p14:creationId xmlns:p14="http://schemas.microsoft.com/office/powerpoint/2010/main" val="2751508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37C1D2-BFF3-4AF3-A31F-225DCF13E29D}" type="slidenum">
              <a:rPr lang="en-US" smtClean="0"/>
              <a:t>6</a:t>
            </a:fld>
            <a:endParaRPr lang="en-US" dirty="0"/>
          </a:p>
        </p:txBody>
      </p:sp>
    </p:spTree>
    <p:extLst>
      <p:ext uri="{BB962C8B-B14F-4D97-AF65-F5344CB8AC3E}">
        <p14:creationId xmlns:p14="http://schemas.microsoft.com/office/powerpoint/2010/main" val="4160615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37C1D2-BFF3-4AF3-A31F-225DCF13E29D}" type="slidenum">
              <a:rPr lang="en-US" smtClean="0"/>
              <a:t>11</a:t>
            </a:fld>
            <a:endParaRPr lang="en-US" dirty="0"/>
          </a:p>
        </p:txBody>
      </p:sp>
    </p:spTree>
    <p:extLst>
      <p:ext uri="{BB962C8B-B14F-4D97-AF65-F5344CB8AC3E}">
        <p14:creationId xmlns:p14="http://schemas.microsoft.com/office/powerpoint/2010/main" val="223255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6D6C96ED-5E71-4D0E-ADAE-82B1D7887C2C}" type="datetime1">
              <a:rPr lang="en-US" smtClean="0">
                <a:solidFill>
                  <a:srgbClr val="CCD1B9"/>
                </a:solidFill>
              </a:rPr>
              <a:t>6/22/2021</a:t>
            </a:fld>
            <a:endParaRPr lang="en-US" dirty="0">
              <a:solidFill>
                <a:srgbClr val="CCD1B9"/>
              </a:solidFill>
            </a:endParaRPr>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63B9DE71-4A56-45DD-B409-270FCBBB919D}"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solidFill>
                <a:srgbClr val="CCD1B9"/>
              </a:solidFill>
            </a:endParaRPr>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101882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5C05CC-6D4D-490C-AFA0-065C644AF289}" type="datetime1">
              <a:rPr lang="en-US" smtClean="0">
                <a:solidFill>
                  <a:srgbClr val="534949"/>
                </a:solidFill>
              </a:rPr>
              <a:t>6/22/2021</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88039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79D000-4F74-4832-A95F-C4125F38A3E5}" type="datetime1">
              <a:rPr lang="en-US" smtClean="0">
                <a:solidFill>
                  <a:srgbClr val="534949"/>
                </a:solidFill>
              </a:rPr>
              <a:t>6/22/2021</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dirty="0">
              <a:solidFill>
                <a:srgbClr val="CCD1B9"/>
              </a:solidFill>
            </a:endParaRPr>
          </a:p>
        </p:txBody>
      </p:sp>
    </p:spTree>
    <p:extLst>
      <p:ext uri="{BB962C8B-B14F-4D97-AF65-F5344CB8AC3E}">
        <p14:creationId xmlns:p14="http://schemas.microsoft.com/office/powerpoint/2010/main" val="100190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0F1F3B-74A3-4120-B970-3411EBDD4129}" type="datetime1">
              <a:rPr lang="en-US" smtClean="0">
                <a:solidFill>
                  <a:srgbClr val="534949"/>
                </a:solidFill>
              </a:rPr>
              <a:t>6/22/2021</a:t>
            </a:fld>
            <a:endParaRPr lang="en-US" dirty="0">
              <a:solidFill>
                <a:srgbClr val="534949"/>
              </a:solidFill>
            </a:endParaRPr>
          </a:p>
        </p:txBody>
      </p:sp>
      <p:sp>
        <p:nvSpPr>
          <p:cNvPr id="5" name="Footer Placeholder 4"/>
          <p:cNvSpPr>
            <a:spLocks noGrp="1"/>
          </p:cNvSpPr>
          <p:nvPr>
            <p:ph type="ftr" sz="quarter" idx="11"/>
          </p:nvPr>
        </p:nvSpPr>
        <p:spPr/>
        <p:txBody>
          <a:bodyPr/>
          <a:lstStyle/>
          <a:p>
            <a:endParaRPr lang="en-US" dirty="0">
              <a:solidFill>
                <a:srgbClr val="534949"/>
              </a:solidFill>
            </a:endParaRPr>
          </a:p>
        </p:txBody>
      </p:sp>
      <p:sp>
        <p:nvSpPr>
          <p:cNvPr id="6" name="Slide Number Placeholder 5"/>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5639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AE2E05A2-FA02-4550-A527-B6D2B8069E20}" type="datetime1">
              <a:rPr lang="en-US" smtClean="0"/>
              <a:t>6/22/2021</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63B9DE71-4A56-45DD-B409-270FCBBB919D}" type="slidenum">
              <a:rPr lang="en-US" smtClean="0">
                <a:solidFill>
                  <a:srgbClr val="CCD1B9"/>
                </a:solidFill>
              </a:rPr>
              <a:pPr/>
              <a:t>‹#›</a:t>
            </a:fld>
            <a:endParaRPr lang="en-US" dirty="0">
              <a:solidFill>
                <a:srgbClr val="CCD1B9"/>
              </a:solidFill>
            </a:endParaRPr>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extLst>
      <p:ext uri="{BB962C8B-B14F-4D97-AF65-F5344CB8AC3E}">
        <p14:creationId xmlns:p14="http://schemas.microsoft.com/office/powerpoint/2010/main" val="30615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BF0F79-ADBC-4876-8C08-BF8D7CC50A08}" type="datetime1">
              <a:rPr lang="en-US" smtClean="0">
                <a:solidFill>
                  <a:srgbClr val="534949"/>
                </a:solidFill>
              </a:rPr>
              <a:t>6/22/2021</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7405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B84031-53F9-4585-9187-6591FCD47801}" type="datetime1">
              <a:rPr lang="en-US" smtClean="0">
                <a:solidFill>
                  <a:srgbClr val="534949"/>
                </a:solidFill>
              </a:rPr>
              <a:t>6/22/2021</a:t>
            </a:fld>
            <a:endParaRPr lang="en-US" dirty="0">
              <a:solidFill>
                <a:srgbClr val="534949"/>
              </a:solidFill>
            </a:endParaRPr>
          </a:p>
        </p:txBody>
      </p:sp>
      <p:sp>
        <p:nvSpPr>
          <p:cNvPr id="8" name="Footer Placeholder 7"/>
          <p:cNvSpPr>
            <a:spLocks noGrp="1"/>
          </p:cNvSpPr>
          <p:nvPr>
            <p:ph type="ftr" sz="quarter" idx="11"/>
          </p:nvPr>
        </p:nvSpPr>
        <p:spPr/>
        <p:txBody>
          <a:bodyPr/>
          <a:lstStyle/>
          <a:p>
            <a:endParaRPr lang="en-US" dirty="0">
              <a:solidFill>
                <a:srgbClr val="534949"/>
              </a:solidFill>
            </a:endParaRPr>
          </a:p>
        </p:txBody>
      </p:sp>
      <p:sp>
        <p:nvSpPr>
          <p:cNvPr id="9" name="Slide Number Placeholder 8"/>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6148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78034C-E877-477C-9AE0-BDA428D30CEA}" type="datetime1">
              <a:rPr lang="en-US" smtClean="0">
                <a:solidFill>
                  <a:srgbClr val="534949"/>
                </a:solidFill>
              </a:rPr>
              <a:t>6/22/2021</a:t>
            </a:fld>
            <a:endParaRPr lang="en-US" dirty="0">
              <a:solidFill>
                <a:srgbClr val="534949"/>
              </a:solidFill>
            </a:endParaRPr>
          </a:p>
        </p:txBody>
      </p:sp>
      <p:sp>
        <p:nvSpPr>
          <p:cNvPr id="4" name="Footer Placeholder 3"/>
          <p:cNvSpPr>
            <a:spLocks noGrp="1"/>
          </p:cNvSpPr>
          <p:nvPr>
            <p:ph type="ftr" sz="quarter" idx="11"/>
          </p:nvPr>
        </p:nvSpPr>
        <p:spPr/>
        <p:txBody>
          <a:bodyPr/>
          <a:lstStyle/>
          <a:p>
            <a:endParaRPr lang="en-US" dirty="0">
              <a:solidFill>
                <a:srgbClr val="534949"/>
              </a:solidFill>
            </a:endParaRPr>
          </a:p>
        </p:txBody>
      </p:sp>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910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Date Placeholder 1"/>
          <p:cNvSpPr>
            <a:spLocks noGrp="1"/>
          </p:cNvSpPr>
          <p:nvPr>
            <p:ph type="dt" sz="half" idx="10"/>
          </p:nvPr>
        </p:nvSpPr>
        <p:spPr/>
        <p:txBody>
          <a:bodyPr/>
          <a:lstStyle/>
          <a:p>
            <a:fld id="{3E5F698A-63DC-4923-8E66-63058BC66249}" type="datetime1">
              <a:rPr lang="en-US" smtClean="0">
                <a:solidFill>
                  <a:srgbClr val="534949"/>
                </a:solidFill>
              </a:rPr>
              <a:t>6/22/2021</a:t>
            </a:fld>
            <a:endParaRPr lang="en-US" dirty="0">
              <a:solidFill>
                <a:srgbClr val="534949"/>
              </a:solidFill>
            </a:endParaRPr>
          </a:p>
        </p:txBody>
      </p:sp>
      <p:sp>
        <p:nvSpPr>
          <p:cNvPr id="3" name="Footer Placeholder 2"/>
          <p:cNvSpPr>
            <a:spLocks noGrp="1"/>
          </p:cNvSpPr>
          <p:nvPr>
            <p:ph type="ftr" sz="quarter" idx="11"/>
          </p:nvPr>
        </p:nvSpPr>
        <p:spPr/>
        <p:txBody>
          <a:bodyPr/>
          <a:lstStyle/>
          <a:p>
            <a:endParaRPr lang="en-US" dirty="0">
              <a:solidFill>
                <a:srgbClr val="534949"/>
              </a:solidFill>
            </a:endParaRPr>
          </a:p>
        </p:txBody>
      </p:sp>
      <p:sp>
        <p:nvSpPr>
          <p:cNvPr id="4" name="Slide Number Placeholder 3"/>
          <p:cNvSpPr>
            <a:spLocks noGrp="1"/>
          </p:cNvSpPr>
          <p:nvPr>
            <p:ph type="sldNum" sz="quarter" idx="12"/>
          </p:nvPr>
        </p:nvSpPr>
        <p:spPr/>
        <p:txBody>
          <a:body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232115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63CC25D-69FC-4A02-846A-42C2005A09BC}" type="datetime1">
              <a:rPr lang="en-US" smtClean="0">
                <a:solidFill>
                  <a:srgbClr val="534949"/>
                </a:solidFill>
              </a:rPr>
              <a:t>6/22/2021</a:t>
            </a:fld>
            <a:endParaRPr lang="en-US" dirty="0">
              <a:solidFill>
                <a:srgbClr val="534949"/>
              </a:solidFill>
            </a:endParaRPr>
          </a:p>
        </p:txBody>
      </p:sp>
      <p:sp>
        <p:nvSpPr>
          <p:cNvPr id="6" name="Footer Placeholder 5"/>
          <p:cNvSpPr>
            <a:spLocks noGrp="1"/>
          </p:cNvSpPr>
          <p:nvPr>
            <p:ph type="ftr" sz="quarter" idx="11"/>
          </p:nvPr>
        </p:nvSpPr>
        <p:spPr/>
        <p:txBody>
          <a:bodyPr/>
          <a:lstStyle/>
          <a:p>
            <a:endParaRPr lang="en-US" dirty="0">
              <a:solidFill>
                <a:srgbClr val="534949"/>
              </a:solidFill>
            </a:endParaRPr>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63B9DE71-4A56-45DD-B409-270FCBBB919D}"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extLst>
      <p:ext uri="{BB962C8B-B14F-4D97-AF65-F5344CB8AC3E}">
        <p14:creationId xmlns:p14="http://schemas.microsoft.com/office/powerpoint/2010/main" val="54182873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92794B-BFD2-44E1-9788-8D2EDDD0EFEF}" type="datetime1">
              <a:rPr lang="en-US" smtClean="0">
                <a:solidFill>
                  <a:srgbClr val="CCD1B9"/>
                </a:solidFill>
              </a:rPr>
              <a:t>6/22/2021</a:t>
            </a:fld>
            <a:endParaRPr lang="en-US" dirty="0">
              <a:solidFill>
                <a:srgbClr val="CCD1B9"/>
              </a:solidFill>
            </a:endParaRPr>
          </a:p>
        </p:txBody>
      </p:sp>
      <p:sp>
        <p:nvSpPr>
          <p:cNvPr id="6" name="Footer Placeholder 5"/>
          <p:cNvSpPr>
            <a:spLocks noGrp="1"/>
          </p:cNvSpPr>
          <p:nvPr>
            <p:ph type="ftr" sz="quarter" idx="11"/>
          </p:nvPr>
        </p:nvSpPr>
        <p:spPr/>
        <p:txBody>
          <a:bodyPr/>
          <a:lstStyle/>
          <a:p>
            <a:endParaRPr lang="en-US" dirty="0">
              <a:solidFill>
                <a:srgbClr val="CCD1B9"/>
              </a:solidFill>
            </a:endParaRPr>
          </a:p>
        </p:txBody>
      </p:sp>
      <p:sp>
        <p:nvSpPr>
          <p:cNvPr id="7" name="Slide Number Placeholder 6"/>
          <p:cNvSpPr>
            <a:spLocks noGrp="1"/>
          </p:cNvSpPr>
          <p:nvPr>
            <p:ph type="sldNum" sz="quarter" idx="12"/>
          </p:nvPr>
        </p:nvSpPr>
        <p:spPr/>
        <p:txBody>
          <a:bodyPr/>
          <a:lstStyle/>
          <a:p>
            <a:fld id="{63B9DE71-4A56-45DD-B409-270FCBBB919D}" type="slidenum">
              <a:rPr lang="en-US" smtClean="0">
                <a:solidFill>
                  <a:srgbClr val="CCD1B9"/>
                </a:solidFill>
              </a:rPr>
              <a:pPr/>
              <a:t>‹#›</a:t>
            </a:fld>
            <a:endParaRPr lang="en-US" dirty="0">
              <a:solidFill>
                <a:srgbClr val="CCD1B9"/>
              </a:solidFill>
            </a:endParaRPr>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57839429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BAA90AD-1C78-4B0D-957D-784DB6E65094}" type="datetime1">
              <a:rPr lang="en-US" smtClean="0">
                <a:solidFill>
                  <a:srgbClr val="534949"/>
                </a:solidFill>
              </a:rPr>
              <a:t>6/22/2021</a:t>
            </a:fld>
            <a:endParaRPr lang="en-US" dirty="0">
              <a:solidFill>
                <a:srgbClr val="534949"/>
              </a:solidFill>
            </a:endParaRPr>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solidFill>
                <a:srgbClr val="534949"/>
              </a:solidFill>
            </a:endParaRPr>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63B9DE71-4A56-45DD-B409-270FCBBB919D}" type="slidenum">
              <a:rPr lang="en-US" smtClean="0">
                <a:solidFill>
                  <a:srgbClr val="534949"/>
                </a:solidFill>
              </a:rPr>
              <a:pPr/>
              <a:t>‹#›</a:t>
            </a:fld>
            <a:endParaRPr lang="en-US" dirty="0">
              <a:solidFill>
                <a:srgbClr val="534949"/>
              </a:solidFill>
            </a:endParaRPr>
          </a:p>
        </p:txBody>
      </p:sp>
    </p:spTree>
    <p:extLst>
      <p:ext uri="{BB962C8B-B14F-4D97-AF65-F5344CB8AC3E}">
        <p14:creationId xmlns:p14="http://schemas.microsoft.com/office/powerpoint/2010/main" val="134143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CE15F8-CA65-4118-80FD-DB67A1F6C34A}"/>
              </a:ext>
            </a:extLst>
          </p:cNvPr>
          <p:cNvSpPr>
            <a:spLocks noGrp="1"/>
          </p:cNvSpPr>
          <p:nvPr>
            <p:ph type="sldNum" sz="quarter" idx="12"/>
          </p:nvPr>
        </p:nvSpPr>
        <p:spPr/>
        <p:txBody>
          <a:bodyPr/>
          <a:lstStyle/>
          <a:p>
            <a:fld id="{63B9DE71-4A56-45DD-B409-270FCBBB919D}" type="slidenum">
              <a:rPr lang="en-US" smtClean="0">
                <a:solidFill>
                  <a:srgbClr val="534949"/>
                </a:solidFill>
              </a:rPr>
              <a:pPr/>
              <a:t>1</a:t>
            </a:fld>
            <a:endParaRPr lang="en-US" dirty="0">
              <a:solidFill>
                <a:srgbClr val="534949"/>
              </a:solidFill>
            </a:endParaRPr>
          </a:p>
        </p:txBody>
      </p:sp>
      <p:sp>
        <p:nvSpPr>
          <p:cNvPr id="3" name="Title 2">
            <a:extLst>
              <a:ext uri="{FF2B5EF4-FFF2-40B4-BE49-F238E27FC236}">
                <a16:creationId xmlns:a16="http://schemas.microsoft.com/office/drawing/2014/main" id="{A5F646F2-A0A6-46AA-BBD4-D467FB70BF2A}"/>
              </a:ext>
            </a:extLst>
          </p:cNvPr>
          <p:cNvSpPr>
            <a:spLocks noGrp="1"/>
          </p:cNvSpPr>
          <p:nvPr>
            <p:ph type="title"/>
          </p:nvPr>
        </p:nvSpPr>
        <p:spPr/>
        <p:txBody>
          <a:bodyPr/>
          <a:lstStyle/>
          <a:p>
            <a:r>
              <a:rPr lang="en-US" sz="2800" dirty="0"/>
              <a:t>Courageously Living the Gospel</a:t>
            </a:r>
          </a:p>
        </p:txBody>
      </p:sp>
      <p:pic>
        <p:nvPicPr>
          <p:cNvPr id="4" name="Picture 2" descr="I:\DIOCESAN GRAPHICS AND LOGOS\DOSP Coat of Arms\CoatofArms-RGB-full-color_no_background.jpg">
            <a:extLst>
              <a:ext uri="{FF2B5EF4-FFF2-40B4-BE49-F238E27FC236}">
                <a16:creationId xmlns:a16="http://schemas.microsoft.com/office/drawing/2014/main" id="{AF9F3156-CE64-46A9-8525-775A191B8C3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051CE27-85BC-4E67-8DA1-084B72A28B11}"/>
              </a:ext>
            </a:extLst>
          </p:cNvPr>
          <p:cNvSpPr/>
          <p:nvPr/>
        </p:nvSpPr>
        <p:spPr>
          <a:xfrm>
            <a:off x="304800" y="2694087"/>
            <a:ext cx="8512846" cy="1860702"/>
          </a:xfrm>
          <a:prstGeom prst="rect">
            <a:avLst/>
          </a:prstGeom>
        </p:spPr>
        <p:txBody>
          <a:bodyPr wrap="square">
            <a:spAutoFit/>
          </a:bodyPr>
          <a:lstStyle/>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WELCOME – We have missed our gatherings,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and</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THANK YOU for all you have done for your parish during these most challenging of times.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9759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p:txBody>
          <a:bodyPr>
            <a:normAutofit fontScale="85000" lnSpcReduction="10000"/>
          </a:bodyPr>
          <a:lstStyle/>
          <a:p>
            <a:pPr marL="0" indent="0">
              <a:lnSpc>
                <a:spcPct val="115000"/>
              </a:lnSpc>
              <a:spcBef>
                <a:spcPts val="0"/>
              </a:spcBef>
              <a:spcAft>
                <a:spcPts val="1000"/>
              </a:spcAft>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Definition:</a:t>
            </a:r>
          </a:p>
          <a:p>
            <a:pPr marL="457200" indent="-457200">
              <a:lnSpc>
                <a:spcPct val="115000"/>
              </a:lnSpc>
              <a:spcBef>
                <a:spcPts val="0"/>
              </a:spcBef>
              <a:spcAft>
                <a:spcPts val="1000"/>
              </a:spcAft>
            </a:pPr>
            <a:r>
              <a:rPr lang="en-US" sz="2600" b="1" dirty="0">
                <a:effectLst/>
                <a:latin typeface="Calibri" panose="020F0502020204030204" pitchFamily="34" charset="0"/>
                <a:ea typeface="Calibri" panose="020F0502020204030204" pitchFamily="34" charset="0"/>
                <a:cs typeface="Times New Roman" panose="02020603050405020304" pitchFamily="18" charset="0"/>
              </a:rPr>
              <a:t>A specified amount of money paid by parishes of a diocese  for the support of the bishop’s office and his ministries.</a:t>
            </a:r>
          </a:p>
          <a:p>
            <a:pPr marL="0" marR="0" indent="0">
              <a:lnSpc>
                <a:spcPct val="115000"/>
              </a:lnSpc>
              <a:spcBef>
                <a:spcPts val="0"/>
              </a:spcBef>
              <a:spcAft>
                <a:spcPts val="1000"/>
              </a:spcAft>
              <a:buNone/>
            </a:pPr>
            <a:r>
              <a:rPr lang="en-US" sz="2600" b="1" dirty="0">
                <a:effectLst/>
                <a:latin typeface="Calibri" panose="020F0502020204030204" pitchFamily="34" charset="0"/>
                <a:ea typeface="Calibri" panose="020F0502020204030204" pitchFamily="34" charset="0"/>
                <a:cs typeface="Times New Roman" panose="02020603050405020304" pitchFamily="18" charset="0"/>
              </a:rPr>
              <a:t>History:</a:t>
            </a:r>
          </a:p>
          <a:p>
            <a:pPr marL="457200" indent="-457200">
              <a:lnSpc>
                <a:spcPct val="115000"/>
              </a:lnSpc>
              <a:spcBef>
                <a:spcPts val="0"/>
              </a:spcBef>
            </a:pPr>
            <a:r>
              <a:rPr lang="en-US" sz="2600" b="1" dirty="0">
                <a:effectLst/>
                <a:latin typeface="Calibri" panose="020F0502020204030204" pitchFamily="34" charset="0"/>
                <a:ea typeface="Calibri" panose="020F0502020204030204" pitchFamily="34" charset="0"/>
                <a:cs typeface="Times New Roman" panose="02020603050405020304" pitchFamily="18" charset="0"/>
              </a:rPr>
              <a:t>In early Christianity, financing the bishop was tendered through custom rather than by canon law.</a:t>
            </a:r>
          </a:p>
          <a:p>
            <a:pPr marL="457200" indent="-457200">
              <a:lnSpc>
                <a:spcPct val="115000"/>
              </a:lnSpc>
              <a:spcBef>
                <a:spcPts val="0"/>
              </a:spcBef>
              <a:spcAft>
                <a:spcPts val="1000"/>
              </a:spcAft>
            </a:pPr>
            <a:r>
              <a:rPr lang="en-US" sz="2600" b="1" dirty="0">
                <a:effectLst/>
                <a:latin typeface="Calibri" panose="020F0502020204030204" pitchFamily="34" charset="0"/>
                <a:ea typeface="Calibri" panose="020F0502020204030204" pitchFamily="34" charset="0"/>
                <a:cs typeface="Times New Roman" panose="02020603050405020304" pitchFamily="18" charset="0"/>
              </a:rPr>
              <a:t>The earliest legislation seems to be a canon on the Second Council of Braga (572 AD) which decreed that parish churches were obliged to pay the cathedraticum.</a:t>
            </a:r>
          </a:p>
          <a:p>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10</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235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3" end="3"/>
                                            </p:txEl>
                                          </p:spTgt>
                                        </p:tgtEl>
                                        <p:attrNameLst>
                                          <p:attrName>style.visibility</p:attrName>
                                        </p:attrNameLst>
                                      </p:cBhvr>
                                      <p:to>
                                        <p:strVal val="visible"/>
                                      </p:to>
                                    </p:set>
                                    <p:animEffect transition="in" filter="fade">
                                      <p:cBhvr>
                                        <p:cTn id="14" dur="1000"/>
                                        <p:tgtEl>
                                          <p:spTgt spid="2">
                                            <p:txEl>
                                              <p:pRg st="3" end="3"/>
                                            </p:txEl>
                                          </p:spTgt>
                                        </p:tgtEl>
                                      </p:cBhvr>
                                    </p:animEffect>
                                    <p:anim calcmode="lin" valueType="num">
                                      <p:cBhvr>
                                        <p:cTn id="1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381000" y="1676400"/>
            <a:ext cx="8407893" cy="4407408"/>
          </a:xfrm>
        </p:spPr>
        <p:txBody>
          <a:bodyPr/>
          <a:lstStyle/>
          <a:p>
            <a:pPr marL="0" marR="0" indent="0">
              <a:lnSpc>
                <a:spcPct val="115000"/>
              </a:lnSpc>
              <a:spcBef>
                <a:spcPts val="0"/>
              </a:spcBef>
              <a:spcAft>
                <a:spcPts val="1000"/>
              </a:spcAft>
              <a:buNone/>
            </a:pP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Cathedraticum for the Diocese of St Petersburg starting July 1, 2022, is 2.0% of assessable revenue.</a:t>
            </a:r>
          </a:p>
          <a:p>
            <a:pPr marL="0" marR="0" indent="0">
              <a:lnSpc>
                <a:spcPct val="115000"/>
              </a:lnSpc>
              <a:spcBef>
                <a:spcPts val="0"/>
              </a:spcBef>
              <a:spcAft>
                <a:spcPts val="10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Assessable Revenue will be total offertory</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and donations less a deduction of up to $100,000 paid for support of Catholic schools. </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11</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05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p:txBody>
          <a:bodyPr>
            <a:normAutofit/>
          </a:bodyPr>
          <a:lstStyle/>
          <a:p>
            <a:pPr marL="0" marR="0" indent="0">
              <a:lnSpc>
                <a:spcPct val="115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All offertory and donations must be recorded in one of the following revenue accounts (or subaccounts):</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Weekend - 4000</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Christmas – 4001</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Easter - 4002</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Holy Days - 4003</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Weekday Mass - 4004</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Offertory: Special Masses – 4005</a:t>
            </a:r>
          </a:p>
          <a:p>
            <a:pPr marL="342900" indent="-342900">
              <a:lnSpc>
                <a:spcPct val="115000"/>
              </a:lnSpc>
              <a:spcBef>
                <a:spcPts val="0"/>
              </a:spcBef>
              <a:buFont typeface="Symbol" panose="05050102010706020507" pitchFamily="18" charset="2"/>
              <a:buChar char=""/>
            </a:pPr>
            <a:r>
              <a:rPr lang="en-US" sz="2400" dirty="0">
                <a:latin typeface="Calibri" panose="020F0502020204030204" pitchFamily="34" charset="0"/>
                <a:cs typeface="Times New Roman" panose="02020603050405020304" pitchFamily="18" charset="0"/>
              </a:rPr>
              <a:t>Building Fund &amp; Maintenance Collection - 4012 </a:t>
            </a:r>
          </a:p>
          <a:p>
            <a:pPr marL="342900" indent="-342900">
              <a:lnSpc>
                <a:spcPct val="115000"/>
              </a:lnSpc>
              <a:spcBef>
                <a:spcPts val="0"/>
              </a:spcBef>
              <a:buFont typeface="Symbol" panose="05050102010706020507" pitchFamily="18" charset="2"/>
              <a:buChar char=""/>
            </a:pPr>
            <a:r>
              <a:rPr lang="en-US" sz="2400" dirty="0">
                <a:latin typeface="Calibri" panose="020F0502020204030204" pitchFamily="34" charset="0"/>
                <a:cs typeface="Times New Roman" panose="02020603050405020304" pitchFamily="18" charset="0"/>
              </a:rPr>
              <a:t>Donations - 4160</a:t>
            </a:r>
          </a:p>
          <a:p>
            <a:pPr marL="342900" marR="0" lvl="0" indent="-342900">
              <a:lnSpc>
                <a:spcPct val="115000"/>
              </a:lnSpc>
              <a:spcBef>
                <a:spcPts val="0"/>
              </a:spcBef>
              <a:spcAft>
                <a:spcPts val="1000"/>
              </a:spcAft>
              <a:buFont typeface="Symbol" panose="05050102010706020507" pitchFamily="18" charset="2"/>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12</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6946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9753" y="1984793"/>
            <a:ext cx="8407893" cy="4407408"/>
          </a:xfrm>
        </p:spPr>
        <p:txBody>
          <a:bodyPr>
            <a:normAutofit/>
          </a:bodyPr>
          <a:lstStyle/>
          <a:p>
            <a:pPr marL="0" marR="0" indent="0">
              <a:lnSpc>
                <a:spcPct val="115000"/>
              </a:lnSpc>
              <a:spcBef>
                <a:spcPts val="0"/>
              </a:spcBef>
              <a:spcAft>
                <a:spcPts val="10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school support deduction from assessable revenue is based on the following accounts:</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School Assessment: Diocesan – 5210</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School Support: Transfer to Schools – 5215</a:t>
            </a:r>
          </a:p>
          <a:p>
            <a:pPr marL="342900" marR="0" lvl="0" indent="-342900">
              <a:lnSpc>
                <a:spcPct val="115000"/>
              </a:lnSpc>
              <a:spcBef>
                <a:spcPts val="0"/>
              </a:spcBef>
              <a:spcAft>
                <a:spcPts val="10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School Support: Tuition Assistance - 5220</a:t>
            </a:r>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13</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841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p:txBody>
          <a:bodyPr>
            <a:normAutofit lnSpcReduction="10000"/>
          </a:bodyPr>
          <a:lstStyle/>
          <a:p>
            <a:pPr marL="0" marR="0" indent="0">
              <a:lnSpc>
                <a:spcPct val="115000"/>
              </a:lnSpc>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parish Cathedraticum invoice is to be paid monthly:</a:t>
            </a:r>
          </a:p>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Each parish will “self” invoice based on 2.0% of total revenue from the 8 functional account codes. </a:t>
            </a:r>
          </a:p>
          <a:p>
            <a:pPr marL="342900" marR="0" lvl="0" indent="-342900">
              <a:lnSpc>
                <a:spcPct val="115000"/>
              </a:lnSpc>
              <a:spcBef>
                <a:spcPts val="0"/>
              </a:spcBef>
              <a:spcAft>
                <a:spcPts val="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Payment is due by the 20</a:t>
            </a:r>
            <a:r>
              <a:rPr lang="en-US" sz="2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2800" dirty="0">
                <a:effectLst/>
                <a:latin typeface="Calibri" panose="020F0502020204030204" pitchFamily="34" charset="0"/>
                <a:ea typeface="Calibri" panose="020F0502020204030204" pitchFamily="34" charset="0"/>
                <a:cs typeface="Times New Roman" panose="02020603050405020304" pitchFamily="18" charset="0"/>
              </a:rPr>
              <a:t> of the next month</a:t>
            </a:r>
          </a:p>
          <a:p>
            <a:pPr marL="342900" marR="0" lvl="0" indent="-342900">
              <a:lnSpc>
                <a:spcPct val="115000"/>
              </a:lnSpc>
              <a:spcBef>
                <a:spcPts val="0"/>
              </a:spcBef>
              <a:spcAft>
                <a:spcPts val="1000"/>
              </a:spcAft>
              <a:buFont typeface="Symbol" panose="05050102010706020507" pitchFamily="18" charset="2"/>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As an example, the July 2022 Cathedraticum invoice payment is due no later than August 20, 2022.</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14</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926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15</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cathedraticum Calculation</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9">
            <a:extLst>
              <a:ext uri="{FF2B5EF4-FFF2-40B4-BE49-F238E27FC236}">
                <a16:creationId xmlns:a16="http://schemas.microsoft.com/office/drawing/2014/main" id="{5CA4A5BC-5189-4F98-8800-D34002C6ADC9}"/>
              </a:ext>
            </a:extLst>
          </p:cNvPr>
          <p:cNvSpPr>
            <a:spLocks noGrp="1"/>
          </p:cNvSpPr>
          <p:nvPr>
            <p:ph idx="1"/>
          </p:nvPr>
        </p:nvSpPr>
        <p:spPr/>
        <p:txBody>
          <a:bodyPr/>
          <a:lstStyle/>
          <a:p>
            <a:pPr marL="45720" indent="0" algn="ctr">
              <a:buNone/>
            </a:pPr>
            <a:endParaRPr lang="en-US" dirty="0"/>
          </a:p>
          <a:p>
            <a:pPr marL="45720" indent="0" algn="ctr">
              <a:buNone/>
            </a:pPr>
            <a:endParaRPr lang="en-US" dirty="0"/>
          </a:p>
          <a:p>
            <a:pPr marL="45720" indent="0" algn="ctr">
              <a:buNone/>
            </a:pPr>
            <a:endParaRPr lang="en-US" dirty="0"/>
          </a:p>
          <a:p>
            <a:pPr marL="45720" indent="0" algn="ctr">
              <a:buNone/>
            </a:pPr>
            <a:endParaRPr lang="en-US" dirty="0"/>
          </a:p>
          <a:p>
            <a:pPr marL="45720" indent="0" algn="ctr">
              <a:buNone/>
            </a:pPr>
            <a:r>
              <a:rPr lang="en-US" sz="2400" u="sng" dirty="0"/>
              <a:t>See handout for sample calculation</a:t>
            </a:r>
          </a:p>
        </p:txBody>
      </p:sp>
    </p:spTree>
    <p:extLst>
      <p:ext uri="{BB962C8B-B14F-4D97-AF65-F5344CB8AC3E}">
        <p14:creationId xmlns:p14="http://schemas.microsoft.com/office/powerpoint/2010/main" val="2761437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0538" y="1752600"/>
            <a:ext cx="8407893" cy="4407408"/>
          </a:xfrm>
        </p:spPr>
        <p:txBody>
          <a:bodyPr>
            <a:normAutofit/>
          </a:bodyPr>
          <a:lstStyle/>
          <a:p>
            <a:pPr marL="0" marR="0" indent="0">
              <a:lnSpc>
                <a:spcPct val="115000"/>
              </a:lnSpc>
              <a:spcBef>
                <a:spcPts val="0"/>
              </a:spcBef>
              <a:spcAft>
                <a:spcPts val="10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Shared Services includes the Pastoral Center offices of:</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Accounting and Finance</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Building Services </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Construction Services</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Human Resources</a:t>
            </a:r>
          </a:p>
          <a:p>
            <a:pPr marL="342900" marR="0" lvl="0" indent="-342900">
              <a:lnSpc>
                <a:spcPct val="115000"/>
              </a:lnSpc>
              <a:spcBef>
                <a:spcPts val="0"/>
              </a:spcBef>
              <a:spcAft>
                <a:spcPts val="10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Other administrative offices and expenses</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16</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Shared services</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07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0538" y="1752600"/>
            <a:ext cx="8407893" cy="4407408"/>
          </a:xfrm>
        </p:spPr>
        <p:txBody>
          <a:bodyPr>
            <a:normAutofit/>
          </a:bodyPr>
          <a:lstStyle/>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Starting July 1, 2022:</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4.0% of assessable revenue as explained on the cathedraticum slides will be invoiced to the parish.</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Timeliness of recording revenue is important.</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parish will be invoiced monthly in arrears.</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August invoice will be based on July activity as detailed earlier.</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17</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Shared services</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74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 calcmode="lin" valueType="num">
                                      <p:cBhvr additive="base">
                                        <p:cTn id="28"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0538" y="1752600"/>
            <a:ext cx="8407893" cy="4407408"/>
          </a:xfrm>
        </p:spPr>
        <p:txBody>
          <a:bodyPr>
            <a:normAutofit fontScale="85000" lnSpcReduction="10000"/>
          </a:bodyPr>
          <a:lstStyle/>
          <a:p>
            <a:pPr marL="0" marR="0" lvl="0" indent="0">
              <a:lnSpc>
                <a:spcPct val="115000"/>
              </a:lnSpc>
              <a:spcBef>
                <a:spcPts val="0"/>
              </a:spcBef>
              <a:spcAft>
                <a:spcPts val="0"/>
              </a:spcAft>
              <a:buNone/>
            </a:pPr>
            <a:r>
              <a:rPr lang="en-US" sz="3100" dirty="0">
                <a:latin typeface="Calibri" panose="020F0502020204030204" pitchFamily="34" charset="0"/>
                <a:ea typeface="Calibri" panose="020F0502020204030204" pitchFamily="34" charset="0"/>
                <a:cs typeface="Times New Roman" panose="02020603050405020304" pitchFamily="18" charset="0"/>
              </a:rPr>
              <a:t>A</a:t>
            </a:r>
            <a:r>
              <a:rPr lang="en-US" sz="3100" dirty="0">
                <a:effectLst/>
                <a:latin typeface="Calibri" panose="020F0502020204030204" pitchFamily="34" charset="0"/>
                <a:ea typeface="Calibri" panose="020F0502020204030204" pitchFamily="34" charset="0"/>
                <a:cs typeface="Times New Roman" panose="02020603050405020304" pitchFamily="18" charset="0"/>
              </a:rPr>
              <a:t>ssuming favorable consideration by the Diocesan Finance Council and approval by the Bishop:</a:t>
            </a:r>
          </a:p>
          <a:p>
            <a:pPr marL="342900" marR="0" lvl="0" indent="-342900">
              <a:lnSpc>
                <a:spcPct val="115000"/>
              </a:lnSpc>
              <a:spcBef>
                <a:spcPts val="0"/>
              </a:spcBef>
              <a:spcAft>
                <a:spcPts val="0"/>
              </a:spcAft>
              <a:buFont typeface="Symbol" panose="05050102010706020507" pitchFamily="18" charset="2"/>
              <a:buChar char=""/>
            </a:pPr>
            <a:r>
              <a:rPr lang="en-US" sz="3100" dirty="0">
                <a:effectLst/>
                <a:latin typeface="Calibri" panose="020F0502020204030204" pitchFamily="34" charset="0"/>
                <a:ea typeface="Calibri" panose="020F0502020204030204" pitchFamily="34" charset="0"/>
                <a:cs typeface="Times New Roman" panose="02020603050405020304" pitchFamily="18" charset="0"/>
              </a:rPr>
              <a:t>A $43 million fund will be established based on a loan from the Diocesan Savings &amp; Loan.</a:t>
            </a:r>
          </a:p>
          <a:p>
            <a:pPr marL="342900" marR="0" lvl="0" indent="-342900">
              <a:lnSpc>
                <a:spcPct val="115000"/>
              </a:lnSpc>
              <a:spcBef>
                <a:spcPts val="0"/>
              </a:spcBef>
              <a:spcAft>
                <a:spcPts val="0"/>
              </a:spcAft>
              <a:buFont typeface="Symbol" panose="05050102010706020507" pitchFamily="18" charset="2"/>
              <a:buChar char=""/>
            </a:pPr>
            <a:r>
              <a:rPr lang="en-US" sz="3100" dirty="0">
                <a:effectLst/>
                <a:latin typeface="Calibri" panose="020F0502020204030204" pitchFamily="34" charset="0"/>
                <a:ea typeface="Calibri" panose="020F0502020204030204" pitchFamily="34" charset="0"/>
                <a:cs typeface="Times New Roman" panose="02020603050405020304" pitchFamily="18" charset="0"/>
              </a:rPr>
              <a:t>The earnings from the fund will be used to cover the budgeted $2.1 million Shared Services cost.</a:t>
            </a:r>
          </a:p>
          <a:p>
            <a:pPr marL="342900" marR="0" lvl="0" indent="-342900">
              <a:lnSpc>
                <a:spcPct val="115000"/>
              </a:lnSpc>
              <a:spcBef>
                <a:spcPts val="0"/>
              </a:spcBef>
              <a:spcAft>
                <a:spcPts val="1000"/>
              </a:spcAft>
              <a:buFont typeface="Symbol" panose="05050102010706020507" pitchFamily="18" charset="2"/>
              <a:buChar char=""/>
            </a:pPr>
            <a:r>
              <a:rPr lang="en-US" sz="3100" dirty="0">
                <a:effectLst/>
                <a:latin typeface="Calibri" panose="020F0502020204030204" pitchFamily="34" charset="0"/>
                <a:ea typeface="Calibri" panose="020F0502020204030204" pitchFamily="34" charset="0"/>
                <a:cs typeface="Times New Roman" panose="02020603050405020304" pitchFamily="18" charset="0"/>
              </a:rPr>
              <a:t>Should there be a shortfall in the earnings of the fund, the parishes will be invoiced.</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18</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Shared services</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11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0538" y="1752600"/>
            <a:ext cx="8407893" cy="4407408"/>
          </a:xfrm>
        </p:spPr>
        <p:txBody>
          <a:bodyPr>
            <a:normAutofit/>
          </a:bodyPr>
          <a:lstStyle/>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What will it pay for?</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Ministries of the larger Church including: </a:t>
            </a:r>
          </a:p>
          <a:p>
            <a:pPr marL="617220" lvl="1" indent="-342900">
              <a:lnSpc>
                <a:spcPct val="115000"/>
              </a:lnSpc>
              <a:spcBef>
                <a:spcPts val="0"/>
              </a:spcBef>
              <a:buFont typeface="Symbol" panose="05050102010706020507" pitchFamily="18" charset="2"/>
              <a:buChar char=""/>
            </a:pPr>
            <a:r>
              <a:rPr lang="en-US" sz="2200" b="1" dirty="0">
                <a:effectLst/>
                <a:latin typeface="Calibri" panose="020F0502020204030204" pitchFamily="34" charset="0"/>
                <a:ea typeface="Calibri" panose="020F0502020204030204" pitchFamily="34" charset="0"/>
                <a:cs typeface="Times New Roman" panose="02020603050405020304" pitchFamily="18" charset="0"/>
              </a:rPr>
              <a:t>Evangelization</a:t>
            </a:r>
          </a:p>
          <a:p>
            <a:pPr marL="617220" lvl="1" indent="-342900">
              <a:lnSpc>
                <a:spcPct val="115000"/>
              </a:lnSpc>
              <a:spcBef>
                <a:spcPts val="0"/>
              </a:spcBef>
              <a:buFont typeface="Symbol" panose="05050102010706020507" pitchFamily="18" charset="2"/>
              <a:buChar char=""/>
            </a:pPr>
            <a:r>
              <a:rPr lang="en-US" sz="2200" b="1" dirty="0">
                <a:effectLst/>
                <a:latin typeface="Calibri" panose="020F0502020204030204" pitchFamily="34" charset="0"/>
                <a:ea typeface="Calibri" panose="020F0502020204030204" pitchFamily="34" charset="0"/>
                <a:cs typeface="Times New Roman" panose="02020603050405020304" pitchFamily="18" charset="0"/>
              </a:rPr>
              <a:t>Faith Formation</a:t>
            </a:r>
          </a:p>
          <a:p>
            <a:pPr marL="617220" lvl="1" indent="-342900">
              <a:lnSpc>
                <a:spcPct val="115000"/>
              </a:lnSpc>
              <a:spcBef>
                <a:spcPts val="0"/>
              </a:spcBef>
              <a:spcAft>
                <a:spcPts val="1000"/>
              </a:spcAft>
              <a:buFont typeface="Symbol" panose="05050102010706020507" pitchFamily="18" charset="2"/>
              <a:buChar char=""/>
            </a:pPr>
            <a:r>
              <a:rPr lang="en-US" sz="2200" b="1" dirty="0">
                <a:effectLst/>
                <a:latin typeface="Calibri" panose="020F0502020204030204" pitchFamily="34" charset="0"/>
                <a:ea typeface="Calibri" panose="020F0502020204030204" pitchFamily="34" charset="0"/>
                <a:cs typeface="Times New Roman" panose="02020603050405020304" pitchFamily="18" charset="0"/>
              </a:rPr>
              <a:t>Other spiritual ministries of the Church</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19</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Catholic ministries appeal</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21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05222D7-A500-4AEE-A493-B349CEA203EF}"/>
              </a:ext>
            </a:extLst>
          </p:cNvPr>
          <p:cNvSpPr>
            <a:spLocks noGrp="1"/>
          </p:cNvSpPr>
          <p:nvPr>
            <p:ph type="sldNum" sz="quarter" idx="12"/>
          </p:nvPr>
        </p:nvSpPr>
        <p:spPr/>
        <p:txBody>
          <a:bodyPr/>
          <a:lstStyle/>
          <a:p>
            <a:fld id="{63B9DE71-4A56-45DD-B409-270FCBBB919D}" type="slidenum">
              <a:rPr lang="en-US" smtClean="0">
                <a:solidFill>
                  <a:srgbClr val="534949"/>
                </a:solidFill>
              </a:rPr>
              <a:pPr/>
              <a:t>2</a:t>
            </a:fld>
            <a:endParaRPr lang="en-US" dirty="0">
              <a:solidFill>
                <a:srgbClr val="534949"/>
              </a:solidFill>
            </a:endParaRPr>
          </a:p>
        </p:txBody>
      </p:sp>
      <p:sp>
        <p:nvSpPr>
          <p:cNvPr id="4" name="Title 3">
            <a:extLst>
              <a:ext uri="{FF2B5EF4-FFF2-40B4-BE49-F238E27FC236}">
                <a16:creationId xmlns:a16="http://schemas.microsoft.com/office/drawing/2014/main" id="{0924B47E-EE23-41F4-85E8-0D5025C8353D}"/>
              </a:ext>
            </a:extLst>
          </p:cNvPr>
          <p:cNvSpPr>
            <a:spLocks noGrp="1"/>
          </p:cNvSpPr>
          <p:nvPr>
            <p:ph type="title"/>
          </p:nvPr>
        </p:nvSpPr>
        <p:spPr/>
        <p:txBody>
          <a:bodyPr/>
          <a:lstStyle/>
          <a:p>
            <a:r>
              <a:rPr lang="en-US" dirty="0" err="1"/>
              <a:t>Aup</a:t>
            </a:r>
            <a:r>
              <a:rPr lang="en-US" dirty="0"/>
              <a:t> Findings</a:t>
            </a:r>
          </a:p>
        </p:txBody>
      </p:sp>
      <p:pic>
        <p:nvPicPr>
          <p:cNvPr id="5" name="Picture 2" descr="I:\DIOCESAN GRAPHICS AND LOGOS\DOSP Coat of Arms\CoatofArms-RGB-full-color_no_background.jpg">
            <a:extLst>
              <a:ext uri="{FF2B5EF4-FFF2-40B4-BE49-F238E27FC236}">
                <a16:creationId xmlns:a16="http://schemas.microsoft.com/office/drawing/2014/main" id="{F1A65843-1DD0-4B54-A808-F9E763C677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6">
            <a:extLst>
              <a:ext uri="{FF2B5EF4-FFF2-40B4-BE49-F238E27FC236}">
                <a16:creationId xmlns:a16="http://schemas.microsoft.com/office/drawing/2014/main" id="{E0CD1FC4-C6BC-41EA-BE36-D6D689F8BF8D}"/>
              </a:ext>
            </a:extLst>
          </p:cNvPr>
          <p:cNvGraphicFramePr>
            <a:graphicFrameLocks noGrp="1"/>
          </p:cNvGraphicFramePr>
          <p:nvPr>
            <p:ph idx="1"/>
            <p:extLst>
              <p:ext uri="{D42A27DB-BD31-4B8C-83A1-F6EECF244321}">
                <p14:modId xmlns:p14="http://schemas.microsoft.com/office/powerpoint/2010/main" val="3580212708"/>
              </p:ext>
            </p:extLst>
          </p:nvPr>
        </p:nvGraphicFramePr>
        <p:xfrm>
          <a:off x="533400" y="1905001"/>
          <a:ext cx="8077200" cy="2819399"/>
        </p:xfrm>
        <a:graphic>
          <a:graphicData uri="http://schemas.openxmlformats.org/drawingml/2006/table">
            <a:tbl>
              <a:tblPr/>
              <a:tblGrid>
                <a:gridCol w="6242631">
                  <a:extLst>
                    <a:ext uri="{9D8B030D-6E8A-4147-A177-3AD203B41FA5}">
                      <a16:colId xmlns:a16="http://schemas.microsoft.com/office/drawing/2014/main" val="367950313"/>
                    </a:ext>
                  </a:extLst>
                </a:gridCol>
                <a:gridCol w="891804">
                  <a:extLst>
                    <a:ext uri="{9D8B030D-6E8A-4147-A177-3AD203B41FA5}">
                      <a16:colId xmlns:a16="http://schemas.microsoft.com/office/drawing/2014/main" val="761085491"/>
                    </a:ext>
                  </a:extLst>
                </a:gridCol>
                <a:gridCol w="942765">
                  <a:extLst>
                    <a:ext uri="{9D8B030D-6E8A-4147-A177-3AD203B41FA5}">
                      <a16:colId xmlns:a16="http://schemas.microsoft.com/office/drawing/2014/main" val="380996598"/>
                    </a:ext>
                  </a:extLst>
                </a:gridCol>
              </a:tblGrid>
              <a:tr h="354698">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gridSpan="2">
                  <a:txBody>
                    <a:bodyPr/>
                    <a:lstStyle/>
                    <a:p>
                      <a:pPr algn="ctr" fontAlgn="b"/>
                      <a:r>
                        <a:rPr lang="en-US" sz="1800" b="1" i="0" u="none" strike="noStrike">
                          <a:solidFill>
                            <a:srgbClr val="000000"/>
                          </a:solidFill>
                          <a:effectLst/>
                          <a:latin typeface="Calibri" panose="020F0502020204030204" pitchFamily="34" charset="0"/>
                        </a:rPr>
                        <a:t>Error Rate</a:t>
                      </a:r>
                    </a:p>
                  </a:txBody>
                  <a:tcPr marL="7620" marR="7620" marT="7620"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429522816"/>
                  </a:ext>
                </a:extLst>
              </a:tr>
              <a:tr h="354698">
                <a:tc>
                  <a:txBody>
                    <a:bodyPr/>
                    <a:lstStyle/>
                    <a:p>
                      <a:pPr algn="l" fontAlgn="b"/>
                      <a:r>
                        <a:rPr lang="en-US" sz="1800" b="1" i="0" u="none" strike="noStrike">
                          <a:solidFill>
                            <a:srgbClr val="000000"/>
                          </a:solidFill>
                          <a:effectLst/>
                          <a:latin typeface="Calibri" panose="020F0502020204030204" pitchFamily="34" charset="0"/>
                        </a:rPr>
                        <a:t>Bank Account Reconciliations:</a:t>
                      </a:r>
                    </a:p>
                  </a:txBody>
                  <a:tcPr marL="7620" marR="7620" marT="7620" marB="0" anchor="b">
                    <a:lnL>
                      <a:noFill/>
                    </a:lnL>
                    <a:lnR>
                      <a:noFill/>
                    </a:lnR>
                    <a:lnT>
                      <a:noFill/>
                    </a:lnT>
                    <a:lnB>
                      <a:noFill/>
                    </a:lnB>
                  </a:tcPr>
                </a:tc>
                <a:tc>
                  <a:txBody>
                    <a:bodyPr/>
                    <a:lstStyle/>
                    <a:p>
                      <a:pPr algn="ctr" fontAlgn="b"/>
                      <a:r>
                        <a:rPr lang="en-US" sz="1400" b="1" i="0" u="none" strike="noStrike">
                          <a:solidFill>
                            <a:srgbClr val="000000"/>
                          </a:solidFill>
                          <a:effectLst/>
                          <a:latin typeface="Calibri" panose="020F0502020204030204" pitchFamily="34" charset="0"/>
                        </a:rPr>
                        <a:t>09/30/18</a:t>
                      </a:r>
                    </a:p>
                  </a:txBody>
                  <a:tcPr marL="7620" marR="7620" marT="7620" marB="0" anchor="b">
                    <a:lnL>
                      <a:noFill/>
                    </a:lnL>
                    <a:lnR>
                      <a:noFill/>
                    </a:lnR>
                    <a:lnT>
                      <a:noFill/>
                    </a:lnT>
                    <a:lnB>
                      <a:noFill/>
                    </a:lnB>
                  </a:tcPr>
                </a:tc>
                <a:tc>
                  <a:txBody>
                    <a:bodyPr/>
                    <a:lstStyle/>
                    <a:p>
                      <a:pPr algn="ctr" fontAlgn="b"/>
                      <a:r>
                        <a:rPr lang="en-US" sz="1400" b="1" i="0" u="none" strike="noStrike">
                          <a:solidFill>
                            <a:srgbClr val="000000"/>
                          </a:solidFill>
                          <a:effectLst/>
                          <a:latin typeface="Calibri" panose="020F0502020204030204" pitchFamily="34" charset="0"/>
                        </a:rPr>
                        <a:t>09/31/2019</a:t>
                      </a:r>
                    </a:p>
                  </a:txBody>
                  <a:tcPr marL="7620" marR="7620" marT="7620" marB="0" anchor="b">
                    <a:lnL>
                      <a:noFill/>
                    </a:lnL>
                    <a:lnR>
                      <a:noFill/>
                    </a:lnR>
                    <a:lnT>
                      <a:noFill/>
                    </a:lnT>
                    <a:lnB>
                      <a:noFill/>
                    </a:lnB>
                  </a:tcPr>
                </a:tc>
                <a:extLst>
                  <a:ext uri="{0D108BD9-81ED-4DB2-BD59-A6C34878D82A}">
                    <a16:rowId xmlns:a16="http://schemas.microsoft.com/office/drawing/2014/main" val="2312399218"/>
                  </a:ext>
                </a:extLst>
              </a:tr>
              <a:tr h="1064096">
                <a:tc>
                  <a:txBody>
                    <a:bodyPr/>
                    <a:lstStyle/>
                    <a:p>
                      <a:pPr algn="l" fontAlgn="t"/>
                      <a:r>
                        <a:rPr lang="en-US" sz="1800" b="0" i="0" u="none" strike="noStrike" dirty="0">
                          <a:solidFill>
                            <a:srgbClr val="000000"/>
                          </a:solidFill>
                          <a:effectLst/>
                          <a:latin typeface="Calibri" panose="020F0502020204030204" pitchFamily="34" charset="0"/>
                        </a:rPr>
                        <a:t>The Pastor reviewed the bank statement prior to the reconciliation being performed as evidenced by his signature on the bank statement.</a:t>
                      </a:r>
                    </a:p>
                  </a:txBody>
                  <a:tcPr marL="182880" marR="7620" marT="7620" marB="0">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19.4%</a:t>
                      </a:r>
                    </a:p>
                  </a:txBody>
                  <a:tcPr marL="762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18.1%</a:t>
                      </a:r>
                    </a:p>
                  </a:txBody>
                  <a:tcPr marL="7620" marR="7620" marT="7620" marB="0" anchor="b">
                    <a:lnL>
                      <a:noFill/>
                    </a:lnL>
                    <a:lnR>
                      <a:noFill/>
                    </a:lnR>
                    <a:lnT>
                      <a:noFill/>
                    </a:lnT>
                    <a:lnB>
                      <a:noFill/>
                    </a:lnB>
                  </a:tcPr>
                </a:tc>
                <a:extLst>
                  <a:ext uri="{0D108BD9-81ED-4DB2-BD59-A6C34878D82A}">
                    <a16:rowId xmlns:a16="http://schemas.microsoft.com/office/drawing/2014/main" val="2873392677"/>
                  </a:ext>
                </a:extLst>
              </a:tr>
              <a:tr h="336509">
                <a:tc>
                  <a:txBody>
                    <a:bodyPr/>
                    <a:lstStyle/>
                    <a:p>
                      <a:pPr algn="l" fontAlgn="t"/>
                      <a:endParaRPr lang="en-US" sz="1400" b="0" i="0" u="none" strike="noStrike">
                        <a:solidFill>
                          <a:srgbClr val="000000"/>
                        </a:solidFill>
                        <a:effectLst/>
                        <a:latin typeface="Calibri" panose="020F0502020204030204" pitchFamily="34" charset="0"/>
                      </a:endParaRPr>
                    </a:p>
                  </a:txBody>
                  <a:tcPr marL="182880" marR="7620" marT="7620" marB="0">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198234789"/>
                  </a:ext>
                </a:extLst>
              </a:tr>
              <a:tr h="709398">
                <a:tc>
                  <a:txBody>
                    <a:bodyPr/>
                    <a:lstStyle/>
                    <a:p>
                      <a:pPr algn="l" fontAlgn="t"/>
                      <a:r>
                        <a:rPr lang="en-US" sz="1800" b="0" i="0" u="none" strike="noStrike">
                          <a:solidFill>
                            <a:srgbClr val="000000"/>
                          </a:solidFill>
                          <a:effectLst/>
                          <a:latin typeface="Calibri" panose="020F0502020204030204" pitchFamily="34" charset="0"/>
                        </a:rPr>
                        <a:t>The Pastor reviewed the completed bank reconciliation by initialing or signing the bank reconciliation.</a:t>
                      </a:r>
                    </a:p>
                  </a:txBody>
                  <a:tcPr marL="182880" marR="7620" marT="7620" marB="0">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34.7%</a:t>
                      </a:r>
                    </a:p>
                  </a:txBody>
                  <a:tcPr marL="762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34.7%</a:t>
                      </a:r>
                    </a:p>
                  </a:txBody>
                  <a:tcPr marL="7620" marR="7620" marT="7620" marB="0" anchor="b">
                    <a:lnL>
                      <a:noFill/>
                    </a:lnL>
                    <a:lnR>
                      <a:noFill/>
                    </a:lnR>
                    <a:lnT>
                      <a:noFill/>
                    </a:lnT>
                    <a:lnB>
                      <a:noFill/>
                    </a:lnB>
                  </a:tcPr>
                </a:tc>
                <a:extLst>
                  <a:ext uri="{0D108BD9-81ED-4DB2-BD59-A6C34878D82A}">
                    <a16:rowId xmlns:a16="http://schemas.microsoft.com/office/drawing/2014/main" val="1172843573"/>
                  </a:ext>
                </a:extLst>
              </a:tr>
            </a:tbl>
          </a:graphicData>
        </a:graphic>
      </p:graphicFrame>
    </p:spTree>
    <p:extLst>
      <p:ext uri="{BB962C8B-B14F-4D97-AF65-F5344CB8AC3E}">
        <p14:creationId xmlns:p14="http://schemas.microsoft.com/office/powerpoint/2010/main" val="10204201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400538" y="1752600"/>
            <a:ext cx="8407893" cy="4407408"/>
          </a:xfrm>
        </p:spPr>
        <p:txBody>
          <a:bodyPr>
            <a:normAutofit/>
          </a:bodyPr>
          <a:lstStyle/>
          <a:p>
            <a:pPr marL="0" marR="0">
              <a:lnSpc>
                <a:spcPct val="115000"/>
              </a:lnSpc>
              <a:spcBef>
                <a:spcPts val="0"/>
              </a:spcBef>
              <a:spcAft>
                <a:spcPts val="10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goal for the CMA is $7.1 million:</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Goal for each parish will be 14.0% of assessable parish offertory revenue</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No administration or overhead is included</a:t>
            </a:r>
          </a:p>
          <a:p>
            <a:pPr marL="342900" marR="0" lvl="0" indent="-342900">
              <a:lnSpc>
                <a:spcPct val="115000"/>
              </a:lnSpc>
              <a:spcBef>
                <a:spcPts val="0"/>
              </a:spcBef>
              <a:spcAft>
                <a:spcPts val="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It is a best effort campaign</a:t>
            </a:r>
          </a:p>
          <a:p>
            <a:pPr marL="342900" marR="0" lvl="0" indent="-342900">
              <a:lnSpc>
                <a:spcPct val="115000"/>
              </a:lnSpc>
              <a:spcBef>
                <a:spcPts val="0"/>
              </a:spcBef>
              <a:spcAft>
                <a:spcPts val="1000"/>
              </a:spcAft>
              <a:buFont typeface="Symbol" panose="05050102010706020507" pitchFamily="18" charset="2"/>
              <a:buChar char=""/>
            </a:pPr>
            <a:r>
              <a:rPr lang="en-US" sz="2400" b="1" dirty="0">
                <a:effectLst/>
                <a:latin typeface="Calibri" panose="020F0502020204030204" pitchFamily="34" charset="0"/>
                <a:ea typeface="Calibri" panose="020F0502020204030204" pitchFamily="34" charset="0"/>
                <a:cs typeface="Times New Roman" panose="02020603050405020304" pitchFamily="18" charset="0"/>
              </a:rPr>
              <a:t>The difference from the prior method is that the parish is not liable for any shortfall</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20</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Catholic ministries appeal</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4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Payroll Controls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21</a:t>
            </a:fld>
            <a:endParaRPr lang="en-US">
              <a:solidFill>
                <a:srgbClr val="534949"/>
              </a:solidFill>
            </a:endParaRPr>
          </a:p>
        </p:txBody>
      </p:sp>
      <p:sp>
        <p:nvSpPr>
          <p:cNvPr id="6" name="Content Placeholder 2"/>
          <p:cNvSpPr>
            <a:spLocks noGrp="1"/>
          </p:cNvSpPr>
          <p:nvPr>
            <p:ph idx="1"/>
          </p:nvPr>
        </p:nvSpPr>
        <p:spPr/>
        <p:txBody>
          <a:bodyPr>
            <a:normAutofit/>
          </a:bodyPr>
          <a:lstStyle/>
          <a:p>
            <a:r>
              <a:rPr lang="en-US" dirty="0"/>
              <a:t>Payroll administrators have the ability to enter new employees and change pay rates.  </a:t>
            </a:r>
          </a:p>
          <a:p>
            <a:r>
              <a:rPr lang="en-US" dirty="0"/>
              <a:t>Policy requires that changes only be made when approved by the pastor, principal, etc., but administrators still have system access that allows them to enter new employees and make rate changes.</a:t>
            </a:r>
          </a:p>
          <a:p>
            <a:r>
              <a:rPr lang="en-US" dirty="0"/>
              <a:t>The Pastoral Center will report all new employees and all pay rate changes to each pastor, principal, etc. every month within which they occur at the entity.</a:t>
            </a:r>
          </a:p>
          <a:p>
            <a:pPr marL="45720" indent="0">
              <a:buNone/>
            </a:pPr>
            <a:endParaRPr lang="en-US" sz="2400" dirty="0"/>
          </a:p>
        </p:txBody>
      </p:sp>
    </p:spTree>
    <p:extLst>
      <p:ext uri="{BB962C8B-B14F-4D97-AF65-F5344CB8AC3E}">
        <p14:creationId xmlns:p14="http://schemas.microsoft.com/office/powerpoint/2010/main" val="360097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Payroll Administration</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22</a:t>
            </a:fld>
            <a:endParaRPr lang="en-US">
              <a:solidFill>
                <a:srgbClr val="534949"/>
              </a:solidFill>
            </a:endParaRPr>
          </a:p>
        </p:txBody>
      </p:sp>
      <p:sp>
        <p:nvSpPr>
          <p:cNvPr id="6" name="Content Placeholder 2"/>
          <p:cNvSpPr>
            <a:spLocks noGrp="1"/>
          </p:cNvSpPr>
          <p:nvPr>
            <p:ph idx="1"/>
          </p:nvPr>
        </p:nvSpPr>
        <p:spPr/>
        <p:txBody>
          <a:bodyPr>
            <a:normAutofit/>
          </a:bodyPr>
          <a:lstStyle/>
          <a:p>
            <a:pPr marL="342900" marR="0" lvl="0" indent="-342900">
              <a:spcBef>
                <a:spcPts val="0"/>
              </a:spcBef>
              <a:spcAft>
                <a:spcPts val="0"/>
              </a:spcAft>
              <a:buSzPts val="1000"/>
              <a:buFont typeface="Symbol" panose="05050102010706020507" pitchFamily="18" charset="2"/>
              <a:buChar char=""/>
              <a:tabLst>
                <a:tab pos="457200" algn="l"/>
              </a:tabLst>
            </a:pPr>
            <a:r>
              <a:rPr lang="en-US" sz="2400" dirty="0">
                <a:solidFill>
                  <a:srgbClr val="201F1E"/>
                </a:solidFill>
                <a:effectLst/>
                <a:latin typeface="Calibri" panose="020F0502020204030204" pitchFamily="34" charset="0"/>
                <a:ea typeface="Times New Roman" panose="02020603050405020304" pitchFamily="18" charset="0"/>
              </a:rPr>
              <a:t>Clergy salary changes are effective July 1, 2021.</a:t>
            </a:r>
            <a:endParaRPr lang="en-US" sz="2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solidFill>
                  <a:srgbClr val="201F1E"/>
                </a:solidFill>
                <a:effectLst/>
                <a:latin typeface="Calibri" panose="020F0502020204030204" pitchFamily="34" charset="0"/>
                <a:ea typeface="Times New Roman" panose="02020603050405020304" pitchFamily="18" charset="0"/>
              </a:rPr>
              <a:t>Beware of any emails requesting direct deposit changes</a:t>
            </a:r>
          </a:p>
          <a:p>
            <a:pPr marL="342900" marR="0" lvl="0" indent="-342900">
              <a:spcBef>
                <a:spcPts val="0"/>
              </a:spcBef>
              <a:spcAft>
                <a:spcPts val="0"/>
              </a:spcAft>
              <a:buSzPts val="1000"/>
              <a:buFont typeface="Symbol" panose="05050102010706020507" pitchFamily="18" charset="2"/>
              <a:buChar char=""/>
              <a:tabLst>
                <a:tab pos="457200" algn="l"/>
              </a:tabLst>
            </a:pPr>
            <a:r>
              <a:rPr lang="en-US" sz="2400" dirty="0">
                <a:solidFill>
                  <a:srgbClr val="201F1E"/>
                </a:solidFill>
                <a:effectLst/>
                <a:latin typeface="Calibri" panose="020F0502020204030204" pitchFamily="34" charset="0"/>
                <a:ea typeface="Times New Roman" panose="02020603050405020304" pitchFamily="18" charset="0"/>
              </a:rPr>
              <a:t>Always verify verbally with the employee and ask for a void check or bank spec sheet.</a:t>
            </a:r>
          </a:p>
          <a:p>
            <a:pPr marL="285750" indent="-285750">
              <a:spcBef>
                <a:spcPts val="0"/>
              </a:spcBef>
              <a:buSzPts val="1000"/>
              <a:tabLst>
                <a:tab pos="457200" algn="l"/>
              </a:tabLst>
            </a:pPr>
            <a:r>
              <a:rPr lang="en-US" sz="2400" dirty="0">
                <a:solidFill>
                  <a:srgbClr val="201F1E"/>
                </a:solidFill>
                <a:effectLst/>
                <a:latin typeface="Times New Roman" panose="02020603050405020304" pitchFamily="18" charset="0"/>
                <a:ea typeface="Times New Roman" panose="02020603050405020304" pitchFamily="18" charset="0"/>
              </a:rPr>
              <a:t>Pension:</a:t>
            </a:r>
          </a:p>
          <a:p>
            <a:pPr marL="560070" lvl="1" indent="-285750">
              <a:spcBef>
                <a:spcPts val="0"/>
              </a:spcBef>
              <a:buSzPts val="1000"/>
              <a:tabLst>
                <a:tab pos="457200" algn="l"/>
              </a:tabLst>
            </a:pPr>
            <a:r>
              <a:rPr lang="en-US" sz="2400" dirty="0">
                <a:solidFill>
                  <a:srgbClr val="201F1E"/>
                </a:solidFill>
                <a:effectLst/>
                <a:latin typeface="Times New Roman" panose="02020603050405020304" pitchFamily="18" charset="0"/>
                <a:ea typeface="Times New Roman" panose="02020603050405020304" pitchFamily="18" charset="0"/>
              </a:rPr>
              <a:t>We must have hours recorded for all employees who received wages during our current plan year (July 1, 2020 through June 30, 2021). </a:t>
            </a:r>
          </a:p>
          <a:p>
            <a:pPr marL="834390" lvl="2" indent="-285750">
              <a:spcBef>
                <a:spcPts val="0"/>
              </a:spcBef>
              <a:buSzPts val="1000"/>
              <a:tabLst>
                <a:tab pos="457200" algn="l"/>
              </a:tabLst>
            </a:pPr>
            <a:r>
              <a:rPr lang="en-US" sz="2400" dirty="0">
                <a:solidFill>
                  <a:srgbClr val="201F1E"/>
                </a:solidFill>
                <a:effectLst/>
                <a:latin typeface="Times New Roman" panose="02020603050405020304" pitchFamily="18" charset="0"/>
                <a:ea typeface="Times New Roman" panose="02020603050405020304" pitchFamily="18" charset="0"/>
              </a:rPr>
              <a:t>Please have any missing hours updated prior to your last check date in June.</a:t>
            </a:r>
            <a:endParaRPr lang="en-US" sz="2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2400" dirty="0">
              <a:effectLst/>
              <a:latin typeface="Times New Roman" panose="02020603050405020304" pitchFamily="18" charset="0"/>
              <a:ea typeface="Times New Roman" panose="02020603050405020304" pitchFamily="18" charset="0"/>
            </a:endParaRPr>
          </a:p>
          <a:p>
            <a:pPr marL="45720" indent="0">
              <a:buNone/>
            </a:pPr>
            <a:endParaRPr lang="en-US" sz="2400" dirty="0"/>
          </a:p>
        </p:txBody>
      </p:sp>
    </p:spTree>
    <p:extLst>
      <p:ext uri="{BB962C8B-B14F-4D97-AF65-F5344CB8AC3E}">
        <p14:creationId xmlns:p14="http://schemas.microsoft.com/office/powerpoint/2010/main" val="197171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fade">
                                      <p:cBhvr>
                                        <p:cTn id="25" dur="1000"/>
                                        <p:tgtEl>
                                          <p:spTgt spid="6">
                                            <p:txEl>
                                              <p:pRg st="3" end="3"/>
                                            </p:txEl>
                                          </p:spTgt>
                                        </p:tgtEl>
                                      </p:cBhvr>
                                    </p:animEffect>
                                    <p:anim calcmode="lin" valueType="num">
                                      <p:cBhvr>
                                        <p:cTn id="26"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 calcmode="lin" valueType="num">
                                      <p:cBhvr additive="base">
                                        <p:cTn id="32"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 calcmode="lin" valueType="num">
                                      <p:cBhvr additive="base">
                                        <p:cTn id="36"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4B8598B-A4BC-4E32-A16C-469627A361AB}"/>
              </a:ext>
            </a:extLst>
          </p:cNvPr>
          <p:cNvSpPr>
            <a:spLocks noGrp="1"/>
          </p:cNvSpPr>
          <p:nvPr>
            <p:ph type="sldNum" sz="quarter" idx="12"/>
          </p:nvPr>
        </p:nvSpPr>
        <p:spPr/>
        <p:txBody>
          <a:bodyPr/>
          <a:lstStyle/>
          <a:p>
            <a:fld id="{63B9DE71-4A56-45DD-B409-270FCBBB919D}" type="slidenum">
              <a:rPr lang="en-US" smtClean="0">
                <a:solidFill>
                  <a:srgbClr val="534949"/>
                </a:solidFill>
              </a:rPr>
              <a:pPr/>
              <a:t>23</a:t>
            </a:fld>
            <a:endParaRPr lang="en-US" dirty="0">
              <a:solidFill>
                <a:srgbClr val="534949"/>
              </a:solidFill>
            </a:endParaRPr>
          </a:p>
        </p:txBody>
      </p:sp>
      <p:sp>
        <p:nvSpPr>
          <p:cNvPr id="3" name="Title 2">
            <a:extLst>
              <a:ext uri="{FF2B5EF4-FFF2-40B4-BE49-F238E27FC236}">
                <a16:creationId xmlns:a16="http://schemas.microsoft.com/office/drawing/2014/main" id="{920276D6-FAE4-4899-9352-1C4B5CE08296}"/>
              </a:ext>
            </a:extLst>
          </p:cNvPr>
          <p:cNvSpPr>
            <a:spLocks noGrp="1"/>
          </p:cNvSpPr>
          <p:nvPr>
            <p:ph type="title"/>
          </p:nvPr>
        </p:nvSpPr>
        <p:spPr/>
        <p:txBody>
          <a:bodyPr/>
          <a:lstStyle/>
          <a:p>
            <a:r>
              <a:rPr lang="en-US" dirty="0"/>
              <a:t>IRS Form 1099-NEC</a:t>
            </a:r>
          </a:p>
        </p:txBody>
      </p:sp>
      <p:sp>
        <p:nvSpPr>
          <p:cNvPr id="4" name="TextBox 3">
            <a:extLst>
              <a:ext uri="{FF2B5EF4-FFF2-40B4-BE49-F238E27FC236}">
                <a16:creationId xmlns:a16="http://schemas.microsoft.com/office/drawing/2014/main" id="{64D1CA71-561E-4634-9B7C-5DDA8C9C3C3B}"/>
              </a:ext>
            </a:extLst>
          </p:cNvPr>
          <p:cNvSpPr txBox="1"/>
          <p:nvPr/>
        </p:nvSpPr>
        <p:spPr>
          <a:xfrm>
            <a:off x="914400" y="2438400"/>
            <a:ext cx="7467600" cy="2185214"/>
          </a:xfrm>
          <a:prstGeom prst="rect">
            <a:avLst/>
          </a:prstGeom>
          <a:noFill/>
        </p:spPr>
        <p:txBody>
          <a:bodyPr wrap="square" rtlCol="0">
            <a:spAutoFit/>
          </a:bodyPr>
          <a:lstStyle/>
          <a:p>
            <a:r>
              <a:rPr lang="en-US" sz="2400" dirty="0"/>
              <a:t>GENERAL RULE: Nonwage payments (payments not qualifying for reporting on Form W-2) of $600 or more in a calendar year must be reported on Form 1099.</a:t>
            </a:r>
          </a:p>
          <a:p>
            <a:pPr algn="just"/>
            <a:endParaRPr lang="en-US" sz="3200" dirty="0"/>
          </a:p>
          <a:p>
            <a:pPr algn="just"/>
            <a:endParaRPr lang="en-US" sz="3200" dirty="0"/>
          </a:p>
        </p:txBody>
      </p:sp>
      <p:pic>
        <p:nvPicPr>
          <p:cNvPr id="5" name="Picture 2" descr="I:\DIOCESAN GRAPHICS AND LOGOS\DOSP Coat of Arms\CoatofArms-RGB-full-color_no_background.jpg">
            <a:extLst>
              <a:ext uri="{FF2B5EF4-FFF2-40B4-BE49-F238E27FC236}">
                <a16:creationId xmlns:a16="http://schemas.microsoft.com/office/drawing/2014/main" id="{95CE0F20-97EF-43A4-A12C-6ECF6FB2C7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907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24</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IRS Form 1099-NEC</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20000" cy="2677656"/>
          </a:xfrm>
          <a:prstGeom prst="rect">
            <a:avLst/>
          </a:prstGeom>
          <a:noFill/>
        </p:spPr>
        <p:txBody>
          <a:bodyPr wrap="square" rtlCol="0">
            <a:spAutoFit/>
          </a:bodyPr>
          <a:lstStyle/>
          <a:p>
            <a:r>
              <a:rPr lang="en-US" sz="2400" dirty="0"/>
              <a:t>Exceptions:</a:t>
            </a:r>
          </a:p>
          <a:p>
            <a:pPr marL="342900" indent="-342900">
              <a:buFont typeface="Arial" panose="020B0604020202020204" pitchFamily="34" charset="0"/>
              <a:buChar char="•"/>
            </a:pPr>
            <a:r>
              <a:rPr lang="en-US" sz="2400" dirty="0"/>
              <a:t>Vendors who </a:t>
            </a:r>
            <a:r>
              <a:rPr lang="en-US" sz="2400" b="1" u="sng" dirty="0"/>
              <a:t>provide</a:t>
            </a:r>
            <a:r>
              <a:rPr lang="en-US" sz="2400" dirty="0"/>
              <a:t> a </a:t>
            </a:r>
            <a:r>
              <a:rPr lang="en-US" sz="2400" b="1" u="sng" dirty="0"/>
              <a:t>signed</a:t>
            </a:r>
            <a:r>
              <a:rPr lang="en-US" sz="2400" b="1" dirty="0"/>
              <a:t> </a:t>
            </a:r>
            <a:r>
              <a:rPr lang="en-US" sz="2400" b="1" u="sng" dirty="0"/>
              <a:t>Form W-9</a:t>
            </a:r>
            <a:r>
              <a:rPr lang="en-US" sz="2400" b="1" dirty="0"/>
              <a:t> </a:t>
            </a:r>
            <a:r>
              <a:rPr lang="en-US" sz="2400" b="1" u="sng" dirty="0"/>
              <a:t>with their FEIN</a:t>
            </a:r>
            <a:r>
              <a:rPr lang="en-US" sz="2400" b="1" dirty="0"/>
              <a:t> </a:t>
            </a:r>
            <a:r>
              <a:rPr lang="en-US" sz="2400" dirty="0"/>
              <a:t>attesting they are </a:t>
            </a:r>
            <a:r>
              <a:rPr lang="en-US" sz="2400" b="1" u="sng" dirty="0"/>
              <a:t>exempt from Form 1099 Reporting</a:t>
            </a:r>
            <a:r>
              <a:rPr lang="en-US" sz="2400" dirty="0"/>
              <a:t> (e.g. corporations).</a:t>
            </a:r>
          </a:p>
          <a:p>
            <a:pPr marL="342900" indent="-342900">
              <a:buFont typeface="Arial" panose="020B0604020202020204" pitchFamily="34" charset="0"/>
              <a:buChar char="•"/>
            </a:pPr>
            <a:r>
              <a:rPr lang="en-US" sz="2400" dirty="0"/>
              <a:t>Employee reimbursements paid under a </a:t>
            </a:r>
            <a:r>
              <a:rPr lang="en-US" sz="2400" b="1" u="sng" dirty="0"/>
              <a:t>qualified accountability plan</a:t>
            </a:r>
            <a:r>
              <a:rPr lang="en-US" sz="2400" dirty="0"/>
              <a:t> (i.e. with </a:t>
            </a:r>
            <a:r>
              <a:rPr lang="en-US" sz="2400" u="sng" dirty="0"/>
              <a:t>proper documentation</a:t>
            </a:r>
            <a:r>
              <a:rPr lang="en-US" sz="2400" dirty="0"/>
              <a:t>).</a:t>
            </a:r>
          </a:p>
          <a:p>
            <a:pPr marL="342900" indent="-342900">
              <a:buFont typeface="Arial" panose="020B0604020202020204" pitchFamily="34" charset="0"/>
              <a:buChar char="•"/>
            </a:pPr>
            <a:endParaRPr lang="en-US" sz="2400" dirty="0"/>
          </a:p>
        </p:txBody>
      </p:sp>
      <p:pic>
        <p:nvPicPr>
          <p:cNvPr id="6" name="Picture 2" descr="I:\DIOCESAN GRAPHICS AND LOGOS\DOSP Coat of Arms\CoatofArms-RGB-full-color_no_background.jpg">
            <a:extLst>
              <a:ext uri="{FF2B5EF4-FFF2-40B4-BE49-F238E27FC236}">
                <a16:creationId xmlns:a16="http://schemas.microsoft.com/office/drawing/2014/main" id="{1C0A0BC6-D4B2-4D2A-83C1-2870FC2A91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045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25</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1143000" y="2374880"/>
            <a:ext cx="7696200" cy="3416320"/>
          </a:xfrm>
          <a:prstGeom prst="rect">
            <a:avLst/>
          </a:prstGeom>
          <a:noFill/>
        </p:spPr>
        <p:txBody>
          <a:bodyPr wrap="square" rtlCol="0">
            <a:spAutoFit/>
          </a:bodyPr>
          <a:lstStyle/>
          <a:p>
            <a:r>
              <a:rPr lang="en-US" sz="2400" dirty="0"/>
              <a:t>Q: Who qualifies as a “1099 Vendor”?</a:t>
            </a:r>
          </a:p>
          <a:p>
            <a:r>
              <a:rPr lang="en-US" sz="2400" dirty="0"/>
              <a:t>A: Vendors who:</a:t>
            </a:r>
          </a:p>
          <a:p>
            <a:pPr marL="914400" lvl="1" indent="-457200">
              <a:buFont typeface="+mj-lt"/>
              <a:buAutoNum type="arabicPeriod"/>
            </a:pPr>
            <a:r>
              <a:rPr lang="en-US" sz="2400" dirty="0"/>
              <a:t>Are </a:t>
            </a:r>
            <a:r>
              <a:rPr lang="en-US" sz="2400" b="1" u="sng" dirty="0"/>
              <a:t>not employees</a:t>
            </a:r>
            <a:r>
              <a:rPr lang="en-US" sz="2400" dirty="0"/>
              <a:t> and do not receive a Form W-2.</a:t>
            </a:r>
          </a:p>
          <a:p>
            <a:pPr marL="914400" lvl="1" indent="-457200">
              <a:buFont typeface="+mj-lt"/>
              <a:buAutoNum type="arabicPeriod"/>
            </a:pPr>
            <a:r>
              <a:rPr lang="en-US" sz="2400" dirty="0"/>
              <a:t>Are </a:t>
            </a:r>
            <a:r>
              <a:rPr lang="en-US" sz="2400" b="1" u="sng" dirty="0"/>
              <a:t>not treated like employees</a:t>
            </a:r>
            <a:r>
              <a:rPr lang="en-US" sz="2400" dirty="0"/>
              <a:t>.</a:t>
            </a:r>
          </a:p>
          <a:p>
            <a:pPr marL="914400" lvl="1" indent="-457200">
              <a:buFont typeface="+mj-lt"/>
              <a:buAutoNum type="arabicPeriod"/>
            </a:pPr>
            <a:r>
              <a:rPr lang="en-US" sz="2400" dirty="0"/>
              <a:t>Are </a:t>
            </a:r>
            <a:r>
              <a:rPr lang="en-US" sz="2400" b="1" u="sng" dirty="0"/>
              <a:t>not supervised</a:t>
            </a:r>
            <a:r>
              <a:rPr lang="en-US" sz="2400" dirty="0"/>
              <a:t> by the reporting entity.</a:t>
            </a:r>
          </a:p>
          <a:p>
            <a:pPr marL="914400" lvl="1" indent="-457200">
              <a:buFont typeface="+mj-lt"/>
              <a:buAutoNum type="arabicPeriod"/>
            </a:pPr>
            <a:r>
              <a:rPr lang="en-US" sz="2400" dirty="0"/>
              <a:t>Have an </a:t>
            </a:r>
            <a:r>
              <a:rPr lang="en-US" sz="2400" b="1" u="sng" dirty="0"/>
              <a:t>investment</a:t>
            </a:r>
            <a:r>
              <a:rPr lang="en-US" sz="2400" dirty="0"/>
              <a:t> in their business.</a:t>
            </a:r>
          </a:p>
          <a:p>
            <a:pPr marL="914400" lvl="1" indent="-457200">
              <a:buFont typeface="+mj-lt"/>
              <a:buAutoNum type="arabicPeriod"/>
            </a:pPr>
            <a:r>
              <a:rPr lang="en-US" sz="2400" dirty="0"/>
              <a:t>Have </a:t>
            </a:r>
            <a:r>
              <a:rPr lang="en-US" sz="2400" b="1" u="sng" dirty="0"/>
              <a:t>multiple clients/customers</a:t>
            </a:r>
            <a:r>
              <a:rPr lang="en-US" sz="2400" dirty="0"/>
              <a:t>.</a:t>
            </a:r>
          </a:p>
          <a:p>
            <a:pPr marL="914400" lvl="1" indent="-457200">
              <a:buFont typeface="+mj-lt"/>
              <a:buAutoNum type="arabicPeriod"/>
            </a:pPr>
            <a:r>
              <a:rPr lang="en-US" sz="2400" dirty="0"/>
              <a:t>Pay </a:t>
            </a:r>
            <a:r>
              <a:rPr lang="en-US" sz="2400" b="1" u="sng" dirty="0"/>
              <a:t>self-employment taxes</a:t>
            </a:r>
            <a:r>
              <a:rPr lang="en-US" sz="2400" dirty="0"/>
              <a:t>.</a:t>
            </a:r>
          </a:p>
          <a:p>
            <a:pPr marL="342900" indent="-342900">
              <a:buFont typeface="Arial" panose="020B0604020202020204" pitchFamily="34" charset="0"/>
              <a:buChar char="•"/>
            </a:pPr>
            <a:endParaRPr lang="en-US" sz="2400" dirty="0"/>
          </a:p>
        </p:txBody>
      </p:sp>
      <p:sp>
        <p:nvSpPr>
          <p:cNvPr id="4" name="Rectangle 3">
            <a:extLst>
              <a:ext uri="{FF2B5EF4-FFF2-40B4-BE49-F238E27FC236}">
                <a16:creationId xmlns:a16="http://schemas.microsoft.com/office/drawing/2014/main" id="{A59B7E7C-0DFB-4F1F-8163-833B98C51979}"/>
              </a:ext>
            </a:extLst>
          </p:cNvPr>
          <p:cNvSpPr/>
          <p:nvPr/>
        </p:nvSpPr>
        <p:spPr>
          <a:xfrm>
            <a:off x="-76200" y="5558135"/>
            <a:ext cx="8686800" cy="461665"/>
          </a:xfrm>
          <a:prstGeom prst="rect">
            <a:avLst/>
          </a:prstGeom>
        </p:spPr>
        <p:txBody>
          <a:bodyPr wrap="square">
            <a:spAutoFit/>
          </a:bodyPr>
          <a:lstStyle/>
          <a:p>
            <a:pPr lvl="1"/>
            <a:r>
              <a:rPr lang="en-US" sz="2400" dirty="0"/>
              <a:t>1099 Vendors must provide a </a:t>
            </a:r>
            <a:r>
              <a:rPr lang="en-US" sz="2400" b="1" u="sng" dirty="0"/>
              <a:t>signed</a:t>
            </a:r>
            <a:r>
              <a:rPr lang="en-US" sz="2400" b="1" dirty="0"/>
              <a:t> </a:t>
            </a:r>
            <a:r>
              <a:rPr lang="en-US" sz="2400" b="1" u="sng" dirty="0"/>
              <a:t>Form W-9</a:t>
            </a:r>
            <a:r>
              <a:rPr lang="en-US" sz="2400" b="1" dirty="0"/>
              <a:t> </a:t>
            </a:r>
            <a:r>
              <a:rPr lang="en-US" sz="2400" b="1" u="sng" dirty="0"/>
              <a:t>with their TIN</a:t>
            </a:r>
            <a:r>
              <a:rPr lang="en-US" sz="2400" dirty="0"/>
              <a:t>.</a:t>
            </a:r>
          </a:p>
        </p:txBody>
      </p:sp>
      <p:pic>
        <p:nvPicPr>
          <p:cNvPr id="6" name="Picture 2" descr="I:\DIOCESAN GRAPHICS AND LOGOS\DOSP Coat of Arms\CoatofArms-RGB-full-color_no_background.jpg">
            <a:extLst>
              <a:ext uri="{FF2B5EF4-FFF2-40B4-BE49-F238E27FC236}">
                <a16:creationId xmlns:a16="http://schemas.microsoft.com/office/drawing/2014/main" id="{0EEAC681-37F1-43AB-884A-62197B29E7D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E1115B30-4DFA-4BAA-B095-545F39C0E237}"/>
              </a:ext>
            </a:extLst>
          </p:cNvPr>
          <p:cNvSpPr txBox="1"/>
          <p:nvPr/>
        </p:nvSpPr>
        <p:spPr>
          <a:xfrm>
            <a:off x="381000" y="1828800"/>
            <a:ext cx="2515882" cy="461665"/>
          </a:xfrm>
          <a:prstGeom prst="rect">
            <a:avLst/>
          </a:prstGeom>
          <a:noFill/>
        </p:spPr>
        <p:txBody>
          <a:bodyPr wrap="none" rtlCol="0">
            <a:spAutoFit/>
          </a:bodyPr>
          <a:lstStyle/>
          <a:p>
            <a:r>
              <a:rPr lang="en-US" sz="2400" dirty="0"/>
              <a:t>Per</a:t>
            </a:r>
            <a:r>
              <a:rPr lang="en-US" dirty="0"/>
              <a:t> </a:t>
            </a:r>
            <a:r>
              <a:rPr lang="en-US" sz="2400" dirty="0"/>
              <a:t>IRS</a:t>
            </a:r>
            <a:r>
              <a:rPr lang="en-US" dirty="0"/>
              <a:t> </a:t>
            </a:r>
            <a:r>
              <a:rPr lang="en-US" sz="2400" dirty="0"/>
              <a:t>Guidance:</a:t>
            </a:r>
            <a:endParaRPr lang="en-US" dirty="0"/>
          </a:p>
        </p:txBody>
      </p:sp>
    </p:spTree>
    <p:extLst>
      <p:ext uri="{BB962C8B-B14F-4D97-AF65-F5344CB8AC3E}">
        <p14:creationId xmlns:p14="http://schemas.microsoft.com/office/powerpoint/2010/main" val="2186998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26</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2677656"/>
          </a:xfrm>
          <a:prstGeom prst="rect">
            <a:avLst/>
          </a:prstGeom>
          <a:noFill/>
        </p:spPr>
        <p:txBody>
          <a:bodyPr wrap="square" rtlCol="0">
            <a:spAutoFit/>
          </a:bodyPr>
          <a:lstStyle/>
          <a:p>
            <a:r>
              <a:rPr lang="en-US" sz="2400" dirty="0"/>
              <a:t>According to the IRS, evidence falls into 3 categories:</a:t>
            </a:r>
          </a:p>
          <a:p>
            <a:endParaRPr lang="en-US" sz="2400" dirty="0"/>
          </a:p>
          <a:p>
            <a:pPr marL="914400" lvl="1" indent="-457200">
              <a:buFont typeface="+mj-lt"/>
              <a:buAutoNum type="arabicPeriod"/>
            </a:pPr>
            <a:r>
              <a:rPr lang="en-US" sz="2400" dirty="0"/>
              <a:t>Behavior Control</a:t>
            </a:r>
          </a:p>
          <a:p>
            <a:pPr marL="914400" lvl="1" indent="-457200">
              <a:buFont typeface="+mj-lt"/>
              <a:buAutoNum type="arabicPeriod"/>
            </a:pPr>
            <a:endParaRPr lang="en-US" sz="2400" dirty="0"/>
          </a:p>
          <a:p>
            <a:pPr marL="914400" lvl="1" indent="-457200">
              <a:buFont typeface="+mj-lt"/>
              <a:buAutoNum type="arabicPeriod"/>
            </a:pPr>
            <a:r>
              <a:rPr lang="en-US" sz="2400" dirty="0"/>
              <a:t>Financial Control</a:t>
            </a:r>
          </a:p>
          <a:p>
            <a:pPr marL="914400" lvl="1" indent="-457200">
              <a:buFont typeface="+mj-lt"/>
              <a:buAutoNum type="arabicPeriod"/>
            </a:pPr>
            <a:endParaRPr lang="en-US" sz="2400" dirty="0"/>
          </a:p>
          <a:p>
            <a:pPr marL="914400" lvl="1" indent="-457200">
              <a:buFont typeface="+mj-lt"/>
              <a:buAutoNum type="arabicPeriod"/>
            </a:pPr>
            <a:r>
              <a:rPr lang="en-US" sz="2400" dirty="0"/>
              <a:t>Type of Relationship</a:t>
            </a:r>
          </a:p>
        </p:txBody>
      </p:sp>
      <p:pic>
        <p:nvPicPr>
          <p:cNvPr id="6" name="Picture 2" descr="I:\DIOCESAN GRAPHICS AND LOGOS\DOSP Coat of Arms\CoatofArms-RGB-full-color_no_background.jpg">
            <a:extLst>
              <a:ext uri="{FF2B5EF4-FFF2-40B4-BE49-F238E27FC236}">
                <a16:creationId xmlns:a16="http://schemas.microsoft.com/office/drawing/2014/main" id="{DE811E33-8971-4BC8-9AAF-93BF31CC875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3689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27</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3416320"/>
          </a:xfrm>
          <a:prstGeom prst="rect">
            <a:avLst/>
          </a:prstGeom>
          <a:noFill/>
        </p:spPr>
        <p:txBody>
          <a:bodyPr wrap="square" rtlCol="0">
            <a:spAutoFit/>
          </a:bodyPr>
          <a:lstStyle/>
          <a:p>
            <a:r>
              <a:rPr lang="en-US" sz="2400" dirty="0"/>
              <a:t>Behavior Control:</a:t>
            </a:r>
          </a:p>
          <a:p>
            <a:pPr marL="914400" lvl="1" indent="-457200">
              <a:buFont typeface="+mj-lt"/>
              <a:buAutoNum type="alphaUcPeriod"/>
            </a:pPr>
            <a:r>
              <a:rPr lang="en-US" sz="2400" dirty="0"/>
              <a:t>Subject to instruction:</a:t>
            </a:r>
          </a:p>
          <a:p>
            <a:pPr marL="1257300" lvl="2" indent="-342900">
              <a:buFont typeface="Arial" panose="020B0604020202020204" pitchFamily="34" charset="0"/>
              <a:buChar char="•"/>
            </a:pPr>
            <a:r>
              <a:rPr lang="en-US" sz="2400" dirty="0"/>
              <a:t>When and where to do the work.</a:t>
            </a:r>
          </a:p>
          <a:p>
            <a:pPr marL="1257300" lvl="2" indent="-342900">
              <a:buFont typeface="Arial" panose="020B0604020202020204" pitchFamily="34" charset="0"/>
              <a:buChar char="•"/>
            </a:pPr>
            <a:r>
              <a:rPr lang="en-US" sz="2400" dirty="0"/>
              <a:t>What tools or equipment to use.</a:t>
            </a:r>
          </a:p>
          <a:p>
            <a:pPr marL="1257300" lvl="2" indent="-342900">
              <a:buFont typeface="Arial" panose="020B0604020202020204" pitchFamily="34" charset="0"/>
              <a:buChar char="•"/>
            </a:pPr>
            <a:r>
              <a:rPr lang="en-US" sz="2400" dirty="0"/>
              <a:t>What workers to hire or to assist with the work.</a:t>
            </a:r>
          </a:p>
          <a:p>
            <a:pPr marL="1257300" lvl="2" indent="-342900">
              <a:buFont typeface="Arial" panose="020B0604020202020204" pitchFamily="34" charset="0"/>
              <a:buChar char="•"/>
            </a:pPr>
            <a:r>
              <a:rPr lang="en-US" sz="2400" dirty="0"/>
              <a:t>Where to purchase supplies and services.</a:t>
            </a:r>
          </a:p>
          <a:p>
            <a:pPr marL="1257300" lvl="2" indent="-342900">
              <a:buFont typeface="Arial" panose="020B0604020202020204" pitchFamily="34" charset="0"/>
              <a:buChar char="•"/>
            </a:pPr>
            <a:r>
              <a:rPr lang="en-US" sz="2400" dirty="0"/>
              <a:t>What work must be performed by a specified 	individual. </a:t>
            </a:r>
          </a:p>
          <a:p>
            <a:pPr marL="1257300" lvl="2" indent="-342900">
              <a:buFont typeface="Arial" panose="020B0604020202020204" pitchFamily="34" charset="0"/>
              <a:buChar char="•"/>
            </a:pPr>
            <a:r>
              <a:rPr lang="en-US" sz="2400" dirty="0"/>
              <a:t>What order or sequence to follow.</a:t>
            </a:r>
          </a:p>
        </p:txBody>
      </p:sp>
      <p:pic>
        <p:nvPicPr>
          <p:cNvPr id="6" name="Picture 2" descr="I:\DIOCESAN GRAPHICS AND LOGOS\DOSP Coat of Arms\CoatofArms-RGB-full-color_no_background.jpg">
            <a:extLst>
              <a:ext uri="{FF2B5EF4-FFF2-40B4-BE49-F238E27FC236}">
                <a16:creationId xmlns:a16="http://schemas.microsoft.com/office/drawing/2014/main" id="{22644964-087B-4D45-BDA0-FF644D564E7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3568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28</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2308324"/>
          </a:xfrm>
          <a:prstGeom prst="rect">
            <a:avLst/>
          </a:prstGeom>
          <a:noFill/>
        </p:spPr>
        <p:txBody>
          <a:bodyPr wrap="square" rtlCol="0">
            <a:spAutoFit/>
          </a:bodyPr>
          <a:lstStyle/>
          <a:p>
            <a:r>
              <a:rPr lang="en-US" sz="2400" dirty="0"/>
              <a:t>Behavior Control:</a:t>
            </a:r>
          </a:p>
          <a:p>
            <a:pPr marL="914400" lvl="1" indent="-457200">
              <a:buFont typeface="+mj-lt"/>
              <a:buAutoNum type="alphaUcPeriod" startAt="2"/>
            </a:pPr>
            <a:r>
              <a:rPr lang="en-US" sz="2400" dirty="0"/>
              <a:t>Employer has the right to control how the work is achieved.</a:t>
            </a:r>
          </a:p>
          <a:p>
            <a:pPr marL="914400" lvl="1" indent="-457200">
              <a:buFont typeface="+mj-lt"/>
              <a:buAutoNum type="alphaUcPeriod" startAt="2"/>
            </a:pPr>
            <a:r>
              <a:rPr lang="en-US" sz="2400" dirty="0"/>
              <a:t>Training provided by the business to the worker (regarding work methods, not orientation to the organization).</a:t>
            </a:r>
          </a:p>
        </p:txBody>
      </p:sp>
      <p:pic>
        <p:nvPicPr>
          <p:cNvPr id="6" name="Picture 2" descr="I:\DIOCESAN GRAPHICS AND LOGOS\DOSP Coat of Arms\CoatofArms-RGB-full-color_no_background.jpg">
            <a:extLst>
              <a:ext uri="{FF2B5EF4-FFF2-40B4-BE49-F238E27FC236}">
                <a16:creationId xmlns:a16="http://schemas.microsoft.com/office/drawing/2014/main" id="{7D68BE2E-A489-4576-AF5F-B941189B40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121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29</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3416320"/>
          </a:xfrm>
          <a:prstGeom prst="rect">
            <a:avLst/>
          </a:prstGeom>
          <a:noFill/>
        </p:spPr>
        <p:txBody>
          <a:bodyPr wrap="square" rtlCol="0">
            <a:spAutoFit/>
          </a:bodyPr>
          <a:lstStyle/>
          <a:p>
            <a:r>
              <a:rPr lang="en-US" sz="2400" dirty="0"/>
              <a:t>Financial Control:</a:t>
            </a:r>
          </a:p>
          <a:p>
            <a:pPr marL="914400" lvl="1" indent="-457200">
              <a:buFont typeface="+mj-lt"/>
              <a:buAutoNum type="alphaUcPeriod"/>
            </a:pPr>
            <a:r>
              <a:rPr lang="en-US" sz="2400" dirty="0"/>
              <a:t>Extent of unreimbursed business expenses.</a:t>
            </a:r>
          </a:p>
          <a:p>
            <a:pPr marL="914400" lvl="1" indent="-457200">
              <a:buFont typeface="+mj-lt"/>
              <a:buAutoNum type="alphaUcPeriod"/>
            </a:pPr>
            <a:r>
              <a:rPr lang="en-US" sz="2400" dirty="0"/>
              <a:t>Extent of worker’s investment.</a:t>
            </a:r>
          </a:p>
          <a:p>
            <a:pPr marL="914400" lvl="1" indent="-457200">
              <a:buFont typeface="+mj-lt"/>
              <a:buAutoNum type="alphaUcPeriod"/>
            </a:pPr>
            <a:r>
              <a:rPr lang="en-US" sz="2400" dirty="0"/>
              <a:t>Extent to which the worker makes their services available to others in the market/business world</a:t>
            </a:r>
          </a:p>
          <a:p>
            <a:pPr marL="914400" lvl="1" indent="-457200">
              <a:buFont typeface="+mj-lt"/>
              <a:buAutoNum type="alphaUcPeriod"/>
            </a:pPr>
            <a:r>
              <a:rPr lang="en-US" sz="2400" dirty="0"/>
              <a:t>How the business pays the worker (hourly wages or salary vs. flat fee for service or time and material.</a:t>
            </a:r>
          </a:p>
          <a:p>
            <a:pPr marL="914400" lvl="1" indent="-457200">
              <a:buFont typeface="+mj-lt"/>
              <a:buAutoNum type="alphaUcPeriod"/>
            </a:pPr>
            <a:r>
              <a:rPr lang="en-US" sz="2400" dirty="0"/>
              <a:t>Ability to achieve a profit or loss.</a:t>
            </a:r>
          </a:p>
        </p:txBody>
      </p:sp>
      <p:pic>
        <p:nvPicPr>
          <p:cNvPr id="6" name="Picture 2" descr="I:\DIOCESAN GRAPHICS AND LOGOS\DOSP Coat of Arms\CoatofArms-RGB-full-color_no_background.jpg">
            <a:extLst>
              <a:ext uri="{FF2B5EF4-FFF2-40B4-BE49-F238E27FC236}">
                <a16:creationId xmlns:a16="http://schemas.microsoft.com/office/drawing/2014/main" id="{0E459C80-28CD-427E-96E3-345B6CE59C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49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05222D7-A500-4AEE-A493-B349CEA203EF}"/>
              </a:ext>
            </a:extLst>
          </p:cNvPr>
          <p:cNvSpPr>
            <a:spLocks noGrp="1"/>
          </p:cNvSpPr>
          <p:nvPr>
            <p:ph type="sldNum" sz="quarter" idx="12"/>
          </p:nvPr>
        </p:nvSpPr>
        <p:spPr/>
        <p:txBody>
          <a:bodyPr/>
          <a:lstStyle/>
          <a:p>
            <a:fld id="{63B9DE71-4A56-45DD-B409-270FCBBB919D}" type="slidenum">
              <a:rPr lang="en-US" smtClean="0">
                <a:solidFill>
                  <a:srgbClr val="534949"/>
                </a:solidFill>
              </a:rPr>
              <a:pPr/>
              <a:t>3</a:t>
            </a:fld>
            <a:endParaRPr lang="en-US" dirty="0">
              <a:solidFill>
                <a:srgbClr val="534949"/>
              </a:solidFill>
            </a:endParaRPr>
          </a:p>
        </p:txBody>
      </p:sp>
      <p:sp>
        <p:nvSpPr>
          <p:cNvPr id="4" name="Title 3">
            <a:extLst>
              <a:ext uri="{FF2B5EF4-FFF2-40B4-BE49-F238E27FC236}">
                <a16:creationId xmlns:a16="http://schemas.microsoft.com/office/drawing/2014/main" id="{0924B47E-EE23-41F4-85E8-0D5025C8353D}"/>
              </a:ext>
            </a:extLst>
          </p:cNvPr>
          <p:cNvSpPr>
            <a:spLocks noGrp="1"/>
          </p:cNvSpPr>
          <p:nvPr>
            <p:ph type="title"/>
          </p:nvPr>
        </p:nvSpPr>
        <p:spPr/>
        <p:txBody>
          <a:bodyPr/>
          <a:lstStyle/>
          <a:p>
            <a:r>
              <a:rPr lang="en-US" dirty="0" err="1"/>
              <a:t>Aup</a:t>
            </a:r>
            <a:r>
              <a:rPr lang="en-US" dirty="0"/>
              <a:t> findings</a:t>
            </a:r>
          </a:p>
        </p:txBody>
      </p:sp>
      <p:pic>
        <p:nvPicPr>
          <p:cNvPr id="5" name="Picture 2" descr="I:\DIOCESAN GRAPHICS AND LOGOS\DOSP Coat of Arms\CoatofArms-RGB-full-color_no_background.jpg">
            <a:extLst>
              <a:ext uri="{FF2B5EF4-FFF2-40B4-BE49-F238E27FC236}">
                <a16:creationId xmlns:a16="http://schemas.microsoft.com/office/drawing/2014/main" id="{F1A65843-1DD0-4B54-A808-F9E763C6779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ontent Placeholder 13">
            <a:extLst>
              <a:ext uri="{FF2B5EF4-FFF2-40B4-BE49-F238E27FC236}">
                <a16:creationId xmlns:a16="http://schemas.microsoft.com/office/drawing/2014/main" id="{26930BEA-AA09-4E7B-9B9E-C7B9F519A434}"/>
              </a:ext>
            </a:extLst>
          </p:cNvPr>
          <p:cNvGraphicFramePr>
            <a:graphicFrameLocks noGrp="1"/>
          </p:cNvGraphicFramePr>
          <p:nvPr>
            <p:ph idx="1"/>
            <p:extLst>
              <p:ext uri="{D42A27DB-BD31-4B8C-83A1-F6EECF244321}">
                <p14:modId xmlns:p14="http://schemas.microsoft.com/office/powerpoint/2010/main" val="2926247741"/>
              </p:ext>
            </p:extLst>
          </p:nvPr>
        </p:nvGraphicFramePr>
        <p:xfrm>
          <a:off x="381000" y="1752600"/>
          <a:ext cx="8436646" cy="2108582"/>
        </p:xfrm>
        <a:graphic>
          <a:graphicData uri="http://schemas.openxmlformats.org/drawingml/2006/table">
            <a:tbl>
              <a:tblPr/>
              <a:tblGrid>
                <a:gridCol w="7252299">
                  <a:extLst>
                    <a:ext uri="{9D8B030D-6E8A-4147-A177-3AD203B41FA5}">
                      <a16:colId xmlns:a16="http://schemas.microsoft.com/office/drawing/2014/main" val="1089819888"/>
                    </a:ext>
                  </a:extLst>
                </a:gridCol>
                <a:gridCol w="1184347">
                  <a:extLst>
                    <a:ext uri="{9D8B030D-6E8A-4147-A177-3AD203B41FA5}">
                      <a16:colId xmlns:a16="http://schemas.microsoft.com/office/drawing/2014/main" val="1007299018"/>
                    </a:ext>
                  </a:extLst>
                </a:gridCol>
              </a:tblGrid>
              <a:tr h="256325">
                <a:tc>
                  <a:txBody>
                    <a:bodyPr/>
                    <a:lstStyle/>
                    <a:p>
                      <a:pPr algn="l" fontAlgn="t"/>
                      <a:r>
                        <a:rPr lang="en-US" sz="1800" b="1" i="0" u="none" strike="noStrike">
                          <a:solidFill>
                            <a:srgbClr val="000000"/>
                          </a:solidFill>
                          <a:effectLst/>
                          <a:latin typeface="Calibri" panose="020F0502020204030204" pitchFamily="34" charset="0"/>
                        </a:rPr>
                        <a:t>Operating Account Cash Disbursements:</a:t>
                      </a:r>
                    </a:p>
                  </a:txBody>
                  <a:tcPr marL="7620" marR="7620" marT="7620" marB="0">
                    <a:lnL>
                      <a:noFill/>
                    </a:lnL>
                    <a:lnR>
                      <a:noFill/>
                    </a:lnR>
                    <a:lnT>
                      <a:noFill/>
                    </a:lnT>
                    <a:lnB>
                      <a:noFill/>
                    </a:lnB>
                  </a:tcPr>
                </a:tc>
                <a:tc>
                  <a:txBody>
                    <a:bodyPr/>
                    <a:lstStyle/>
                    <a:p>
                      <a:pPr algn="ctr" fontAlgn="b"/>
                      <a:r>
                        <a:rPr lang="en-US" sz="1800" b="1" i="0" u="none" strike="noStrike">
                          <a:solidFill>
                            <a:srgbClr val="000000"/>
                          </a:solidFill>
                          <a:effectLst/>
                          <a:latin typeface="Calibri" panose="020F0502020204030204" pitchFamily="34" charset="0"/>
                        </a:rPr>
                        <a:t>Error Rate</a:t>
                      </a:r>
                    </a:p>
                  </a:txBody>
                  <a:tcPr marL="7620" marR="7620" marT="7620" marB="0" anchor="b">
                    <a:lnL>
                      <a:noFill/>
                    </a:lnL>
                    <a:lnR>
                      <a:noFill/>
                    </a:lnR>
                    <a:lnT>
                      <a:noFill/>
                    </a:lnT>
                    <a:lnB>
                      <a:noFill/>
                    </a:lnB>
                  </a:tcPr>
                </a:tc>
                <a:extLst>
                  <a:ext uri="{0D108BD9-81ED-4DB2-BD59-A6C34878D82A}">
                    <a16:rowId xmlns:a16="http://schemas.microsoft.com/office/drawing/2014/main" val="1695986962"/>
                  </a:ext>
                </a:extLst>
              </a:tr>
              <a:tr h="256325">
                <a:tc>
                  <a:txBody>
                    <a:bodyPr/>
                    <a:lstStyle/>
                    <a:p>
                      <a:pPr algn="l" fontAlgn="t"/>
                      <a:endParaRPr lang="en-US" sz="1800" b="1" i="0" u="none" strike="noStrike">
                        <a:solidFill>
                          <a:srgbClr val="000000"/>
                        </a:solidFill>
                        <a:effectLst/>
                        <a:latin typeface="Calibri" panose="020F0502020204030204" pitchFamily="34" charset="0"/>
                      </a:endParaRPr>
                    </a:p>
                  </a:txBody>
                  <a:tcPr marL="7620" marR="7620" marT="7620" marB="0">
                    <a:lnL>
                      <a:noFill/>
                    </a:lnL>
                    <a:lnR>
                      <a:noFill/>
                    </a:lnR>
                    <a:lnT>
                      <a:noFill/>
                    </a:lnT>
                    <a:lnB>
                      <a:noFill/>
                    </a:lnB>
                  </a:tcPr>
                </a:tc>
                <a:tc>
                  <a:txBody>
                    <a:bodyPr/>
                    <a:lstStyle/>
                    <a:p>
                      <a:pPr algn="ctr" fontAlgn="b"/>
                      <a:endParaRPr lang="en-US" sz="1800" b="1"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115661816"/>
                  </a:ext>
                </a:extLst>
              </a:tr>
              <a:tr h="505723">
                <a:tc>
                  <a:txBody>
                    <a:bodyPr/>
                    <a:lstStyle/>
                    <a:p>
                      <a:pPr algn="l" fontAlgn="t"/>
                      <a:r>
                        <a:rPr lang="en-US" sz="1800" b="0" i="0" u="none" strike="noStrike" dirty="0">
                          <a:solidFill>
                            <a:srgbClr val="000000"/>
                          </a:solidFill>
                          <a:effectLst/>
                          <a:latin typeface="Calibri" panose="020F0502020204030204" pitchFamily="34" charset="0"/>
                        </a:rPr>
                        <a:t>% of individuals (excluding priests) paid $600 or more for services provided in 2018 who did not receive Form 1099.</a:t>
                      </a:r>
                    </a:p>
                  </a:txBody>
                  <a:tcPr marL="182880" marR="7620" marT="7620" marB="0">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33.3%</a:t>
                      </a:r>
                    </a:p>
                  </a:txBody>
                  <a:tcPr marL="7620" marR="7620" marT="7620" marB="0" anchor="b">
                    <a:lnL>
                      <a:noFill/>
                    </a:lnL>
                    <a:lnR>
                      <a:noFill/>
                    </a:lnR>
                    <a:lnT>
                      <a:noFill/>
                    </a:lnT>
                    <a:lnB>
                      <a:noFill/>
                    </a:lnB>
                  </a:tcPr>
                </a:tc>
                <a:extLst>
                  <a:ext uri="{0D108BD9-81ED-4DB2-BD59-A6C34878D82A}">
                    <a16:rowId xmlns:a16="http://schemas.microsoft.com/office/drawing/2014/main" val="3264305883"/>
                  </a:ext>
                </a:extLst>
              </a:tr>
              <a:tr h="256325">
                <a:tc>
                  <a:txBody>
                    <a:bodyPr/>
                    <a:lstStyle/>
                    <a:p>
                      <a:pPr algn="l" fontAlgn="t"/>
                      <a:endParaRPr lang="en-US" sz="1800" b="0" i="0" u="none" strike="noStrike" dirty="0">
                        <a:solidFill>
                          <a:srgbClr val="000000"/>
                        </a:solidFill>
                        <a:effectLst/>
                        <a:latin typeface="Calibri" panose="020F0502020204030204" pitchFamily="34" charset="0"/>
                      </a:endParaRPr>
                    </a:p>
                  </a:txBody>
                  <a:tcPr marL="182880" marR="7620" marT="7620" marB="0">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898057712"/>
                  </a:ext>
                </a:extLst>
              </a:tr>
              <a:tr h="706502">
                <a:tc>
                  <a:txBody>
                    <a:bodyPr/>
                    <a:lstStyle/>
                    <a:p>
                      <a:pPr algn="l" fontAlgn="t"/>
                      <a:r>
                        <a:rPr lang="en-US" sz="1800" b="0" i="0" u="none" strike="noStrike">
                          <a:solidFill>
                            <a:srgbClr val="000000"/>
                          </a:solidFill>
                          <a:effectLst/>
                          <a:latin typeface="Calibri" panose="020F0502020204030204" pitchFamily="34" charset="0"/>
                        </a:rPr>
                        <a:t>% of Priests paid $600 or more for services provided in 2018 who are not employees of the parish who did not receive Form 1099.</a:t>
                      </a:r>
                    </a:p>
                  </a:txBody>
                  <a:tcPr marL="182880" marR="7620" marT="7620" marB="0">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41.7%</a:t>
                      </a:r>
                    </a:p>
                  </a:txBody>
                  <a:tcPr marL="7620" marR="7620" marT="7620" marB="0" anchor="b">
                    <a:lnL>
                      <a:noFill/>
                    </a:lnL>
                    <a:lnR>
                      <a:noFill/>
                    </a:lnR>
                    <a:lnT>
                      <a:noFill/>
                    </a:lnT>
                    <a:lnB>
                      <a:noFill/>
                    </a:lnB>
                  </a:tcPr>
                </a:tc>
                <a:extLst>
                  <a:ext uri="{0D108BD9-81ED-4DB2-BD59-A6C34878D82A}">
                    <a16:rowId xmlns:a16="http://schemas.microsoft.com/office/drawing/2014/main" val="2145206176"/>
                  </a:ext>
                </a:extLst>
              </a:tr>
            </a:tbl>
          </a:graphicData>
        </a:graphic>
      </p:graphicFrame>
      <p:graphicFrame>
        <p:nvGraphicFramePr>
          <p:cNvPr id="17" name="Table 16">
            <a:extLst>
              <a:ext uri="{FF2B5EF4-FFF2-40B4-BE49-F238E27FC236}">
                <a16:creationId xmlns:a16="http://schemas.microsoft.com/office/drawing/2014/main" id="{83F34960-A663-4D25-87E6-05035F7B60F5}"/>
              </a:ext>
            </a:extLst>
          </p:cNvPr>
          <p:cNvGraphicFramePr>
            <a:graphicFrameLocks noGrp="1"/>
          </p:cNvGraphicFramePr>
          <p:nvPr>
            <p:extLst>
              <p:ext uri="{D42A27DB-BD31-4B8C-83A1-F6EECF244321}">
                <p14:modId xmlns:p14="http://schemas.microsoft.com/office/powerpoint/2010/main" val="3286906971"/>
              </p:ext>
            </p:extLst>
          </p:nvPr>
        </p:nvGraphicFramePr>
        <p:xfrm>
          <a:off x="381000" y="4267200"/>
          <a:ext cx="8381260" cy="1676400"/>
        </p:xfrm>
        <a:graphic>
          <a:graphicData uri="http://schemas.openxmlformats.org/drawingml/2006/table">
            <a:tbl>
              <a:tblPr/>
              <a:tblGrid>
                <a:gridCol w="7217605">
                  <a:extLst>
                    <a:ext uri="{9D8B030D-6E8A-4147-A177-3AD203B41FA5}">
                      <a16:colId xmlns:a16="http://schemas.microsoft.com/office/drawing/2014/main" val="1936173517"/>
                    </a:ext>
                  </a:extLst>
                </a:gridCol>
                <a:gridCol w="1163655">
                  <a:extLst>
                    <a:ext uri="{9D8B030D-6E8A-4147-A177-3AD203B41FA5}">
                      <a16:colId xmlns:a16="http://schemas.microsoft.com/office/drawing/2014/main" val="1005131324"/>
                    </a:ext>
                  </a:extLst>
                </a:gridCol>
              </a:tblGrid>
              <a:tr h="419100">
                <a:tc>
                  <a:txBody>
                    <a:bodyPr/>
                    <a:lstStyle/>
                    <a:p>
                      <a:pPr algn="l" fontAlgn="b"/>
                      <a:r>
                        <a:rPr lang="en-US" sz="1800" b="1" i="0" u="none" strike="noStrike">
                          <a:solidFill>
                            <a:srgbClr val="000000"/>
                          </a:solidFill>
                          <a:effectLst/>
                          <a:latin typeface="Calibri" panose="020F0502020204030204" pitchFamily="34" charset="0"/>
                        </a:rPr>
                        <a:t>Sample of 24 disbursements per parish:</a:t>
                      </a:r>
                    </a:p>
                  </a:txBody>
                  <a:tcPr marL="7620" marR="7620" marT="7620" marB="0" anchor="b">
                    <a:lnL>
                      <a:noFill/>
                    </a:lnL>
                    <a:lnR>
                      <a:noFill/>
                    </a:lnR>
                    <a:lnT>
                      <a:noFill/>
                    </a:lnT>
                    <a:lnB>
                      <a:noFill/>
                    </a:lnB>
                  </a:tcPr>
                </a:tc>
                <a:tc>
                  <a:txBody>
                    <a:bodyPr/>
                    <a:lstStyle/>
                    <a:p>
                      <a:pPr algn="ctr" fontAlgn="b"/>
                      <a:r>
                        <a:rPr lang="en-US" sz="1800" b="1" i="0" u="none" strike="noStrike">
                          <a:solidFill>
                            <a:srgbClr val="000000"/>
                          </a:solidFill>
                          <a:effectLst/>
                          <a:latin typeface="Calibri" panose="020F0502020204030204" pitchFamily="34" charset="0"/>
                        </a:rPr>
                        <a:t>Error Rate</a:t>
                      </a:r>
                    </a:p>
                  </a:txBody>
                  <a:tcPr marL="7620" marR="7620" marT="7620" marB="0" anchor="b">
                    <a:lnL>
                      <a:noFill/>
                    </a:lnL>
                    <a:lnR>
                      <a:noFill/>
                    </a:lnR>
                    <a:lnT>
                      <a:noFill/>
                    </a:lnT>
                    <a:lnB>
                      <a:noFill/>
                    </a:lnB>
                  </a:tcPr>
                </a:tc>
                <a:extLst>
                  <a:ext uri="{0D108BD9-81ED-4DB2-BD59-A6C34878D82A}">
                    <a16:rowId xmlns:a16="http://schemas.microsoft.com/office/drawing/2014/main" val="712821361"/>
                  </a:ext>
                </a:extLst>
              </a:tr>
              <a:tr h="419100">
                <a:tc>
                  <a:txBody>
                    <a:bodyPr/>
                    <a:lstStyle/>
                    <a:p>
                      <a:pPr algn="l" fontAlgn="b"/>
                      <a:r>
                        <a:rPr lang="en-US" sz="1800" b="0" i="0" u="none" strike="noStrike">
                          <a:solidFill>
                            <a:srgbClr val="000000"/>
                          </a:solidFill>
                          <a:effectLst/>
                          <a:latin typeface="Calibri" panose="020F0502020204030204" pitchFamily="34" charset="0"/>
                        </a:rPr>
                        <a:t>% of sampled disbursements with no supporting documentation</a:t>
                      </a:r>
                    </a:p>
                  </a:txBody>
                  <a:tcPr marL="182880" marR="7620" marT="7620"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40.3%</a:t>
                      </a:r>
                    </a:p>
                  </a:txBody>
                  <a:tcPr marL="7620" marR="7620" marT="7620" marB="0" anchor="b">
                    <a:lnL>
                      <a:noFill/>
                    </a:lnL>
                    <a:lnR>
                      <a:noFill/>
                    </a:lnR>
                    <a:lnT>
                      <a:noFill/>
                    </a:lnT>
                    <a:lnB>
                      <a:noFill/>
                    </a:lnB>
                  </a:tcPr>
                </a:tc>
                <a:extLst>
                  <a:ext uri="{0D108BD9-81ED-4DB2-BD59-A6C34878D82A}">
                    <a16:rowId xmlns:a16="http://schemas.microsoft.com/office/drawing/2014/main" val="1364987381"/>
                  </a:ext>
                </a:extLst>
              </a:tr>
              <a:tr h="838200">
                <a:tc>
                  <a:txBody>
                    <a:bodyPr/>
                    <a:lstStyle/>
                    <a:p>
                      <a:pPr algn="l" fontAlgn="b"/>
                      <a:r>
                        <a:rPr lang="en-US" sz="1800" b="0" i="0" u="none" strike="noStrike">
                          <a:solidFill>
                            <a:srgbClr val="000000"/>
                          </a:solidFill>
                          <a:effectLst/>
                          <a:latin typeface="Calibri" panose="020F0502020204030204" pitchFamily="34" charset="0"/>
                        </a:rPr>
                        <a:t>% of sampled disbursements with no evidence to of approval to pay by the Pastor </a:t>
                      </a:r>
                    </a:p>
                  </a:txBody>
                  <a:tcPr marL="18288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80.6%</a:t>
                      </a:r>
                    </a:p>
                  </a:txBody>
                  <a:tcPr marL="7620" marR="7620" marT="7620" marB="0" anchor="b">
                    <a:lnL>
                      <a:noFill/>
                    </a:lnL>
                    <a:lnR>
                      <a:noFill/>
                    </a:lnR>
                    <a:lnT>
                      <a:noFill/>
                    </a:lnT>
                    <a:lnB>
                      <a:noFill/>
                    </a:lnB>
                  </a:tcPr>
                </a:tc>
                <a:extLst>
                  <a:ext uri="{0D108BD9-81ED-4DB2-BD59-A6C34878D82A}">
                    <a16:rowId xmlns:a16="http://schemas.microsoft.com/office/drawing/2014/main" val="2107665278"/>
                  </a:ext>
                </a:extLst>
              </a:tr>
            </a:tbl>
          </a:graphicData>
        </a:graphic>
      </p:graphicFrame>
    </p:spTree>
    <p:extLst>
      <p:ext uri="{BB962C8B-B14F-4D97-AF65-F5344CB8AC3E}">
        <p14:creationId xmlns:p14="http://schemas.microsoft.com/office/powerpoint/2010/main" val="1568143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30</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3416320"/>
          </a:xfrm>
          <a:prstGeom prst="rect">
            <a:avLst/>
          </a:prstGeom>
          <a:noFill/>
        </p:spPr>
        <p:txBody>
          <a:bodyPr wrap="square" rtlCol="0">
            <a:spAutoFit/>
          </a:bodyPr>
          <a:lstStyle/>
          <a:p>
            <a:r>
              <a:rPr lang="en-US" sz="2400" dirty="0"/>
              <a:t>Type of Relationship:</a:t>
            </a:r>
          </a:p>
          <a:p>
            <a:pPr marL="914400" lvl="1" indent="-457200">
              <a:buFont typeface="+mj-lt"/>
              <a:buAutoNum type="alphaUcPeriod"/>
            </a:pPr>
            <a:r>
              <a:rPr lang="en-US" sz="2400" dirty="0"/>
              <a:t>Written contracts.</a:t>
            </a:r>
          </a:p>
          <a:p>
            <a:pPr marL="914400" lvl="1" indent="-457200">
              <a:buFont typeface="+mj-lt"/>
              <a:buAutoNum type="alphaUcPeriod"/>
            </a:pPr>
            <a:r>
              <a:rPr lang="en-US" sz="2400" dirty="0"/>
              <a:t>Employee benefits for the worker?</a:t>
            </a:r>
          </a:p>
          <a:p>
            <a:pPr marL="914400" lvl="1" indent="-457200">
              <a:buFont typeface="+mj-lt"/>
              <a:buAutoNum type="alphaUcPeriod"/>
            </a:pPr>
            <a:r>
              <a:rPr lang="en-US" sz="2400" dirty="0"/>
              <a:t>Permanence of the relationship:</a:t>
            </a:r>
          </a:p>
          <a:p>
            <a:pPr marL="1371600" lvl="2" indent="-457200">
              <a:buFont typeface="+mj-lt"/>
              <a:buAutoNum type="arabicPeriod"/>
            </a:pPr>
            <a:r>
              <a:rPr lang="en-US" sz="2400" dirty="0"/>
              <a:t>Specific time period or project = Contractor</a:t>
            </a:r>
          </a:p>
          <a:p>
            <a:pPr marL="1371600" lvl="2" indent="-457200">
              <a:buFont typeface="+mj-lt"/>
              <a:buAutoNum type="arabicPeriod"/>
            </a:pPr>
            <a:r>
              <a:rPr lang="en-US" sz="2400" dirty="0"/>
              <a:t>Continue indefinitely = Employee</a:t>
            </a:r>
          </a:p>
          <a:p>
            <a:pPr marL="914400" lvl="1" indent="-457200">
              <a:buFont typeface="+mj-lt"/>
              <a:buAutoNum type="alphaUcPeriod"/>
            </a:pPr>
            <a:r>
              <a:rPr lang="en-US" sz="2400" dirty="0"/>
              <a:t>Extent to which services performed by the worker are a key aspect of the regular business of the entity.</a:t>
            </a:r>
          </a:p>
        </p:txBody>
      </p:sp>
      <p:pic>
        <p:nvPicPr>
          <p:cNvPr id="6" name="Picture 2" descr="I:\DIOCESAN GRAPHICS AND LOGOS\DOSP Coat of Arms\CoatofArms-RGB-full-color_no_background.jpg">
            <a:extLst>
              <a:ext uri="{FF2B5EF4-FFF2-40B4-BE49-F238E27FC236}">
                <a16:creationId xmlns:a16="http://schemas.microsoft.com/office/drawing/2014/main" id="{C4E91C4A-8963-41F9-9D97-0E353C18B1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961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31</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Who are 1099 vendors?</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1200329"/>
          </a:xfrm>
          <a:prstGeom prst="rect">
            <a:avLst/>
          </a:prstGeom>
          <a:noFill/>
        </p:spPr>
        <p:txBody>
          <a:bodyPr wrap="square" rtlCol="0">
            <a:spAutoFit/>
          </a:bodyPr>
          <a:lstStyle/>
          <a:p>
            <a:r>
              <a:rPr lang="en-US" sz="2400" dirty="0"/>
              <a:t>Difficulty in Applying IRS Rules:</a:t>
            </a:r>
          </a:p>
          <a:p>
            <a:pPr marL="914400" lvl="1" indent="-457200">
              <a:buFont typeface="+mj-lt"/>
              <a:buAutoNum type="alphaUcPeriod"/>
            </a:pPr>
            <a:r>
              <a:rPr lang="en-US" sz="2400" dirty="0"/>
              <a:t>Musicians – regular and occasional.</a:t>
            </a:r>
          </a:p>
          <a:p>
            <a:pPr marL="914400" lvl="1" indent="-457200">
              <a:buFont typeface="+mj-lt"/>
              <a:buAutoNum type="alphaUcPeriod"/>
            </a:pPr>
            <a:r>
              <a:rPr lang="en-US" sz="2400" dirty="0"/>
              <a:t>Lawn &amp; landscaping vendors.</a:t>
            </a:r>
          </a:p>
        </p:txBody>
      </p:sp>
      <p:pic>
        <p:nvPicPr>
          <p:cNvPr id="6" name="Picture 2" descr="I:\DIOCESAN GRAPHICS AND LOGOS\DOSP Coat of Arms\CoatofArms-RGB-full-color_no_background.jpg">
            <a:extLst>
              <a:ext uri="{FF2B5EF4-FFF2-40B4-BE49-F238E27FC236}">
                <a16:creationId xmlns:a16="http://schemas.microsoft.com/office/drawing/2014/main" id="{07CCE5BB-318D-44F6-A6B2-2A3F770CAD3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8444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32</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IRS Form 1099-NEC</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4647426"/>
          </a:xfrm>
          <a:prstGeom prst="rect">
            <a:avLst/>
          </a:prstGeom>
          <a:noFill/>
        </p:spPr>
        <p:txBody>
          <a:bodyPr wrap="square" rtlCol="0">
            <a:spAutoFit/>
          </a:bodyPr>
          <a:lstStyle/>
          <a:p>
            <a:r>
              <a:rPr lang="en-US" sz="2800" dirty="0"/>
              <a:t>Penalties:</a:t>
            </a:r>
          </a:p>
          <a:p>
            <a:pPr marL="800100" lvl="1" indent="-342900">
              <a:buFont typeface="Arial" panose="020B0604020202020204" pitchFamily="34" charset="0"/>
              <a:buChar char="•"/>
            </a:pPr>
            <a:r>
              <a:rPr lang="en-US" sz="2400" dirty="0"/>
              <a:t>$</a:t>
            </a:r>
            <a:r>
              <a:rPr lang="en-US" sz="2000" dirty="0"/>
              <a:t>50 per information return if you correctly file within 30 days of the due date; maximum penalty $545,500 per year ($191,000 for small businesses).</a:t>
            </a:r>
          </a:p>
          <a:p>
            <a:pPr marL="800100" lvl="1" indent="-342900">
              <a:buFont typeface="Arial" panose="020B0604020202020204" pitchFamily="34" charset="0"/>
              <a:buChar char="•"/>
            </a:pPr>
            <a:r>
              <a:rPr lang="en-US" sz="2000" dirty="0"/>
              <a:t>$100 per information return if you correctly file more than 30 days after the due date but by August 1; maximum penalty $1,637,500 per year ($545,500 for small businesses).</a:t>
            </a:r>
          </a:p>
          <a:p>
            <a:pPr marL="800100" lvl="1" indent="-342900">
              <a:buFont typeface="Arial" panose="020B0604020202020204" pitchFamily="34" charset="0"/>
              <a:buChar char="•"/>
            </a:pPr>
            <a:r>
              <a:rPr lang="en-US" sz="2000" dirty="0"/>
              <a:t>$270 per information return if you file after August 1 or you do not file required information returns; maximum penalty $3,275,500 per year ($1,091,500 for small businesses).</a:t>
            </a:r>
            <a:endParaRPr lang="en-US" sz="4400" dirty="0"/>
          </a:p>
          <a:p>
            <a:pPr lvl="1"/>
            <a:endParaRPr lang="en-US" sz="2800" dirty="0"/>
          </a:p>
          <a:p>
            <a:pPr lvl="1"/>
            <a:r>
              <a:rPr lang="en-US" sz="2800" dirty="0"/>
              <a:t>$270 x 50 vendors = $13,500 each year not reported</a:t>
            </a:r>
          </a:p>
        </p:txBody>
      </p:sp>
      <p:pic>
        <p:nvPicPr>
          <p:cNvPr id="6" name="Picture 2" descr="I:\DIOCESAN GRAPHICS AND LOGOS\DOSP Coat of Arms\CoatofArms-RGB-full-color_no_background.jpg">
            <a:extLst>
              <a:ext uri="{FF2B5EF4-FFF2-40B4-BE49-F238E27FC236}">
                <a16:creationId xmlns:a16="http://schemas.microsoft.com/office/drawing/2014/main" id="{DE44AB85-C794-4BFB-AC2B-2E781C81BBE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17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33</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IRS Form 1099-NEC</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20000" cy="4154984"/>
          </a:xfrm>
          <a:prstGeom prst="rect">
            <a:avLst/>
          </a:prstGeom>
          <a:noFill/>
        </p:spPr>
        <p:txBody>
          <a:bodyPr wrap="square" rtlCol="0">
            <a:spAutoFit/>
          </a:bodyPr>
          <a:lstStyle/>
          <a:p>
            <a:r>
              <a:rPr lang="en-US" sz="2400" dirty="0"/>
              <a:t>Q: How do I make it work?</a:t>
            </a:r>
          </a:p>
          <a:p>
            <a:r>
              <a:rPr lang="en-US" sz="2400" dirty="0"/>
              <a:t>A: No payments should be made to a vendor without a 	completed, signed, W-9 on file.</a:t>
            </a:r>
          </a:p>
          <a:p>
            <a:endParaRPr lang="en-US" sz="2400" dirty="0"/>
          </a:p>
          <a:p>
            <a:r>
              <a:rPr lang="en-US" sz="2400" dirty="0"/>
              <a:t>“I am ready to cut your check, but I need a W-9.”</a:t>
            </a:r>
          </a:p>
          <a:p>
            <a:endParaRPr lang="en-US" sz="2400" dirty="0"/>
          </a:p>
          <a:p>
            <a:r>
              <a:rPr lang="en-US" sz="2400" dirty="0"/>
              <a:t>“I can give them a check, Father, but I need a W-9 first.”</a:t>
            </a:r>
          </a:p>
          <a:p>
            <a:endParaRPr lang="en-US" sz="2400" dirty="0"/>
          </a:p>
          <a:p>
            <a:r>
              <a:rPr lang="en-US" sz="2400" dirty="0"/>
              <a:t>“I understand we don’t expect to pay them $600, but I need a W-9 and if we don’t pay them $600 we won’t give them a 1099.”</a:t>
            </a:r>
          </a:p>
        </p:txBody>
      </p:sp>
      <p:pic>
        <p:nvPicPr>
          <p:cNvPr id="6" name="Picture 2" descr="I:\DIOCESAN GRAPHICS AND LOGOS\DOSP Coat of Arms\CoatofArms-RGB-full-color_no_background.jpg">
            <a:extLst>
              <a:ext uri="{FF2B5EF4-FFF2-40B4-BE49-F238E27FC236}">
                <a16:creationId xmlns:a16="http://schemas.microsoft.com/office/drawing/2014/main" id="{4F1BB302-C4E8-42BC-9BA8-EC1DB23026F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992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34</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IRS Form 1099-NEC</a:t>
            </a:r>
          </a:p>
        </p:txBody>
      </p:sp>
      <p:sp>
        <p:nvSpPr>
          <p:cNvPr id="5" name="TextBox 4">
            <a:extLst>
              <a:ext uri="{FF2B5EF4-FFF2-40B4-BE49-F238E27FC236}">
                <a16:creationId xmlns:a16="http://schemas.microsoft.com/office/drawing/2014/main" id="{284DB737-F6E9-4001-BE3B-E935B1E66621}"/>
              </a:ext>
            </a:extLst>
          </p:cNvPr>
          <p:cNvSpPr txBox="1"/>
          <p:nvPr/>
        </p:nvSpPr>
        <p:spPr>
          <a:xfrm>
            <a:off x="762000" y="1905000"/>
            <a:ext cx="7696200" cy="400110"/>
          </a:xfrm>
          <a:prstGeom prst="rect">
            <a:avLst/>
          </a:prstGeom>
          <a:noFill/>
        </p:spPr>
        <p:txBody>
          <a:bodyPr wrap="square" rtlCol="0">
            <a:spAutoFit/>
          </a:bodyPr>
          <a:lstStyle/>
          <a:p>
            <a:pPr algn="ctr"/>
            <a:r>
              <a:rPr lang="en-US" sz="2000" dirty="0"/>
              <a:t>CORRECTING PARISHSOFT 1099 VENDOR FILES</a:t>
            </a:r>
          </a:p>
        </p:txBody>
      </p:sp>
      <p:pic>
        <p:nvPicPr>
          <p:cNvPr id="7" name="Picture 6">
            <a:extLst>
              <a:ext uri="{FF2B5EF4-FFF2-40B4-BE49-F238E27FC236}">
                <a16:creationId xmlns:a16="http://schemas.microsoft.com/office/drawing/2014/main" id="{596CCDD0-0B3B-49D7-A264-95DF95972A65}"/>
              </a:ext>
            </a:extLst>
          </p:cNvPr>
          <p:cNvPicPr>
            <a:picLocks noChangeAspect="1"/>
          </p:cNvPicPr>
          <p:nvPr/>
        </p:nvPicPr>
        <p:blipFill>
          <a:blip r:embed="rId2"/>
          <a:stretch>
            <a:fillRect/>
          </a:stretch>
        </p:blipFill>
        <p:spPr>
          <a:xfrm>
            <a:off x="1981200" y="2925496"/>
            <a:ext cx="800100" cy="771525"/>
          </a:xfrm>
          <a:prstGeom prst="rect">
            <a:avLst/>
          </a:prstGeom>
        </p:spPr>
      </p:pic>
      <p:pic>
        <p:nvPicPr>
          <p:cNvPr id="11" name="Picture 10">
            <a:extLst>
              <a:ext uri="{FF2B5EF4-FFF2-40B4-BE49-F238E27FC236}">
                <a16:creationId xmlns:a16="http://schemas.microsoft.com/office/drawing/2014/main" id="{2397A7FB-81F9-4AED-8434-2B4846BB4B22}"/>
              </a:ext>
            </a:extLst>
          </p:cNvPr>
          <p:cNvPicPr>
            <a:picLocks noChangeAspect="1"/>
          </p:cNvPicPr>
          <p:nvPr/>
        </p:nvPicPr>
        <p:blipFill>
          <a:blip r:embed="rId3"/>
          <a:stretch>
            <a:fillRect/>
          </a:stretch>
        </p:blipFill>
        <p:spPr>
          <a:xfrm>
            <a:off x="1600200" y="4273405"/>
            <a:ext cx="2809875" cy="1323975"/>
          </a:xfrm>
          <a:prstGeom prst="rect">
            <a:avLst/>
          </a:prstGeom>
        </p:spPr>
      </p:pic>
      <p:sp>
        <p:nvSpPr>
          <p:cNvPr id="13" name="TextBox 12">
            <a:extLst>
              <a:ext uri="{FF2B5EF4-FFF2-40B4-BE49-F238E27FC236}">
                <a16:creationId xmlns:a16="http://schemas.microsoft.com/office/drawing/2014/main" id="{DB110D51-4684-4408-9756-73756BD2E603}"/>
              </a:ext>
            </a:extLst>
          </p:cNvPr>
          <p:cNvSpPr txBox="1"/>
          <p:nvPr/>
        </p:nvSpPr>
        <p:spPr>
          <a:xfrm flipH="1">
            <a:off x="914400" y="2556164"/>
            <a:ext cx="57912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Find the Vendor</a:t>
            </a:r>
          </a:p>
        </p:txBody>
      </p:sp>
      <p:sp>
        <p:nvSpPr>
          <p:cNvPr id="14" name="TextBox 13">
            <a:extLst>
              <a:ext uri="{FF2B5EF4-FFF2-40B4-BE49-F238E27FC236}">
                <a16:creationId xmlns:a16="http://schemas.microsoft.com/office/drawing/2014/main" id="{B78D3C79-9B2A-45A7-913F-8B839E26D6BD}"/>
              </a:ext>
            </a:extLst>
          </p:cNvPr>
          <p:cNvSpPr txBox="1"/>
          <p:nvPr/>
        </p:nvSpPr>
        <p:spPr>
          <a:xfrm>
            <a:off x="914400" y="3815917"/>
            <a:ext cx="54102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Enter the Vendor Name in Quick Find</a:t>
            </a:r>
          </a:p>
        </p:txBody>
      </p:sp>
      <p:pic>
        <p:nvPicPr>
          <p:cNvPr id="9" name="Picture 2" descr="I:\DIOCESAN GRAPHICS AND LOGOS\DOSP Coat of Arms\CoatofArms-RGB-full-color_no_background.jpg">
            <a:extLst>
              <a:ext uri="{FF2B5EF4-FFF2-40B4-BE49-F238E27FC236}">
                <a16:creationId xmlns:a16="http://schemas.microsoft.com/office/drawing/2014/main" id="{F1BC97E9-E935-44BC-800D-FE748D6804B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5225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4AA160-C56B-48C7-8AD9-6D9D42B94242}"/>
              </a:ext>
            </a:extLst>
          </p:cNvPr>
          <p:cNvSpPr>
            <a:spLocks noGrp="1"/>
          </p:cNvSpPr>
          <p:nvPr>
            <p:ph type="sldNum" sz="quarter" idx="12"/>
          </p:nvPr>
        </p:nvSpPr>
        <p:spPr/>
        <p:txBody>
          <a:bodyPr/>
          <a:lstStyle/>
          <a:p>
            <a:fld id="{63B9DE71-4A56-45DD-B409-270FCBBB919D}" type="slidenum">
              <a:rPr lang="en-US" smtClean="0">
                <a:solidFill>
                  <a:srgbClr val="534949"/>
                </a:solidFill>
              </a:rPr>
              <a:pPr/>
              <a:t>35</a:t>
            </a:fld>
            <a:endParaRPr lang="en-US" dirty="0">
              <a:solidFill>
                <a:srgbClr val="534949"/>
              </a:solidFill>
            </a:endParaRPr>
          </a:p>
        </p:txBody>
      </p:sp>
      <p:sp>
        <p:nvSpPr>
          <p:cNvPr id="3" name="Title 2">
            <a:extLst>
              <a:ext uri="{FF2B5EF4-FFF2-40B4-BE49-F238E27FC236}">
                <a16:creationId xmlns:a16="http://schemas.microsoft.com/office/drawing/2014/main" id="{A589D02D-3371-4C0D-84D3-CA0B434EC8F3}"/>
              </a:ext>
            </a:extLst>
          </p:cNvPr>
          <p:cNvSpPr>
            <a:spLocks noGrp="1"/>
          </p:cNvSpPr>
          <p:nvPr>
            <p:ph type="title"/>
          </p:nvPr>
        </p:nvSpPr>
        <p:spPr/>
        <p:txBody>
          <a:bodyPr/>
          <a:lstStyle/>
          <a:p>
            <a:r>
              <a:rPr lang="en-US" dirty="0"/>
              <a:t>IRS Form 1099-NEC</a:t>
            </a:r>
          </a:p>
        </p:txBody>
      </p:sp>
      <p:pic>
        <p:nvPicPr>
          <p:cNvPr id="8" name="Picture 7">
            <a:extLst>
              <a:ext uri="{FF2B5EF4-FFF2-40B4-BE49-F238E27FC236}">
                <a16:creationId xmlns:a16="http://schemas.microsoft.com/office/drawing/2014/main" id="{20B3FF96-5D71-4BBF-B9D2-C15DA2DEFCD5}"/>
              </a:ext>
            </a:extLst>
          </p:cNvPr>
          <p:cNvPicPr>
            <a:picLocks noChangeAspect="1"/>
          </p:cNvPicPr>
          <p:nvPr/>
        </p:nvPicPr>
        <p:blipFill>
          <a:blip r:embed="rId2"/>
          <a:stretch>
            <a:fillRect/>
          </a:stretch>
        </p:blipFill>
        <p:spPr>
          <a:xfrm>
            <a:off x="1143000" y="2319575"/>
            <a:ext cx="4876800" cy="1310732"/>
          </a:xfrm>
          <a:prstGeom prst="rect">
            <a:avLst/>
          </a:prstGeom>
        </p:spPr>
      </p:pic>
      <p:sp>
        <p:nvSpPr>
          <p:cNvPr id="4" name="TextBox 3">
            <a:extLst>
              <a:ext uri="{FF2B5EF4-FFF2-40B4-BE49-F238E27FC236}">
                <a16:creationId xmlns:a16="http://schemas.microsoft.com/office/drawing/2014/main" id="{1C1D60BE-D2DD-439D-ACB0-F2170ADEDDC0}"/>
              </a:ext>
            </a:extLst>
          </p:cNvPr>
          <p:cNvSpPr txBox="1"/>
          <p:nvPr/>
        </p:nvSpPr>
        <p:spPr>
          <a:xfrm>
            <a:off x="685800" y="1899292"/>
            <a:ext cx="61722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Choose 1099/Checks Option</a:t>
            </a:r>
          </a:p>
        </p:txBody>
      </p:sp>
      <p:sp>
        <p:nvSpPr>
          <p:cNvPr id="6" name="TextBox 5">
            <a:extLst>
              <a:ext uri="{FF2B5EF4-FFF2-40B4-BE49-F238E27FC236}">
                <a16:creationId xmlns:a16="http://schemas.microsoft.com/office/drawing/2014/main" id="{17FEA394-8271-45C7-8A11-2C483349B813}"/>
              </a:ext>
            </a:extLst>
          </p:cNvPr>
          <p:cNvSpPr txBox="1"/>
          <p:nvPr/>
        </p:nvSpPr>
        <p:spPr>
          <a:xfrm>
            <a:off x="685800" y="3732630"/>
            <a:ext cx="7086600" cy="400110"/>
          </a:xfrm>
          <a:prstGeom prst="rect">
            <a:avLst/>
          </a:prstGeom>
          <a:noFill/>
        </p:spPr>
        <p:txBody>
          <a:bodyPr wrap="square" rtlCol="0">
            <a:spAutoFit/>
          </a:bodyPr>
          <a:lstStyle/>
          <a:p>
            <a:pPr marL="285750" indent="-285750">
              <a:buFont typeface="Arial" panose="020B0604020202020204" pitchFamily="34" charset="0"/>
              <a:buChar char="•"/>
            </a:pPr>
            <a:r>
              <a:rPr lang="en-US" sz="2000" dirty="0"/>
              <a:t>Check “Print 1099 for this vendor” box</a:t>
            </a:r>
          </a:p>
        </p:txBody>
      </p:sp>
      <p:pic>
        <p:nvPicPr>
          <p:cNvPr id="9" name="Picture 8">
            <a:extLst>
              <a:ext uri="{FF2B5EF4-FFF2-40B4-BE49-F238E27FC236}">
                <a16:creationId xmlns:a16="http://schemas.microsoft.com/office/drawing/2014/main" id="{88F2FFF7-D79B-4AC1-AE63-76742E4D384C}"/>
              </a:ext>
            </a:extLst>
          </p:cNvPr>
          <p:cNvPicPr>
            <a:picLocks noChangeAspect="1"/>
          </p:cNvPicPr>
          <p:nvPr/>
        </p:nvPicPr>
        <p:blipFill>
          <a:blip r:embed="rId3"/>
          <a:stretch>
            <a:fillRect/>
          </a:stretch>
        </p:blipFill>
        <p:spPr>
          <a:xfrm>
            <a:off x="1980830" y="4101962"/>
            <a:ext cx="2591170" cy="2488112"/>
          </a:xfrm>
          <a:prstGeom prst="rect">
            <a:avLst/>
          </a:prstGeom>
        </p:spPr>
      </p:pic>
      <p:pic>
        <p:nvPicPr>
          <p:cNvPr id="10" name="Picture 2" descr="I:\DIOCESAN GRAPHICS AND LOGOS\DOSP Coat of Arms\CoatofArms-RGB-full-color_no_background.jpg">
            <a:extLst>
              <a:ext uri="{FF2B5EF4-FFF2-40B4-BE49-F238E27FC236}">
                <a16:creationId xmlns:a16="http://schemas.microsoft.com/office/drawing/2014/main" id="{D822A050-E9DB-4DE0-BDAE-7EA73AE9541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6497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Mass stipends</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36</a:t>
            </a:fld>
            <a:endParaRPr lang="en-US">
              <a:solidFill>
                <a:srgbClr val="534949"/>
              </a:solidFill>
            </a:endParaRPr>
          </a:p>
        </p:txBody>
      </p:sp>
      <p:sp>
        <p:nvSpPr>
          <p:cNvPr id="6" name="Content Placeholder 2"/>
          <p:cNvSpPr>
            <a:spLocks noGrp="1"/>
          </p:cNvSpPr>
          <p:nvPr>
            <p:ph idx="1"/>
          </p:nvPr>
        </p:nvSpPr>
        <p:spPr/>
        <p:txBody>
          <a:bodyPr>
            <a:normAutofit lnSpcReduction="10000"/>
          </a:bodyPr>
          <a:lstStyle/>
          <a:p>
            <a:r>
              <a:rPr lang="en-US" sz="2400" dirty="0"/>
              <a:t>34.7% of Mass Stipend accounts had noncompliant activity other than:</a:t>
            </a:r>
          </a:p>
          <a:p>
            <a:pPr lvl="1"/>
            <a:r>
              <a:rPr lang="en-US" sz="2200" dirty="0"/>
              <a:t>Deposits</a:t>
            </a:r>
          </a:p>
          <a:p>
            <a:pPr lvl="1"/>
            <a:r>
              <a:rPr lang="en-US" sz="2200" dirty="0"/>
              <a:t>Account transfers to the operating account</a:t>
            </a:r>
          </a:p>
          <a:p>
            <a:pPr lvl="1"/>
            <a:r>
              <a:rPr lang="en-US" sz="2200" dirty="0"/>
              <a:t>Bank service fees </a:t>
            </a:r>
          </a:p>
          <a:p>
            <a:r>
              <a:rPr lang="en-US" sz="2400" dirty="0"/>
              <a:t>19.4% of Mass Stipend payments were not reflected on either a Form W-2 or 1099</a:t>
            </a:r>
          </a:p>
          <a:p>
            <a:r>
              <a:rPr lang="en-US" sz="2400" dirty="0"/>
              <a:t>Per diocesan policy no payments are to be made to individuals from the Mass Stipend account.</a:t>
            </a:r>
          </a:p>
          <a:p>
            <a:r>
              <a:rPr lang="en-US" sz="2400" dirty="0"/>
              <a:t>The key to controlling Mass Stipend accounts is reconciling the Mass Book unsaid Masses to the bank stipend account regularly.</a:t>
            </a:r>
          </a:p>
          <a:p>
            <a:pPr marL="45720" indent="0">
              <a:buNone/>
            </a:pPr>
            <a:endParaRPr lang="en-US" sz="2400" dirty="0"/>
          </a:p>
        </p:txBody>
      </p:sp>
    </p:spTree>
    <p:extLst>
      <p:ext uri="{BB962C8B-B14F-4D97-AF65-F5344CB8AC3E}">
        <p14:creationId xmlns:p14="http://schemas.microsoft.com/office/powerpoint/2010/main" val="124062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Revenue recording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37</a:t>
            </a:fld>
            <a:endParaRPr lang="en-US">
              <a:solidFill>
                <a:srgbClr val="534949"/>
              </a:solidFill>
            </a:endParaRPr>
          </a:p>
        </p:txBody>
      </p:sp>
      <p:sp>
        <p:nvSpPr>
          <p:cNvPr id="6" name="Content Placeholder 2"/>
          <p:cNvSpPr>
            <a:spLocks noGrp="1"/>
          </p:cNvSpPr>
          <p:nvPr>
            <p:ph idx="1"/>
          </p:nvPr>
        </p:nvSpPr>
        <p:spPr/>
        <p:txBody>
          <a:bodyPr>
            <a:normAutofit fontScale="92500"/>
          </a:bodyPr>
          <a:lstStyle/>
          <a:p>
            <a:pPr marL="45720" indent="0">
              <a:buNone/>
            </a:pPr>
            <a:r>
              <a:rPr lang="en-US" sz="2400" dirty="0"/>
              <a:t>All offertory deposits must be recorded within 24 hours of deposit.</a:t>
            </a:r>
          </a:p>
          <a:p>
            <a:pPr marL="45720" indent="0">
              <a:buNone/>
            </a:pPr>
            <a:endParaRPr lang="en-US" sz="2400" dirty="0"/>
          </a:p>
          <a:p>
            <a:pPr marL="45720" indent="0">
              <a:buNone/>
            </a:pPr>
            <a:r>
              <a:rPr lang="en-US" sz="2400" dirty="0"/>
              <a:t>Electronic Giving:</a:t>
            </a:r>
          </a:p>
          <a:p>
            <a:r>
              <a:rPr lang="en-US" sz="2400" dirty="0"/>
              <a:t>ACH giving</a:t>
            </a:r>
          </a:p>
          <a:p>
            <a:pPr lvl="1"/>
            <a:r>
              <a:rPr lang="en-US" sz="2200" dirty="0"/>
              <a:t>Control of documentation is a must</a:t>
            </a:r>
          </a:p>
          <a:p>
            <a:r>
              <a:rPr lang="en-US" sz="2600" dirty="0"/>
              <a:t>Other electronic giving platforms</a:t>
            </a:r>
          </a:p>
          <a:p>
            <a:pPr lvl="1"/>
            <a:r>
              <a:rPr lang="en-US" sz="2200" dirty="0"/>
              <a:t>Record revenue on the date of the gift not the day of deposit</a:t>
            </a:r>
          </a:p>
          <a:p>
            <a:pPr lvl="1"/>
            <a:r>
              <a:rPr lang="en-US" sz="2200" dirty="0"/>
              <a:t>All giving platforms provide a list of individual giving by donor</a:t>
            </a:r>
          </a:p>
          <a:p>
            <a:pPr lvl="1"/>
            <a:r>
              <a:rPr lang="en-US" sz="2200" dirty="0"/>
              <a:t>Different credit card processing times make giving difficult to track</a:t>
            </a:r>
          </a:p>
          <a:p>
            <a:pPr marL="45720" indent="0">
              <a:buNone/>
            </a:pPr>
            <a:endParaRPr lang="en-US" sz="2400" dirty="0"/>
          </a:p>
          <a:p>
            <a:pPr marL="45720" indent="0">
              <a:buNone/>
            </a:pPr>
            <a:endParaRPr lang="en-US" sz="2400" dirty="0"/>
          </a:p>
          <a:p>
            <a:pPr marL="45720" indent="0">
              <a:buNone/>
            </a:pPr>
            <a:endParaRPr lang="en-US" sz="2400" dirty="0"/>
          </a:p>
        </p:txBody>
      </p:sp>
    </p:spTree>
    <p:extLst>
      <p:ext uri="{BB962C8B-B14F-4D97-AF65-F5344CB8AC3E}">
        <p14:creationId xmlns:p14="http://schemas.microsoft.com/office/powerpoint/2010/main" val="2730796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858000" cy="1143000"/>
          </a:xfrm>
        </p:spPr>
        <p:txBody>
          <a:bodyPr>
            <a:normAutofit/>
          </a:bodyPr>
          <a:lstStyle/>
          <a:p>
            <a:r>
              <a:rPr lang="en-US" dirty="0"/>
              <a:t>Revenue recording</a:t>
            </a:r>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fld id="{63B9DE71-4A56-45DD-B409-270FCBBB919D}" type="slidenum">
              <a:rPr lang="en-US" smtClean="0">
                <a:solidFill>
                  <a:srgbClr val="534949"/>
                </a:solidFill>
              </a:rPr>
              <a:pPr/>
              <a:t>38</a:t>
            </a:fld>
            <a:endParaRPr lang="en-US">
              <a:solidFill>
                <a:srgbClr val="534949"/>
              </a:solidFill>
            </a:endParaRPr>
          </a:p>
        </p:txBody>
      </p:sp>
      <p:sp>
        <p:nvSpPr>
          <p:cNvPr id="6" name="Content Placeholder 2"/>
          <p:cNvSpPr>
            <a:spLocks noGrp="1"/>
          </p:cNvSpPr>
          <p:nvPr>
            <p:ph idx="1"/>
          </p:nvPr>
        </p:nvSpPr>
        <p:spPr/>
        <p:txBody>
          <a:bodyPr>
            <a:normAutofit/>
          </a:bodyPr>
          <a:lstStyle/>
          <a:p>
            <a:pPr marL="45720" indent="0">
              <a:buNone/>
            </a:pPr>
            <a:r>
              <a:rPr lang="en-US" sz="2400" dirty="0"/>
              <a:t>To record electronic offertory giving:</a:t>
            </a:r>
          </a:p>
          <a:p>
            <a:pPr marL="45720" indent="0">
              <a:buNone/>
            </a:pPr>
            <a:endParaRPr lang="en-US" sz="2400" dirty="0"/>
          </a:p>
        </p:txBody>
      </p:sp>
      <p:graphicFrame>
        <p:nvGraphicFramePr>
          <p:cNvPr id="7" name="Table 6">
            <a:extLst>
              <a:ext uri="{FF2B5EF4-FFF2-40B4-BE49-F238E27FC236}">
                <a16:creationId xmlns:a16="http://schemas.microsoft.com/office/drawing/2014/main" id="{39640990-E276-4AFA-B1D1-1A9B098D428E}"/>
              </a:ext>
            </a:extLst>
          </p:cNvPr>
          <p:cNvGraphicFramePr>
            <a:graphicFrameLocks noGrp="1"/>
          </p:cNvGraphicFramePr>
          <p:nvPr>
            <p:extLst>
              <p:ext uri="{D42A27DB-BD31-4B8C-83A1-F6EECF244321}">
                <p14:modId xmlns:p14="http://schemas.microsoft.com/office/powerpoint/2010/main" val="1095301187"/>
              </p:ext>
            </p:extLst>
          </p:nvPr>
        </p:nvGraphicFramePr>
        <p:xfrm>
          <a:off x="704849" y="2286000"/>
          <a:ext cx="7677152" cy="2812095"/>
        </p:xfrm>
        <a:graphic>
          <a:graphicData uri="http://schemas.openxmlformats.org/drawingml/2006/table">
            <a:tbl>
              <a:tblPr/>
              <a:tblGrid>
                <a:gridCol w="1055020">
                  <a:extLst>
                    <a:ext uri="{9D8B030D-6E8A-4147-A177-3AD203B41FA5}">
                      <a16:colId xmlns:a16="http://schemas.microsoft.com/office/drawing/2014/main" val="3891875215"/>
                    </a:ext>
                  </a:extLst>
                </a:gridCol>
                <a:gridCol w="3796186">
                  <a:extLst>
                    <a:ext uri="{9D8B030D-6E8A-4147-A177-3AD203B41FA5}">
                      <a16:colId xmlns:a16="http://schemas.microsoft.com/office/drawing/2014/main" val="3110879253"/>
                    </a:ext>
                  </a:extLst>
                </a:gridCol>
                <a:gridCol w="1117818">
                  <a:extLst>
                    <a:ext uri="{9D8B030D-6E8A-4147-A177-3AD203B41FA5}">
                      <a16:colId xmlns:a16="http://schemas.microsoft.com/office/drawing/2014/main" val="1846506340"/>
                    </a:ext>
                  </a:extLst>
                </a:gridCol>
                <a:gridCol w="854064">
                  <a:extLst>
                    <a:ext uri="{9D8B030D-6E8A-4147-A177-3AD203B41FA5}">
                      <a16:colId xmlns:a16="http://schemas.microsoft.com/office/drawing/2014/main" val="3043654504"/>
                    </a:ext>
                  </a:extLst>
                </a:gridCol>
                <a:gridCol w="854064">
                  <a:extLst>
                    <a:ext uri="{9D8B030D-6E8A-4147-A177-3AD203B41FA5}">
                      <a16:colId xmlns:a16="http://schemas.microsoft.com/office/drawing/2014/main" val="2013931305"/>
                    </a:ext>
                  </a:extLst>
                </a:gridCol>
              </a:tblGrid>
              <a:tr h="353221">
                <a:tc>
                  <a:txBody>
                    <a:bodyPr/>
                    <a:lstStyle/>
                    <a:p>
                      <a:pPr algn="ctr" fontAlgn="b"/>
                      <a:r>
                        <a:rPr lang="en-US" sz="1800" b="0" i="0" u="none" strike="noStrike">
                          <a:solidFill>
                            <a:srgbClr val="000000"/>
                          </a:solidFill>
                          <a:effectLst/>
                          <a:latin typeface="Calibri" panose="020F0502020204030204" pitchFamily="34" charset="0"/>
                        </a:rPr>
                        <a:t>Date</a:t>
                      </a: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Account Description</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Shortcut</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Debit</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Credit</a:t>
                      </a:r>
                    </a:p>
                  </a:txBody>
                  <a:tcPr marL="9525" marR="9525" marT="9525" marB="0" anchor="b">
                    <a:lnL>
                      <a:noFill/>
                    </a:lnL>
                    <a:lnR>
                      <a:noFill/>
                    </a:lnR>
                    <a:lnT>
                      <a:noFill/>
                    </a:lnT>
                    <a:lnB>
                      <a:noFill/>
                    </a:lnB>
                  </a:tcPr>
                </a:tc>
                <a:extLst>
                  <a:ext uri="{0D108BD9-81ED-4DB2-BD59-A6C34878D82A}">
                    <a16:rowId xmlns:a16="http://schemas.microsoft.com/office/drawing/2014/main" val="3161425017"/>
                  </a:ext>
                </a:extLst>
              </a:tr>
              <a:tr h="353221">
                <a:tc>
                  <a:txBody>
                    <a:bodyPr/>
                    <a:lstStyle/>
                    <a:p>
                      <a:pPr algn="r" fontAlgn="b"/>
                      <a:r>
                        <a:rPr lang="en-US" sz="1800" b="0" i="0" u="none" strike="noStrike">
                          <a:solidFill>
                            <a:srgbClr val="000000"/>
                          </a:solidFill>
                          <a:effectLst/>
                          <a:latin typeface="Calibri" panose="020F0502020204030204" pitchFamily="34" charset="0"/>
                        </a:rPr>
                        <a:t>6/17/2021</a:t>
                      </a: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Accounts Receivable: Online giving</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1120006</a:t>
                      </a: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 $ 1,322 </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96696223"/>
                  </a:ext>
                </a:extLst>
              </a:tr>
              <a:tr h="353221">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Offertory: Weekend Electronic Giving</a:t>
                      </a:r>
                    </a:p>
                  </a:txBody>
                  <a:tcPr marL="171450"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100400001</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 $ 1,322 </a:t>
                      </a:r>
                    </a:p>
                  </a:txBody>
                  <a:tcPr marL="9525" marR="9525" marT="9525" marB="0" anchor="b">
                    <a:lnL>
                      <a:noFill/>
                    </a:lnL>
                    <a:lnR>
                      <a:noFill/>
                    </a:lnR>
                    <a:lnT>
                      <a:noFill/>
                    </a:lnT>
                    <a:lnB>
                      <a:noFill/>
                    </a:lnB>
                  </a:tcPr>
                </a:tc>
                <a:extLst>
                  <a:ext uri="{0D108BD9-81ED-4DB2-BD59-A6C34878D82A}">
                    <a16:rowId xmlns:a16="http://schemas.microsoft.com/office/drawing/2014/main" val="1355840722"/>
                  </a:ext>
                </a:extLst>
              </a:tr>
              <a:tr h="353221">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4">
                  <a:txBody>
                    <a:bodyPr/>
                    <a:lstStyle/>
                    <a:p>
                      <a:pPr algn="ctr" fontAlgn="b"/>
                      <a:r>
                        <a:rPr lang="en-US" sz="1800" b="0" i="1" u="none" strike="noStrike">
                          <a:solidFill>
                            <a:srgbClr val="000000"/>
                          </a:solidFill>
                          <a:effectLst/>
                          <a:latin typeface="Calibri" panose="020F0502020204030204" pitchFamily="34" charset="0"/>
                        </a:rPr>
                        <a:t>to record offertory on the date of the gift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05637384"/>
                  </a:ext>
                </a:extLst>
              </a:tr>
              <a:tr h="339548">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88605698"/>
                  </a:ext>
                </a:extLst>
              </a:tr>
              <a:tr h="353221">
                <a:tc>
                  <a:txBody>
                    <a:bodyPr/>
                    <a:lstStyle/>
                    <a:p>
                      <a:pPr algn="r" fontAlgn="b"/>
                      <a:r>
                        <a:rPr lang="en-US" sz="1800" b="0" i="0" u="none" strike="noStrike">
                          <a:solidFill>
                            <a:srgbClr val="000000"/>
                          </a:solidFill>
                          <a:effectLst/>
                          <a:latin typeface="Calibri" panose="020F0502020204030204" pitchFamily="34" charset="0"/>
                        </a:rPr>
                        <a:t>6/25/2021</a:t>
                      </a: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Checking: Main Operating (SunTrust)</a:t>
                      </a:r>
                    </a:p>
                  </a:txBody>
                  <a:tcPr marL="9525"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1110000</a:t>
                      </a: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 $ 712.0 </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75520294"/>
                  </a:ext>
                </a:extLst>
              </a:tr>
              <a:tr h="353221">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800" b="0" i="0" u="none" strike="noStrike" dirty="0">
                          <a:solidFill>
                            <a:srgbClr val="000000"/>
                          </a:solidFill>
                          <a:effectLst/>
                          <a:latin typeface="Calibri" panose="020F0502020204030204" pitchFamily="34" charset="0"/>
                        </a:rPr>
                        <a:t>Accounts Receivable: Online giving</a:t>
                      </a:r>
                    </a:p>
                  </a:txBody>
                  <a:tcPr marL="171450" marR="9525" marT="9525"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1120006</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800" b="0" i="0" u="none" strike="noStrike">
                          <a:solidFill>
                            <a:srgbClr val="000000"/>
                          </a:solidFill>
                          <a:effectLst/>
                          <a:latin typeface="Calibri" panose="020F0502020204030204" pitchFamily="34" charset="0"/>
                        </a:rPr>
                        <a:t> $ 712.0 </a:t>
                      </a:r>
                    </a:p>
                  </a:txBody>
                  <a:tcPr marL="9525" marR="9525" marT="9525" marB="0" anchor="b">
                    <a:lnL>
                      <a:noFill/>
                    </a:lnL>
                    <a:lnR>
                      <a:noFill/>
                    </a:lnR>
                    <a:lnT>
                      <a:noFill/>
                    </a:lnT>
                    <a:lnB>
                      <a:noFill/>
                    </a:lnB>
                  </a:tcPr>
                </a:tc>
                <a:extLst>
                  <a:ext uri="{0D108BD9-81ED-4DB2-BD59-A6C34878D82A}">
                    <a16:rowId xmlns:a16="http://schemas.microsoft.com/office/drawing/2014/main" val="852911859"/>
                  </a:ext>
                </a:extLst>
              </a:tr>
              <a:tr h="353221">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4">
                  <a:txBody>
                    <a:bodyPr/>
                    <a:lstStyle/>
                    <a:p>
                      <a:pPr algn="ctr" fontAlgn="b"/>
                      <a:r>
                        <a:rPr lang="en-US" sz="1800" b="0" i="1" u="none" strike="noStrike" dirty="0">
                          <a:solidFill>
                            <a:srgbClr val="000000"/>
                          </a:solidFill>
                          <a:effectLst/>
                          <a:latin typeface="Calibri" panose="020F0502020204030204" pitchFamily="34" charset="0"/>
                        </a:rPr>
                        <a:t>to record ACH deposit of funds from electronic giving</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6396540"/>
                  </a:ext>
                </a:extLst>
              </a:tr>
            </a:tbl>
          </a:graphicData>
        </a:graphic>
      </p:graphicFrame>
    </p:spTree>
    <p:extLst>
      <p:ext uri="{BB962C8B-B14F-4D97-AF65-F5344CB8AC3E}">
        <p14:creationId xmlns:p14="http://schemas.microsoft.com/office/powerpoint/2010/main" val="41593173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3B9DE71-4A56-45DD-B409-270FCBBB919D}" type="slidenum">
              <a:rPr lang="en-US" smtClean="0">
                <a:solidFill>
                  <a:srgbClr val="534949"/>
                </a:solidFill>
              </a:rPr>
              <a:pPr/>
              <a:t>39</a:t>
            </a:fld>
            <a:endParaRPr lang="en-US" dirty="0">
              <a:solidFill>
                <a:srgbClr val="534949"/>
              </a:solidFill>
            </a:endParaRPr>
          </a:p>
        </p:txBody>
      </p:sp>
      <p:sp>
        <p:nvSpPr>
          <p:cNvPr id="3" name="Title 2"/>
          <p:cNvSpPr>
            <a:spLocks noGrp="1"/>
          </p:cNvSpPr>
          <p:nvPr>
            <p:ph type="title"/>
          </p:nvPr>
        </p:nvSpPr>
        <p:spPr/>
        <p:txBody>
          <a:bodyPr/>
          <a:lstStyle/>
          <a:p>
            <a:r>
              <a:rPr lang="en-US" sz="2000" dirty="0"/>
              <a:t>Accounting &amp; Finance Assistance </a:t>
            </a:r>
            <a:endParaRPr lang="en-US" sz="3600" dirty="0"/>
          </a:p>
        </p:txBody>
      </p:sp>
      <p:pic>
        <p:nvPicPr>
          <p:cNvPr id="4" name="Picture 2" descr="I:\DIOCESAN GRAPHICS AND LOGOS\DOSP Coat of Arms\CoatofArms-RGB-full-color_no_backgroun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60363"/>
            <a:ext cx="762000" cy="105683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1C5E0454-8492-45DA-A19F-3C140F386E33}"/>
              </a:ext>
            </a:extLst>
          </p:cNvPr>
          <p:cNvPicPr>
            <a:picLocks noChangeAspect="1"/>
          </p:cNvPicPr>
          <p:nvPr/>
        </p:nvPicPr>
        <p:blipFill>
          <a:blip r:embed="rId3"/>
          <a:stretch>
            <a:fillRect/>
          </a:stretch>
        </p:blipFill>
        <p:spPr>
          <a:xfrm>
            <a:off x="1143000" y="2338387"/>
            <a:ext cx="6629400" cy="3376613"/>
          </a:xfrm>
          <a:prstGeom prst="rect">
            <a:avLst/>
          </a:prstGeom>
        </p:spPr>
      </p:pic>
    </p:spTree>
    <p:extLst>
      <p:ext uri="{BB962C8B-B14F-4D97-AF65-F5344CB8AC3E}">
        <p14:creationId xmlns:p14="http://schemas.microsoft.com/office/powerpoint/2010/main" val="155677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1800593E-2956-455B-8245-68A7624A6F85}"/>
              </a:ext>
            </a:extLst>
          </p:cNvPr>
          <p:cNvGraphicFramePr>
            <a:graphicFrameLocks noGrp="1"/>
          </p:cNvGraphicFramePr>
          <p:nvPr>
            <p:ph idx="1"/>
          </p:nvPr>
        </p:nvGraphicFramePr>
        <p:xfrm>
          <a:off x="920750" y="2288223"/>
          <a:ext cx="7327900" cy="3268980"/>
        </p:xfrm>
        <a:graphic>
          <a:graphicData uri="http://schemas.openxmlformats.org/drawingml/2006/table">
            <a:tbl>
              <a:tblPr/>
              <a:tblGrid>
                <a:gridCol w="6299200">
                  <a:extLst>
                    <a:ext uri="{9D8B030D-6E8A-4147-A177-3AD203B41FA5}">
                      <a16:colId xmlns:a16="http://schemas.microsoft.com/office/drawing/2014/main" val="2826200080"/>
                    </a:ext>
                  </a:extLst>
                </a:gridCol>
                <a:gridCol w="1028700">
                  <a:extLst>
                    <a:ext uri="{9D8B030D-6E8A-4147-A177-3AD203B41FA5}">
                      <a16:colId xmlns:a16="http://schemas.microsoft.com/office/drawing/2014/main" val="4276617578"/>
                    </a:ext>
                  </a:extLst>
                </a:gridCol>
              </a:tblGrid>
              <a:tr h="297180">
                <a:tc>
                  <a:txBody>
                    <a:bodyPr/>
                    <a:lstStyle/>
                    <a:p>
                      <a:pPr algn="l" fontAlgn="t"/>
                      <a:r>
                        <a:rPr lang="en-US" sz="1800" b="1" i="0" u="none" strike="noStrike">
                          <a:solidFill>
                            <a:srgbClr val="000000"/>
                          </a:solidFill>
                          <a:effectLst/>
                          <a:latin typeface="Calibri" panose="020F0502020204030204" pitchFamily="34" charset="0"/>
                        </a:rPr>
                        <a:t>Payroll and Personnel</a:t>
                      </a:r>
                    </a:p>
                  </a:txBody>
                  <a:tcPr marL="7620" marR="7620" marT="7620" marB="0">
                    <a:lnL>
                      <a:noFill/>
                    </a:lnL>
                    <a:lnR>
                      <a:noFill/>
                    </a:lnR>
                    <a:lnT>
                      <a:noFill/>
                    </a:lnT>
                    <a:lnB>
                      <a:noFill/>
                    </a:lnB>
                  </a:tcPr>
                </a:tc>
                <a:tc>
                  <a:txBody>
                    <a:bodyPr/>
                    <a:lstStyle/>
                    <a:p>
                      <a:pPr algn="ctr" fontAlgn="b"/>
                      <a:r>
                        <a:rPr lang="en-US" sz="1800" b="1" i="0" u="none" strike="noStrike">
                          <a:solidFill>
                            <a:srgbClr val="000000"/>
                          </a:solidFill>
                          <a:effectLst/>
                          <a:latin typeface="Calibri" panose="020F0502020204030204" pitchFamily="34" charset="0"/>
                        </a:rPr>
                        <a:t>Error Rate</a:t>
                      </a:r>
                    </a:p>
                  </a:txBody>
                  <a:tcPr marL="7620" marR="7620" marT="7620" marB="0" anchor="b">
                    <a:lnL>
                      <a:noFill/>
                    </a:lnL>
                    <a:lnR>
                      <a:noFill/>
                    </a:lnR>
                    <a:lnT>
                      <a:noFill/>
                    </a:lnT>
                    <a:lnB>
                      <a:noFill/>
                    </a:lnB>
                  </a:tcPr>
                </a:tc>
                <a:extLst>
                  <a:ext uri="{0D108BD9-81ED-4DB2-BD59-A6C34878D82A}">
                    <a16:rowId xmlns:a16="http://schemas.microsoft.com/office/drawing/2014/main" val="3006110534"/>
                  </a:ext>
                </a:extLst>
              </a:tr>
              <a:tr h="594360">
                <a:tc>
                  <a:txBody>
                    <a:bodyPr/>
                    <a:lstStyle/>
                    <a:p>
                      <a:pPr algn="l" fontAlgn="t"/>
                      <a:r>
                        <a:rPr lang="en-US" sz="1800" b="0" i="0" u="none" strike="noStrike">
                          <a:solidFill>
                            <a:srgbClr val="000000"/>
                          </a:solidFill>
                          <a:effectLst/>
                          <a:latin typeface="Calibri" panose="020F0502020204030204" pitchFamily="34" charset="0"/>
                        </a:rPr>
                        <a:t>Did the Pastor review the first payroll register paid in September 2018 and document his approval?</a:t>
                      </a:r>
                    </a:p>
                  </a:txBody>
                  <a:tcPr marL="182880" marR="7620" marT="7620" marB="0">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56.9%</a:t>
                      </a:r>
                    </a:p>
                  </a:txBody>
                  <a:tcPr marL="7620" marR="7620" marT="7620" marB="0" anchor="b">
                    <a:lnL>
                      <a:noFill/>
                    </a:lnL>
                    <a:lnR>
                      <a:noFill/>
                    </a:lnR>
                    <a:lnT>
                      <a:noFill/>
                    </a:lnT>
                    <a:lnB>
                      <a:noFill/>
                    </a:lnB>
                  </a:tcPr>
                </a:tc>
                <a:extLst>
                  <a:ext uri="{0D108BD9-81ED-4DB2-BD59-A6C34878D82A}">
                    <a16:rowId xmlns:a16="http://schemas.microsoft.com/office/drawing/2014/main" val="3629625053"/>
                  </a:ext>
                </a:extLst>
              </a:tr>
              <a:tr h="297180">
                <a:tc>
                  <a:txBody>
                    <a:bodyPr/>
                    <a:lstStyle/>
                    <a:p>
                      <a:pPr algn="l" fontAlgn="t"/>
                      <a:endParaRPr lang="en-US" sz="1800" b="0" i="0" u="none" strike="noStrike">
                        <a:solidFill>
                          <a:srgbClr val="000000"/>
                        </a:solidFill>
                        <a:effectLst/>
                        <a:latin typeface="Calibri" panose="020F0502020204030204" pitchFamily="34" charset="0"/>
                      </a:endParaRPr>
                    </a:p>
                  </a:txBody>
                  <a:tcPr marL="182880" marR="7620" marT="7620" marB="0">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2029780543"/>
                  </a:ext>
                </a:extLst>
              </a:tr>
              <a:tr h="297180">
                <a:tc>
                  <a:txBody>
                    <a:bodyPr/>
                    <a:lstStyle/>
                    <a:p>
                      <a:pPr algn="l" fontAlgn="b"/>
                      <a:r>
                        <a:rPr lang="en-US" sz="1800" b="0" i="0" u="none" strike="noStrike">
                          <a:solidFill>
                            <a:srgbClr val="000000"/>
                          </a:solidFill>
                          <a:effectLst/>
                          <a:latin typeface="Calibri" panose="020F0502020204030204" pitchFamily="34" charset="0"/>
                        </a:rPr>
                        <a:t>Sampling of Employee Personnel Files:</a:t>
                      </a:r>
                    </a:p>
                  </a:txBody>
                  <a:tcPr marL="182880" marR="7620" marT="7620" marB="0" anchor="b">
                    <a:lnL>
                      <a:noFill/>
                    </a:lnL>
                    <a:lnR>
                      <a:noFill/>
                    </a:lnR>
                    <a:lnT>
                      <a:noFill/>
                    </a:lnT>
                    <a:lnB>
                      <a:noFill/>
                    </a:lnB>
                  </a:tcPr>
                </a:tc>
                <a:tc>
                  <a:txBody>
                    <a:bodyPr/>
                    <a:lstStyle/>
                    <a:p>
                      <a:pPr algn="ctr" fontAlgn="b"/>
                      <a:endParaRPr lang="en-US" sz="18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589235148"/>
                  </a:ext>
                </a:extLst>
              </a:tr>
              <a:tr h="297180">
                <a:tc>
                  <a:txBody>
                    <a:bodyPr/>
                    <a:lstStyle/>
                    <a:p>
                      <a:pPr algn="l" fontAlgn="b"/>
                      <a:r>
                        <a:rPr lang="en-US" sz="1800" b="0" i="0" u="none" strike="noStrike">
                          <a:solidFill>
                            <a:srgbClr val="000000"/>
                          </a:solidFill>
                          <a:effectLst/>
                          <a:latin typeface="Calibri" panose="020F0502020204030204" pitchFamily="34" charset="0"/>
                        </a:rPr>
                        <a:t>Was a vaild Form W-4 available?</a:t>
                      </a:r>
                    </a:p>
                  </a:txBody>
                  <a:tcPr marL="36576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22.2%</a:t>
                      </a:r>
                    </a:p>
                  </a:txBody>
                  <a:tcPr marL="7620" marR="7620" marT="7620" marB="0" anchor="b">
                    <a:lnL>
                      <a:noFill/>
                    </a:lnL>
                    <a:lnR>
                      <a:noFill/>
                    </a:lnR>
                    <a:lnT>
                      <a:noFill/>
                    </a:lnT>
                    <a:lnB>
                      <a:noFill/>
                    </a:lnB>
                  </a:tcPr>
                </a:tc>
                <a:extLst>
                  <a:ext uri="{0D108BD9-81ED-4DB2-BD59-A6C34878D82A}">
                    <a16:rowId xmlns:a16="http://schemas.microsoft.com/office/drawing/2014/main" val="2172567926"/>
                  </a:ext>
                </a:extLst>
              </a:tr>
              <a:tr h="297180">
                <a:tc>
                  <a:txBody>
                    <a:bodyPr/>
                    <a:lstStyle/>
                    <a:p>
                      <a:pPr algn="l" fontAlgn="b"/>
                      <a:r>
                        <a:rPr lang="en-US" sz="1800" b="0" i="0" u="none" strike="noStrike">
                          <a:solidFill>
                            <a:srgbClr val="000000"/>
                          </a:solidFill>
                          <a:effectLst/>
                          <a:latin typeface="Calibri" panose="020F0502020204030204" pitchFamily="34" charset="0"/>
                        </a:rPr>
                        <a:t>Was a completed Form I-9 available?</a:t>
                      </a:r>
                    </a:p>
                  </a:txBody>
                  <a:tcPr marL="365760" marR="7620" marT="7620"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29.2%</a:t>
                      </a:r>
                    </a:p>
                  </a:txBody>
                  <a:tcPr marL="7620" marR="7620" marT="7620" marB="0" anchor="b">
                    <a:lnL>
                      <a:noFill/>
                    </a:lnL>
                    <a:lnR>
                      <a:noFill/>
                    </a:lnR>
                    <a:lnT>
                      <a:noFill/>
                    </a:lnT>
                    <a:lnB>
                      <a:noFill/>
                    </a:lnB>
                  </a:tcPr>
                </a:tc>
                <a:extLst>
                  <a:ext uri="{0D108BD9-81ED-4DB2-BD59-A6C34878D82A}">
                    <a16:rowId xmlns:a16="http://schemas.microsoft.com/office/drawing/2014/main" val="3880925734"/>
                  </a:ext>
                </a:extLst>
              </a:tr>
              <a:tr h="594360">
                <a:tc>
                  <a:txBody>
                    <a:bodyPr/>
                    <a:lstStyle/>
                    <a:p>
                      <a:pPr algn="l" fontAlgn="b"/>
                      <a:r>
                        <a:rPr lang="en-US" sz="1800" b="0" i="0" u="none" strike="noStrike">
                          <a:solidFill>
                            <a:srgbClr val="000000"/>
                          </a:solidFill>
                          <a:effectLst/>
                          <a:latin typeface="Calibri" panose="020F0502020204030204" pitchFamily="34" charset="0"/>
                        </a:rPr>
                        <a:t>Was their documentation of sampled emloyees' pay rate in September 2018?</a:t>
                      </a:r>
                    </a:p>
                  </a:txBody>
                  <a:tcPr marL="365760" marR="7620" marT="7620"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27.8%</a:t>
                      </a:r>
                    </a:p>
                  </a:txBody>
                  <a:tcPr marL="7620" marR="7620" marT="7620" marB="0" anchor="b">
                    <a:lnL>
                      <a:noFill/>
                    </a:lnL>
                    <a:lnR>
                      <a:noFill/>
                    </a:lnR>
                    <a:lnT>
                      <a:noFill/>
                    </a:lnT>
                    <a:lnB>
                      <a:noFill/>
                    </a:lnB>
                  </a:tcPr>
                </a:tc>
                <a:extLst>
                  <a:ext uri="{0D108BD9-81ED-4DB2-BD59-A6C34878D82A}">
                    <a16:rowId xmlns:a16="http://schemas.microsoft.com/office/drawing/2014/main" val="97681570"/>
                  </a:ext>
                </a:extLst>
              </a:tr>
              <a:tr h="594360">
                <a:tc>
                  <a:txBody>
                    <a:bodyPr/>
                    <a:lstStyle/>
                    <a:p>
                      <a:pPr algn="l" fontAlgn="b"/>
                      <a:r>
                        <a:rPr lang="en-US" sz="1800" b="0" i="0" u="none" strike="noStrike">
                          <a:solidFill>
                            <a:srgbClr val="000000"/>
                          </a:solidFill>
                          <a:effectLst/>
                          <a:latin typeface="Calibri" panose="020F0502020204030204" pitchFamily="34" charset="0"/>
                        </a:rPr>
                        <a:t>The approved pay rate documentationin their personnel file does not agree with the amount paid in September 2018</a:t>
                      </a:r>
                    </a:p>
                  </a:txBody>
                  <a:tcPr marL="36576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27.8%</a:t>
                      </a:r>
                    </a:p>
                  </a:txBody>
                  <a:tcPr marL="7620" marR="7620" marT="7620" marB="0" anchor="b">
                    <a:lnL>
                      <a:noFill/>
                    </a:lnL>
                    <a:lnR>
                      <a:noFill/>
                    </a:lnR>
                    <a:lnT>
                      <a:noFill/>
                    </a:lnT>
                    <a:lnB>
                      <a:noFill/>
                    </a:lnB>
                  </a:tcPr>
                </a:tc>
                <a:extLst>
                  <a:ext uri="{0D108BD9-81ED-4DB2-BD59-A6C34878D82A}">
                    <a16:rowId xmlns:a16="http://schemas.microsoft.com/office/drawing/2014/main" val="1078160092"/>
                  </a:ext>
                </a:extLst>
              </a:tr>
            </a:tbl>
          </a:graphicData>
        </a:graphic>
      </p:graphicFrame>
      <p:sp>
        <p:nvSpPr>
          <p:cNvPr id="3" name="Slide Number Placeholder 2">
            <a:extLst>
              <a:ext uri="{FF2B5EF4-FFF2-40B4-BE49-F238E27FC236}">
                <a16:creationId xmlns:a16="http://schemas.microsoft.com/office/drawing/2014/main" id="{C1134CF8-B592-4ED6-8C9A-C03D73798DF0}"/>
              </a:ext>
            </a:extLst>
          </p:cNvPr>
          <p:cNvSpPr>
            <a:spLocks noGrp="1"/>
          </p:cNvSpPr>
          <p:nvPr>
            <p:ph type="sldNum" sz="quarter" idx="12"/>
          </p:nvPr>
        </p:nvSpPr>
        <p:spPr/>
        <p:txBody>
          <a:bodyPr/>
          <a:lstStyle/>
          <a:p>
            <a:fld id="{63B9DE71-4A56-45DD-B409-270FCBBB919D}" type="slidenum">
              <a:rPr lang="en-US" smtClean="0">
                <a:solidFill>
                  <a:srgbClr val="534949"/>
                </a:solidFill>
              </a:rPr>
              <a:pPr/>
              <a:t>4</a:t>
            </a:fld>
            <a:endParaRPr lang="en-US" dirty="0">
              <a:solidFill>
                <a:srgbClr val="534949"/>
              </a:solidFill>
            </a:endParaRPr>
          </a:p>
        </p:txBody>
      </p:sp>
      <p:sp>
        <p:nvSpPr>
          <p:cNvPr id="4" name="Title 3">
            <a:extLst>
              <a:ext uri="{FF2B5EF4-FFF2-40B4-BE49-F238E27FC236}">
                <a16:creationId xmlns:a16="http://schemas.microsoft.com/office/drawing/2014/main" id="{70B7306D-9619-497F-B265-8BA695909298}"/>
              </a:ext>
            </a:extLst>
          </p:cNvPr>
          <p:cNvSpPr>
            <a:spLocks noGrp="1"/>
          </p:cNvSpPr>
          <p:nvPr>
            <p:ph type="title"/>
          </p:nvPr>
        </p:nvSpPr>
        <p:spPr/>
        <p:txBody>
          <a:bodyPr/>
          <a:lstStyle/>
          <a:p>
            <a:r>
              <a:rPr lang="en-US" dirty="0" err="1"/>
              <a:t>Aup</a:t>
            </a:r>
            <a:r>
              <a:rPr lang="en-US" dirty="0"/>
              <a:t> </a:t>
            </a:r>
            <a:r>
              <a:rPr lang="en-US" dirty="0" err="1"/>
              <a:t>findinggs</a:t>
            </a:r>
            <a:endParaRPr lang="en-US" dirty="0"/>
          </a:p>
        </p:txBody>
      </p:sp>
      <p:pic>
        <p:nvPicPr>
          <p:cNvPr id="5" name="Picture 2" descr="I:\DIOCESAN GRAPHICS AND LOGOS\DOSP Coat of Arms\CoatofArms-RGB-full-color_no_background.jpg">
            <a:extLst>
              <a:ext uri="{FF2B5EF4-FFF2-40B4-BE49-F238E27FC236}">
                <a16:creationId xmlns:a16="http://schemas.microsoft.com/office/drawing/2014/main" id="{93A8C6D4-9D87-44DD-A048-B972760941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04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C24FE75A-31AD-4925-B115-16626B677059}"/>
              </a:ext>
            </a:extLst>
          </p:cNvPr>
          <p:cNvGraphicFramePr>
            <a:graphicFrameLocks noGrp="1"/>
          </p:cNvGraphicFramePr>
          <p:nvPr>
            <p:ph idx="1"/>
            <p:extLst>
              <p:ext uri="{D42A27DB-BD31-4B8C-83A1-F6EECF244321}">
                <p14:modId xmlns:p14="http://schemas.microsoft.com/office/powerpoint/2010/main" val="2109460880"/>
              </p:ext>
            </p:extLst>
          </p:nvPr>
        </p:nvGraphicFramePr>
        <p:xfrm>
          <a:off x="381000" y="2667000"/>
          <a:ext cx="8381260" cy="2295843"/>
        </p:xfrm>
        <a:graphic>
          <a:graphicData uri="http://schemas.openxmlformats.org/drawingml/2006/table">
            <a:tbl>
              <a:tblPr/>
              <a:tblGrid>
                <a:gridCol w="7217605">
                  <a:extLst>
                    <a:ext uri="{9D8B030D-6E8A-4147-A177-3AD203B41FA5}">
                      <a16:colId xmlns:a16="http://schemas.microsoft.com/office/drawing/2014/main" val="625967689"/>
                    </a:ext>
                  </a:extLst>
                </a:gridCol>
                <a:gridCol w="1163655">
                  <a:extLst>
                    <a:ext uri="{9D8B030D-6E8A-4147-A177-3AD203B41FA5}">
                      <a16:colId xmlns:a16="http://schemas.microsoft.com/office/drawing/2014/main" val="3668037570"/>
                    </a:ext>
                  </a:extLst>
                </a:gridCol>
              </a:tblGrid>
              <a:tr h="327978">
                <a:tc>
                  <a:txBody>
                    <a:bodyPr/>
                    <a:lstStyle/>
                    <a:p>
                      <a:pPr algn="l" fontAlgn="b"/>
                      <a:r>
                        <a:rPr lang="en-US" sz="1800" b="1" i="0" u="none" strike="noStrike" dirty="0">
                          <a:solidFill>
                            <a:srgbClr val="000000"/>
                          </a:solidFill>
                          <a:effectLst/>
                          <a:latin typeface="Calibri" panose="020F0502020204030204" pitchFamily="34" charset="0"/>
                        </a:rPr>
                        <a:t>Mass Stipends:</a:t>
                      </a:r>
                    </a:p>
                  </a:txBody>
                  <a:tcPr marL="182880" marR="7620" marT="7620" marB="0" anchor="b">
                    <a:lnL>
                      <a:noFill/>
                    </a:lnL>
                    <a:lnR>
                      <a:noFill/>
                    </a:lnR>
                    <a:lnT>
                      <a:noFill/>
                    </a:lnT>
                    <a:lnB>
                      <a:noFill/>
                    </a:lnB>
                  </a:tcPr>
                </a:tc>
                <a:tc>
                  <a:txBody>
                    <a:bodyPr/>
                    <a:lstStyle/>
                    <a:p>
                      <a:pPr algn="ctr" fontAlgn="b"/>
                      <a:r>
                        <a:rPr lang="en-US" sz="1800" b="1" i="0" u="none" strike="noStrike">
                          <a:solidFill>
                            <a:srgbClr val="000000"/>
                          </a:solidFill>
                          <a:effectLst/>
                          <a:latin typeface="Calibri" panose="020F0502020204030204" pitchFamily="34" charset="0"/>
                        </a:rPr>
                        <a:t>Error Rate</a:t>
                      </a:r>
                    </a:p>
                  </a:txBody>
                  <a:tcPr marL="7620" marR="7620" marT="7620" marB="0" anchor="b">
                    <a:lnL>
                      <a:noFill/>
                    </a:lnL>
                    <a:lnR>
                      <a:noFill/>
                    </a:lnR>
                    <a:lnT>
                      <a:noFill/>
                    </a:lnT>
                    <a:lnB>
                      <a:noFill/>
                    </a:lnB>
                  </a:tcPr>
                </a:tc>
                <a:extLst>
                  <a:ext uri="{0D108BD9-81ED-4DB2-BD59-A6C34878D82A}">
                    <a16:rowId xmlns:a16="http://schemas.microsoft.com/office/drawing/2014/main" val="2716417831"/>
                  </a:ext>
                </a:extLst>
              </a:tr>
              <a:tr h="655955">
                <a:tc>
                  <a:txBody>
                    <a:bodyPr/>
                    <a:lstStyle/>
                    <a:p>
                      <a:pPr algn="l" fontAlgn="b"/>
                      <a:r>
                        <a:rPr lang="en-US" sz="1800" b="0" i="0" u="none" strike="noStrike" dirty="0">
                          <a:solidFill>
                            <a:srgbClr val="000000"/>
                          </a:solidFill>
                          <a:effectLst/>
                          <a:latin typeface="Calibri" panose="020F0502020204030204" pitchFamily="34" charset="0"/>
                        </a:rPr>
                        <a:t>Was the only activity in the Mass Stipend account deposits, account transfers to the operating account and bank fees?</a:t>
                      </a:r>
                    </a:p>
                  </a:txBody>
                  <a:tcPr marL="365760" marR="7620" marT="7620"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34.7%</a:t>
                      </a:r>
                    </a:p>
                  </a:txBody>
                  <a:tcPr marL="7620" marR="7620" marT="7620" marB="0" anchor="b">
                    <a:lnL>
                      <a:noFill/>
                    </a:lnL>
                    <a:lnR>
                      <a:noFill/>
                    </a:lnR>
                    <a:lnT>
                      <a:noFill/>
                    </a:lnT>
                    <a:lnB>
                      <a:noFill/>
                    </a:lnB>
                  </a:tcPr>
                </a:tc>
                <a:extLst>
                  <a:ext uri="{0D108BD9-81ED-4DB2-BD59-A6C34878D82A}">
                    <a16:rowId xmlns:a16="http://schemas.microsoft.com/office/drawing/2014/main" val="1238617269"/>
                  </a:ext>
                </a:extLst>
              </a:tr>
              <a:tr h="655955">
                <a:tc>
                  <a:txBody>
                    <a:bodyPr/>
                    <a:lstStyle/>
                    <a:p>
                      <a:pPr algn="l" fontAlgn="b"/>
                      <a:r>
                        <a:rPr lang="en-US" sz="1800" b="0" i="0" u="none" strike="noStrike" dirty="0">
                          <a:solidFill>
                            <a:srgbClr val="000000"/>
                          </a:solidFill>
                          <a:effectLst/>
                          <a:latin typeface="Calibri" panose="020F0502020204030204" pitchFamily="34" charset="0"/>
                        </a:rPr>
                        <a:t>Was their documentation of the sampled transfer to the operating account?</a:t>
                      </a:r>
                    </a:p>
                  </a:txBody>
                  <a:tcPr marL="365760" marR="7620" marT="7620" marB="0" anchor="b">
                    <a:lnL>
                      <a:noFill/>
                    </a:lnL>
                    <a:lnR>
                      <a:noFill/>
                    </a:lnR>
                    <a:lnT>
                      <a:noFill/>
                    </a:lnT>
                    <a:lnB>
                      <a:noFill/>
                    </a:lnB>
                  </a:tcPr>
                </a:tc>
                <a:tc>
                  <a:txBody>
                    <a:bodyPr/>
                    <a:lstStyle/>
                    <a:p>
                      <a:pPr algn="ctr" fontAlgn="b"/>
                      <a:r>
                        <a:rPr lang="en-US" sz="1800" b="0" i="0" u="none" strike="noStrike">
                          <a:solidFill>
                            <a:srgbClr val="000000"/>
                          </a:solidFill>
                          <a:effectLst/>
                          <a:latin typeface="Calibri" panose="020F0502020204030204" pitchFamily="34" charset="0"/>
                        </a:rPr>
                        <a:t>15.3%</a:t>
                      </a:r>
                    </a:p>
                  </a:txBody>
                  <a:tcPr marL="7620" marR="7620" marT="7620" marB="0" anchor="b">
                    <a:lnL>
                      <a:noFill/>
                    </a:lnL>
                    <a:lnR>
                      <a:noFill/>
                    </a:lnR>
                    <a:lnT>
                      <a:noFill/>
                    </a:lnT>
                    <a:lnB>
                      <a:noFill/>
                    </a:lnB>
                  </a:tcPr>
                </a:tc>
                <a:extLst>
                  <a:ext uri="{0D108BD9-81ED-4DB2-BD59-A6C34878D82A}">
                    <a16:rowId xmlns:a16="http://schemas.microsoft.com/office/drawing/2014/main" val="770347523"/>
                  </a:ext>
                </a:extLst>
              </a:tr>
              <a:tr h="655955">
                <a:tc>
                  <a:txBody>
                    <a:bodyPr/>
                    <a:lstStyle/>
                    <a:p>
                      <a:pPr algn="l" fontAlgn="b"/>
                      <a:r>
                        <a:rPr lang="en-US" sz="1800" b="0" i="0" u="none" strike="noStrike">
                          <a:solidFill>
                            <a:srgbClr val="000000"/>
                          </a:solidFill>
                          <a:effectLst/>
                          <a:latin typeface="Calibri" panose="020F0502020204030204" pitchFamily="34" charset="0"/>
                        </a:rPr>
                        <a:t>The sampled stipend was paid to an individual and not reported on Form W-2 or Form 1099</a:t>
                      </a:r>
                    </a:p>
                  </a:txBody>
                  <a:tcPr marL="365760" marR="7620" marT="7620" marB="0" anchor="b">
                    <a:lnL>
                      <a:noFill/>
                    </a:lnL>
                    <a:lnR>
                      <a:noFill/>
                    </a:lnR>
                    <a:lnT>
                      <a:noFill/>
                    </a:lnT>
                    <a:lnB>
                      <a:noFill/>
                    </a:lnB>
                  </a:tcPr>
                </a:tc>
                <a:tc>
                  <a:txBody>
                    <a:bodyPr/>
                    <a:lstStyle/>
                    <a:p>
                      <a:pPr algn="ctr" fontAlgn="b"/>
                      <a:r>
                        <a:rPr lang="en-US" sz="1800" b="0" i="0" u="none" strike="noStrike" dirty="0">
                          <a:solidFill>
                            <a:srgbClr val="000000"/>
                          </a:solidFill>
                          <a:effectLst/>
                          <a:latin typeface="Calibri" panose="020F0502020204030204" pitchFamily="34" charset="0"/>
                        </a:rPr>
                        <a:t>19.4%</a:t>
                      </a:r>
                    </a:p>
                  </a:txBody>
                  <a:tcPr marL="7620" marR="7620" marT="7620" marB="0" anchor="b">
                    <a:lnL>
                      <a:noFill/>
                    </a:lnL>
                    <a:lnR>
                      <a:noFill/>
                    </a:lnR>
                    <a:lnT>
                      <a:noFill/>
                    </a:lnT>
                    <a:lnB>
                      <a:noFill/>
                    </a:lnB>
                  </a:tcPr>
                </a:tc>
                <a:extLst>
                  <a:ext uri="{0D108BD9-81ED-4DB2-BD59-A6C34878D82A}">
                    <a16:rowId xmlns:a16="http://schemas.microsoft.com/office/drawing/2014/main" val="4125393947"/>
                  </a:ext>
                </a:extLst>
              </a:tr>
            </a:tbl>
          </a:graphicData>
        </a:graphic>
      </p:graphicFrame>
      <p:sp>
        <p:nvSpPr>
          <p:cNvPr id="3" name="Slide Number Placeholder 2">
            <a:extLst>
              <a:ext uri="{FF2B5EF4-FFF2-40B4-BE49-F238E27FC236}">
                <a16:creationId xmlns:a16="http://schemas.microsoft.com/office/drawing/2014/main" id="{C1134CF8-B592-4ED6-8C9A-C03D73798DF0}"/>
              </a:ext>
            </a:extLst>
          </p:cNvPr>
          <p:cNvSpPr>
            <a:spLocks noGrp="1"/>
          </p:cNvSpPr>
          <p:nvPr>
            <p:ph type="sldNum" sz="quarter" idx="12"/>
          </p:nvPr>
        </p:nvSpPr>
        <p:spPr/>
        <p:txBody>
          <a:bodyPr/>
          <a:lstStyle/>
          <a:p>
            <a:fld id="{63B9DE71-4A56-45DD-B409-270FCBBB919D}" type="slidenum">
              <a:rPr lang="en-US" smtClean="0">
                <a:solidFill>
                  <a:srgbClr val="534949"/>
                </a:solidFill>
              </a:rPr>
              <a:pPr/>
              <a:t>5</a:t>
            </a:fld>
            <a:endParaRPr lang="en-US" dirty="0">
              <a:solidFill>
                <a:srgbClr val="534949"/>
              </a:solidFill>
            </a:endParaRPr>
          </a:p>
        </p:txBody>
      </p:sp>
      <p:sp>
        <p:nvSpPr>
          <p:cNvPr id="4" name="Title 3">
            <a:extLst>
              <a:ext uri="{FF2B5EF4-FFF2-40B4-BE49-F238E27FC236}">
                <a16:creationId xmlns:a16="http://schemas.microsoft.com/office/drawing/2014/main" id="{70B7306D-9619-497F-B265-8BA695909298}"/>
              </a:ext>
            </a:extLst>
          </p:cNvPr>
          <p:cNvSpPr>
            <a:spLocks noGrp="1"/>
          </p:cNvSpPr>
          <p:nvPr>
            <p:ph type="title"/>
          </p:nvPr>
        </p:nvSpPr>
        <p:spPr/>
        <p:txBody>
          <a:bodyPr/>
          <a:lstStyle/>
          <a:p>
            <a:r>
              <a:rPr lang="en-US" dirty="0" err="1"/>
              <a:t>Aup</a:t>
            </a:r>
            <a:r>
              <a:rPr lang="en-US" dirty="0"/>
              <a:t> findings</a:t>
            </a:r>
          </a:p>
        </p:txBody>
      </p:sp>
      <p:pic>
        <p:nvPicPr>
          <p:cNvPr id="5" name="Picture 2" descr="I:\DIOCESAN GRAPHICS AND LOGOS\DOSP Coat of Arms\CoatofArms-RGB-full-color_no_background.jpg">
            <a:extLst>
              <a:ext uri="{FF2B5EF4-FFF2-40B4-BE49-F238E27FC236}">
                <a16:creationId xmlns:a16="http://schemas.microsoft.com/office/drawing/2014/main" id="{93A8C6D4-9D87-44DD-A048-B9727609418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57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9A9685-1BF2-440B-A746-6D4AAF8AD4CD}"/>
              </a:ext>
            </a:extLst>
          </p:cNvPr>
          <p:cNvSpPr>
            <a:spLocks noGrp="1"/>
          </p:cNvSpPr>
          <p:nvPr>
            <p:ph idx="1"/>
          </p:nvPr>
        </p:nvSpPr>
        <p:spPr/>
        <p:txBody>
          <a:bodyPr>
            <a:normAutofit fontScale="92500"/>
          </a:bodyPr>
          <a:lstStyle/>
          <a:p>
            <a:pPr marL="0" marR="0" indent="0">
              <a:lnSpc>
                <a:spcPct val="115000"/>
              </a:lnSpc>
              <a:spcBef>
                <a:spcPts val="0"/>
              </a:spcBef>
              <a:spcAft>
                <a:spcPts val="10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Parish Survey results from 57 parishes including Pastors, Associate Pastors, Business Managers/Bookkeepers, Lay Volunteers and other parish staff:</a:t>
            </a:r>
          </a:p>
          <a:p>
            <a:pPr marL="285750" indent="-28575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58% said goal is unachievable with current model.</a:t>
            </a:r>
          </a:p>
          <a:p>
            <a:pPr marL="285750" indent="-28575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45% don’t believe in the mission/where the $’s are going</a:t>
            </a:r>
          </a:p>
          <a:p>
            <a:pPr marL="285750" indent="-28575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Among the most mentioned objections to the current model:</a:t>
            </a:r>
          </a:p>
          <a:p>
            <a:pPr marL="560070" lvl="1" indent="-285750">
              <a:lnSpc>
                <a:spcPct val="115000"/>
              </a:lnSpc>
              <a:spcBef>
                <a:spcPts val="0"/>
              </a:spcBef>
              <a:spcAft>
                <a:spcPts val="10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calculation is too confusing.</a:t>
            </a:r>
          </a:p>
          <a:p>
            <a:pPr marL="560070" lvl="1" indent="-285750">
              <a:lnSpc>
                <a:spcPct val="115000"/>
              </a:lnSpc>
              <a:spcBef>
                <a:spcPts val="0"/>
              </a:spcBef>
              <a:spcAft>
                <a:spcPts val="1000"/>
              </a:spcAft>
            </a:pPr>
            <a:r>
              <a:rPr lang="en-US" sz="2200" dirty="0">
                <a:effectLst/>
                <a:latin typeface="Calibri" panose="020F0502020204030204" pitchFamily="34" charset="0"/>
                <a:ea typeface="Calibri" panose="020F0502020204030204" pitchFamily="34" charset="0"/>
                <a:cs typeface="Times New Roman" panose="02020603050405020304" pitchFamily="18" charset="0"/>
              </a:rPr>
              <a:t>The DOSP budget is too high, not enough ministry.</a:t>
            </a:r>
          </a:p>
          <a:p>
            <a:endParaRPr lang="en-US" dirty="0"/>
          </a:p>
        </p:txBody>
      </p:sp>
      <p:sp>
        <p:nvSpPr>
          <p:cNvPr id="3" name="Slide Number Placeholder 2">
            <a:extLst>
              <a:ext uri="{FF2B5EF4-FFF2-40B4-BE49-F238E27FC236}">
                <a16:creationId xmlns:a16="http://schemas.microsoft.com/office/drawing/2014/main" id="{C1134CF8-B592-4ED6-8C9A-C03D73798DF0}"/>
              </a:ext>
            </a:extLst>
          </p:cNvPr>
          <p:cNvSpPr>
            <a:spLocks noGrp="1"/>
          </p:cNvSpPr>
          <p:nvPr>
            <p:ph type="sldNum" sz="quarter" idx="12"/>
          </p:nvPr>
        </p:nvSpPr>
        <p:spPr/>
        <p:txBody>
          <a:bodyPr/>
          <a:lstStyle/>
          <a:p>
            <a:fld id="{63B9DE71-4A56-45DD-B409-270FCBBB919D}" type="slidenum">
              <a:rPr lang="en-US" smtClean="0">
                <a:solidFill>
                  <a:srgbClr val="534949"/>
                </a:solidFill>
              </a:rPr>
              <a:pPr/>
              <a:t>6</a:t>
            </a:fld>
            <a:endParaRPr lang="en-US" dirty="0">
              <a:solidFill>
                <a:srgbClr val="534949"/>
              </a:solidFill>
            </a:endParaRPr>
          </a:p>
        </p:txBody>
      </p:sp>
      <p:sp>
        <p:nvSpPr>
          <p:cNvPr id="4" name="Title 3">
            <a:extLst>
              <a:ext uri="{FF2B5EF4-FFF2-40B4-BE49-F238E27FC236}">
                <a16:creationId xmlns:a16="http://schemas.microsoft.com/office/drawing/2014/main" id="{70B7306D-9619-497F-B265-8BA695909298}"/>
              </a:ext>
            </a:extLst>
          </p:cNvPr>
          <p:cNvSpPr>
            <a:spLocks noGrp="1"/>
          </p:cNvSpPr>
          <p:nvPr>
            <p:ph type="title"/>
          </p:nvPr>
        </p:nvSpPr>
        <p:spPr/>
        <p:txBody>
          <a:bodyPr/>
          <a:lstStyle/>
          <a:p>
            <a:r>
              <a:rPr lang="en-US" dirty="0"/>
              <a:t>Restructuring of APA: </a:t>
            </a:r>
            <a:br>
              <a:rPr lang="en-US" dirty="0"/>
            </a:br>
            <a:r>
              <a:rPr lang="en-US" dirty="0"/>
              <a:t>Parish Survey</a:t>
            </a:r>
          </a:p>
        </p:txBody>
      </p:sp>
      <p:pic>
        <p:nvPicPr>
          <p:cNvPr id="5" name="Picture 2" descr="I:\DIOCESAN GRAPHICS AND LOGOS\DOSP Coat of Arms\CoatofArms-RGB-full-color_no_background.jpg">
            <a:extLst>
              <a:ext uri="{FF2B5EF4-FFF2-40B4-BE49-F238E27FC236}">
                <a16:creationId xmlns:a16="http://schemas.microsoft.com/office/drawing/2014/main" id="{93A8C6D4-9D87-44DD-A048-B9727609418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55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p:txBody>
          <a:bodyPr/>
          <a:lstStyle/>
          <a:p>
            <a:pPr marL="0" marR="0" indent="0">
              <a:lnSpc>
                <a:spcPct val="115000"/>
              </a:lnSpc>
              <a:spcBef>
                <a:spcPts val="0"/>
              </a:spcBef>
              <a:spcAft>
                <a:spcPts val="10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Recommendations:</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Cathedraticum</a:t>
            </a: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Voluntary Appeal to donors</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7</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Parish Assessment Survey</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92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p:txBody>
          <a:bodyPr/>
          <a:lstStyle/>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Cathedraticum</a:t>
            </a:r>
          </a:p>
          <a:p>
            <a:pPr marL="0" marR="0">
              <a:lnSpc>
                <a:spcPct val="115000"/>
              </a:lnSpc>
              <a:spcBef>
                <a:spcPts val="0"/>
              </a:spcBef>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Shared Services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Catholic Ministry Appeal (CMA)</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8</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Proposed Parish Assessment: components</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85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53673-501D-436A-8EF1-044C34719EB2}"/>
              </a:ext>
            </a:extLst>
          </p:cNvPr>
          <p:cNvSpPr>
            <a:spLocks noGrp="1"/>
          </p:cNvSpPr>
          <p:nvPr>
            <p:ph idx="1"/>
          </p:nvPr>
        </p:nvSpPr>
        <p:spPr>
          <a:xfrm>
            <a:off x="380999" y="2285999"/>
            <a:ext cx="8407893" cy="3840479"/>
          </a:xfrm>
        </p:spPr>
        <p:txBody>
          <a:bodyPr/>
          <a:lstStyle/>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Diocesan Leadership: $1.1 million</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Administration: $2.1 million</a:t>
            </a:r>
          </a:p>
          <a:p>
            <a:pPr marL="342900" marR="0" lvl="0" indent="-342900">
              <a:lnSpc>
                <a:spcPct val="115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Ministries: $7.0 million</a:t>
            </a:r>
          </a:p>
          <a:p>
            <a:pPr marL="342900" marR="0" lvl="0" indent="-342900">
              <a:lnSpc>
                <a:spcPct val="115000"/>
              </a:lnSpc>
              <a:spcBef>
                <a:spcPts val="0"/>
              </a:spcBef>
              <a:spcAft>
                <a:spcPts val="10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Total budget is $10.2 million a reduction of $1.6 million.</a:t>
            </a:r>
          </a:p>
          <a:p>
            <a:pPr marL="45720" indent="0">
              <a:buNone/>
            </a:pPr>
            <a:endParaRPr lang="en-US" dirty="0"/>
          </a:p>
        </p:txBody>
      </p:sp>
      <p:sp>
        <p:nvSpPr>
          <p:cNvPr id="3" name="Slide Number Placeholder 2">
            <a:extLst>
              <a:ext uri="{FF2B5EF4-FFF2-40B4-BE49-F238E27FC236}">
                <a16:creationId xmlns:a16="http://schemas.microsoft.com/office/drawing/2014/main" id="{BE1666FA-DD9C-4AA6-9CA8-4FFCADC473FE}"/>
              </a:ext>
            </a:extLst>
          </p:cNvPr>
          <p:cNvSpPr>
            <a:spLocks noGrp="1"/>
          </p:cNvSpPr>
          <p:nvPr>
            <p:ph type="sldNum" sz="quarter" idx="12"/>
          </p:nvPr>
        </p:nvSpPr>
        <p:spPr/>
        <p:txBody>
          <a:bodyPr/>
          <a:lstStyle/>
          <a:p>
            <a:fld id="{63B9DE71-4A56-45DD-B409-270FCBBB919D}" type="slidenum">
              <a:rPr lang="en-US" smtClean="0">
                <a:solidFill>
                  <a:srgbClr val="534949"/>
                </a:solidFill>
              </a:rPr>
              <a:pPr/>
              <a:t>9</a:t>
            </a:fld>
            <a:endParaRPr lang="en-US" dirty="0">
              <a:solidFill>
                <a:srgbClr val="534949"/>
              </a:solidFill>
            </a:endParaRPr>
          </a:p>
        </p:txBody>
      </p:sp>
      <p:sp>
        <p:nvSpPr>
          <p:cNvPr id="4" name="Title 3">
            <a:extLst>
              <a:ext uri="{FF2B5EF4-FFF2-40B4-BE49-F238E27FC236}">
                <a16:creationId xmlns:a16="http://schemas.microsoft.com/office/drawing/2014/main" id="{225BE341-81CA-4F86-906E-16428AE4B9F2}"/>
              </a:ext>
            </a:extLst>
          </p:cNvPr>
          <p:cNvSpPr>
            <a:spLocks noGrp="1"/>
          </p:cNvSpPr>
          <p:nvPr>
            <p:ph type="title"/>
          </p:nvPr>
        </p:nvSpPr>
        <p:spPr/>
        <p:txBody>
          <a:bodyPr/>
          <a:lstStyle/>
          <a:p>
            <a:r>
              <a:rPr lang="en-US" dirty="0"/>
              <a:t>DOSP Annual Budget</a:t>
            </a:r>
          </a:p>
        </p:txBody>
      </p:sp>
      <p:pic>
        <p:nvPicPr>
          <p:cNvPr id="5" name="Picture 2" descr="I:\DIOCESAN GRAPHICS AND LOGOS\DOSP Coat of Arms\CoatofArms-RGB-full-color_no_background.jpg">
            <a:extLst>
              <a:ext uri="{FF2B5EF4-FFF2-40B4-BE49-F238E27FC236}">
                <a16:creationId xmlns:a16="http://schemas.microsoft.com/office/drawing/2014/main" id="{C9F261F2-01D4-449F-BDCE-12C945AEFF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355846"/>
            <a:ext cx="762000" cy="1054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41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13484</TotalTime>
  <Words>2127</Words>
  <Application>Microsoft Office PowerPoint</Application>
  <PresentationFormat>On-screen Show (4:3)</PresentationFormat>
  <Paragraphs>313</Paragraphs>
  <Slides>39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Franklin Gothic Medium</vt:lpstr>
      <vt:lpstr>Symbol</vt:lpstr>
      <vt:lpstr>Times New Roman</vt:lpstr>
      <vt:lpstr>Wingdings</vt:lpstr>
      <vt:lpstr>Wingdings 2</vt:lpstr>
      <vt:lpstr>Grid</vt:lpstr>
      <vt:lpstr>Courageously Living the Gospel</vt:lpstr>
      <vt:lpstr>Aup Findings</vt:lpstr>
      <vt:lpstr>Aup findings</vt:lpstr>
      <vt:lpstr>Aup findinggs</vt:lpstr>
      <vt:lpstr>Aup findings</vt:lpstr>
      <vt:lpstr>Restructuring of APA:  Parish Survey</vt:lpstr>
      <vt:lpstr>Proposed Parish Assessment: Parish Assessment Survey</vt:lpstr>
      <vt:lpstr>Proposed Parish Assessment: components</vt:lpstr>
      <vt:lpstr>DOSP Annual Budget</vt:lpstr>
      <vt:lpstr>Proposed parish assessment: Cathedraticum</vt:lpstr>
      <vt:lpstr>Proposed parish assessment: Cathedraticum</vt:lpstr>
      <vt:lpstr>Proposed parish assessment: Cathedraticum</vt:lpstr>
      <vt:lpstr>Proposed parish assessment: Cathedraticum</vt:lpstr>
      <vt:lpstr>Proposed parish assessment: cathedraticum</vt:lpstr>
      <vt:lpstr>Proposed parish assessment: cathedraticum Calculation</vt:lpstr>
      <vt:lpstr>Proposed parish assessment: Shared services</vt:lpstr>
      <vt:lpstr>Proposed parish assessment: Shared services</vt:lpstr>
      <vt:lpstr>Proposed parish assessment: Shared services</vt:lpstr>
      <vt:lpstr>Proposed parish assessment: Catholic ministries appeal</vt:lpstr>
      <vt:lpstr>Proposed parish assessment: Catholic ministries appeal</vt:lpstr>
      <vt:lpstr>Payroll Controls</vt:lpstr>
      <vt:lpstr>Payroll Administration</vt:lpstr>
      <vt:lpstr>IRS Form 1099-NEC</vt:lpstr>
      <vt:lpstr>IRS Form 1099-NEC</vt:lpstr>
      <vt:lpstr>Who are 1099 vendors?</vt:lpstr>
      <vt:lpstr>Who are 1099 vendors?</vt:lpstr>
      <vt:lpstr>Who are 1099 vendors?</vt:lpstr>
      <vt:lpstr>Who are 1099 vendors?</vt:lpstr>
      <vt:lpstr>Who are 1099 vendors?</vt:lpstr>
      <vt:lpstr>Who are 1099 vendors?</vt:lpstr>
      <vt:lpstr>Who are 1099 vendors?</vt:lpstr>
      <vt:lpstr>IRS Form 1099-NEC</vt:lpstr>
      <vt:lpstr>IRS Form 1099-NEC</vt:lpstr>
      <vt:lpstr>IRS Form 1099-NEC</vt:lpstr>
      <vt:lpstr>IRS Form 1099-NEC</vt:lpstr>
      <vt:lpstr>Mass stipends</vt:lpstr>
      <vt:lpstr>Revenue recording</vt:lpstr>
      <vt:lpstr>Revenue recording</vt:lpstr>
      <vt:lpstr>Accounting &amp; Finance Assistance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dc:creator>
  <cp:lastModifiedBy>Thomas Heironimus</cp:lastModifiedBy>
  <cp:revision>463</cp:revision>
  <cp:lastPrinted>2021-01-06T13:31:02Z</cp:lastPrinted>
  <dcterms:created xsi:type="dcterms:W3CDTF">2017-04-23T12:29:44Z</dcterms:created>
  <dcterms:modified xsi:type="dcterms:W3CDTF">2021-06-22T14:12:59Z</dcterms:modified>
</cp:coreProperties>
</file>