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4" r:id="rId3"/>
    <p:sldId id="272" r:id="rId4"/>
    <p:sldId id="273" r:id="rId5"/>
    <p:sldId id="276" r:id="rId6"/>
    <p:sldId id="296" r:id="rId7"/>
    <p:sldId id="297" r:id="rId8"/>
    <p:sldId id="304" r:id="rId9"/>
    <p:sldId id="302" r:id="rId10"/>
    <p:sldId id="290" r:id="rId11"/>
    <p:sldId id="313" r:id="rId12"/>
    <p:sldId id="310" r:id="rId13"/>
    <p:sldId id="329" r:id="rId14"/>
    <p:sldId id="311" r:id="rId15"/>
    <p:sldId id="319" r:id="rId16"/>
    <p:sldId id="315" r:id="rId17"/>
    <p:sldId id="316" r:id="rId18"/>
    <p:sldId id="314" r:id="rId19"/>
    <p:sldId id="318" r:id="rId20"/>
    <p:sldId id="321" r:id="rId21"/>
    <p:sldId id="312" r:id="rId22"/>
    <p:sldId id="308" r:id="rId23"/>
    <p:sldId id="324" r:id="rId24"/>
    <p:sldId id="325" r:id="rId25"/>
    <p:sldId id="326" r:id="rId26"/>
    <p:sldId id="298" r:id="rId27"/>
    <p:sldId id="327" r:id="rId28"/>
    <p:sldId id="328" r:id="rId29"/>
    <p:sldId id="292" r:id="rId30"/>
    <p:sldId id="299" r:id="rId31"/>
    <p:sldId id="30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1D"/>
    <a:srgbClr val="FF9933"/>
    <a:srgbClr val="28E0B0"/>
    <a:srgbClr val="33CCCC"/>
    <a:srgbClr val="23C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B6B6-B7A0-4710-A5A0-F2F4E22D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1AAEE-BE8B-49F1-BDED-EDB13DEF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E2E13-04E1-4DFE-96A6-E0F065C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AE46-4ECE-4D7D-B42A-B3D013DD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A002-61B7-40A8-831F-A76377E6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EE55-79AB-4031-AD96-C3B8E1AD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32E76-E96F-4FCA-BEDA-0320F339B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9451-EDF0-46CD-8CB1-E3B0499B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BFF57-29CA-4A82-B009-A31F0CA9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70182-CF76-4382-993A-D9F87135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4A5CF-B66D-4A9C-A888-2E7CC2A5C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23A22-D0CB-444F-ABF2-67F943294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12D77-78C8-4905-8047-D6DFE523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17AF1-1F6E-4E4C-BC52-FB1E6D3D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1CFA-C874-4F15-895C-1A06913E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814C-5EAD-4E22-83BF-AB28F336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272A-B646-4096-B182-D758597F0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BCEA-CAEE-4F3B-AB9B-CDD030CF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8CB59-B456-4E6A-9110-0ACC0E48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916BD-F353-44E6-A2B6-0359EBD2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8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06C5-34E4-4171-AA2C-2100AB1B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C7B73-8873-4FAB-84DC-0F8311C43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378EC-CE19-4866-B15F-9A763E0D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41CED-6666-42B7-B0DB-F30C3B99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19C4-D5BF-4D6A-87CE-94C73619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FBA2-071F-4C79-BA11-C3B73716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FADA8-6827-4EDA-9B01-44B554A5E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A7C06-3269-4B9C-831F-DF5E7859A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1EB26-617F-436E-8F1F-254A0633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F4E1E-407D-4503-A9D2-C5AD7CE6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A3E92-8308-40FF-9DA6-B8A4C336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2CDA-AA01-4A0B-AAB3-DDE81FC7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EE399-93A2-4497-B428-BE102E0A0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4001D-9194-4C90-B7B3-F3A0C978A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DE74-EC8F-4C5B-948C-2D127ED10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F727B-6759-4F46-9687-3071731E9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21B7F-083A-4A3B-A07D-16B99C3A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F0BE5-63A7-423B-9811-9A5E2AEB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16C80-7949-45C5-80A8-26897C6D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9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C6C0-FB63-457C-A26B-C2BA9527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BB7FD-3E0B-48CE-9F91-57E24D7A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E42F0-EBB8-48A0-83B7-19CBF710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EFD9E-7D93-408D-BD89-EE868A72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C9503-D74D-4ED9-995C-AB5DE761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68FE5-FD95-4252-B71F-A3301A66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00D5E-0315-40DC-A861-760611C6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9708-41B6-4EF3-90D9-B2564FD4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1B73-61FF-470E-B6DE-CB4291C2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B509D-5BD5-4698-A2F9-990F17FD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CBA17-4DFE-48D6-AD37-786238D7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37290-668D-49F4-9D01-BB6A6B8A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CD1B8-1C21-4D7D-8BD9-91B79418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F9AB-B3B2-491B-9F69-9DB7C223A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A4669-0926-4B07-90CE-32FD6D7BA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6BD36-9510-40E8-8A10-44A379CB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2D633-50AC-4236-A05C-7D5D3411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AE8A1-8F2E-4CC8-962B-24405478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4BC85-742F-402A-99E9-2BCFADED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44F64-799E-4FAF-BEE6-716A2299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49A78-2580-4273-A82C-6125AF704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25F4-337A-4502-A6F3-61261E00C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FFDB-2FAC-4038-80F9-55281CE2706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7644-9D70-4D44-A780-8769FBD1E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267D-A422-48F6-8262-0263A68AE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E5C3-5351-4341-90F0-26403116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0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pxhere.com/en/photo/120090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099997F3-B4B6-46F8-89EB-36301B90A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0" y="0"/>
            <a:ext cx="6210300" cy="621030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AF0947-A3D1-44D4-B391-2AEE09B0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46" y="-321941"/>
            <a:ext cx="8526479" cy="75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3497E95-2246-4323-8FD8-93ADD58EB092}"/>
              </a:ext>
            </a:extLst>
          </p:cNvPr>
          <p:cNvSpPr/>
          <p:nvPr/>
        </p:nvSpPr>
        <p:spPr>
          <a:xfrm>
            <a:off x="85262" y="224136"/>
            <a:ext cx="61612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BO" sz="48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No es </a:t>
            </a:r>
            <a:r>
              <a:rPr lang="es-BO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algo </a:t>
            </a:r>
            <a:r>
              <a:rPr lang="es-BO" sz="48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nuevo, sino el </a:t>
            </a:r>
            <a:r>
              <a:rPr lang="es-BO" sz="4800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RE-DESCUBRIR</a:t>
            </a:r>
            <a:r>
              <a:rPr lang="es-BO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lo que somos como Iglesia.</a:t>
            </a:r>
            <a:r>
              <a:rPr lang="es-BO" sz="48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438441-E81E-42CF-B89F-FA23DAD9CFEE}"/>
              </a:ext>
            </a:extLst>
          </p:cNvPr>
          <p:cNvSpPr txBox="1"/>
          <p:nvPr/>
        </p:nvSpPr>
        <p:spPr>
          <a:xfrm>
            <a:off x="6069383" y="243513"/>
            <a:ext cx="586594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“La sinodalidad indica el 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modus vivendi et operandi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(forma de vivir y obrar)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Iglesia, Pueblo de Dios, que manifiesta y realiza en concreto su ser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comunión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el </a:t>
            </a:r>
            <a:r>
              <a:rPr kumimoji="0" lang="es-E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caminar juntos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en el reunirse en asamblea y en el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participar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activamente de todos sus miembros en su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misión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evangelizadora.”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E4869D-7B2D-4B93-B49A-100D20EEB87B}"/>
              </a:ext>
            </a:extLst>
          </p:cNvPr>
          <p:cNvSpPr txBox="1"/>
          <p:nvPr/>
        </p:nvSpPr>
        <p:spPr>
          <a:xfrm>
            <a:off x="689611" y="6429822"/>
            <a:ext cx="1101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solidFill>
                  <a:srgbClr val="603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(Comisión Teológica Internacional: La </a:t>
            </a:r>
            <a:r>
              <a:rPr lang="es-ES_tradnl" dirty="0">
                <a:solidFill>
                  <a:srgbClr val="60303E"/>
                </a:solidFill>
                <a:latin typeface="Calibri" panose="020F0502020204030204"/>
              </a:rPr>
              <a:t>s</a:t>
            </a:r>
            <a:r>
              <a:rPr kumimoji="0" lang="es-ES_tradnl" b="0" i="0" u="none" strike="noStrike" kern="1200" cap="none" spc="0" normalizeH="0" baseline="0" noProof="0" dirty="0" err="1">
                <a:ln>
                  <a:noFill/>
                </a:ln>
                <a:solidFill>
                  <a:srgbClr val="603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inodalidad</a:t>
            </a:r>
            <a:r>
              <a:rPr kumimoji="0" lang="es-ES_tradnl" b="0" i="0" u="none" strike="noStrike" kern="1200" cap="none" spc="0" normalizeH="0" baseline="0" noProof="0" dirty="0">
                <a:ln>
                  <a:noFill/>
                </a:ln>
                <a:solidFill>
                  <a:srgbClr val="603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 la vida y en la misión de la Iglesia (2 de marzo del 2018), #6)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6030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E7BF51-EB40-4731-9848-4E9FB6151BE2}"/>
              </a:ext>
            </a:extLst>
          </p:cNvPr>
          <p:cNvSpPr txBox="1"/>
          <p:nvPr/>
        </p:nvSpPr>
        <p:spPr>
          <a:xfrm>
            <a:off x="6423660" y="790321"/>
            <a:ext cx="536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modus vivendi et operandi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5E55ED-02A2-4223-92DD-EF254241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2610892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954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099997F3-B4B6-46F8-89EB-36301B90A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0" y="0"/>
            <a:ext cx="6210300" cy="621030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AF0947-A3D1-44D4-B391-2AEE09B0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46" y="-321941"/>
            <a:ext cx="8526479" cy="75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156908" y="-1498637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085179">
            <a:off x="4306642" y="396777"/>
            <a:ext cx="4575361" cy="1972187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064871">
            <a:off x="2055110" y="3438202"/>
            <a:ext cx="106417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77735" y="297837"/>
            <a:ext cx="5190370" cy="4882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968709" y="4553910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17220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217830" y="589664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1035085" y="2940021"/>
            <a:ext cx="5683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Pandemia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Desigualdades e Injusticias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Masificación y Fragmentación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Condiciones indignas de los Migrantes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Mentalidad Secularizada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Persecución religiosa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98270-DC58-43EB-B63F-4EE930AD11BD}"/>
              </a:ext>
            </a:extLst>
          </p:cNvPr>
          <p:cNvSpPr txBox="1"/>
          <p:nvPr/>
        </p:nvSpPr>
        <p:spPr>
          <a:xfrm>
            <a:off x="6928225" y="2790538"/>
            <a:ext cx="516735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Clericalismo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A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buso de poder, económicos, de conciencia, sexuales, etc.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 de inclusividad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Fundamentalismo religiosos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9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338248" y="507115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957129" y="3336631"/>
            <a:ext cx="10563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/>
              <a:t>Una tragedia global como </a:t>
            </a:r>
            <a:r>
              <a:rPr lang="es-ES_tradnl" sz="3200" b="1" dirty="0">
                <a:solidFill>
                  <a:srgbClr val="C00000"/>
                </a:solidFill>
              </a:rPr>
              <a:t>la pandemia</a:t>
            </a:r>
            <a:r>
              <a:rPr lang="es-ES_tradnl" sz="3200" b="1" dirty="0"/>
              <a:t> </a:t>
            </a:r>
            <a:r>
              <a:rPr lang="es-ES_tradnl" sz="3200" dirty="0"/>
              <a:t>del COVID-19 «despertó durante un tiempo la consciencia de ser una comunidad mundial que navega en una misma barca, donde el mal de uno perjudica a todos. Recordamos que nadie se salva solo, que únicamente es posible salvarse juntos» (FT, n. 32).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2099F1-3CCB-4765-A02B-0FDF4842FD9E}"/>
              </a:ext>
            </a:extLst>
          </p:cNvPr>
          <p:cNvSpPr/>
          <p:nvPr/>
        </p:nvSpPr>
        <p:spPr>
          <a:xfrm>
            <a:off x="4056956" y="2413301"/>
            <a:ext cx="383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Pandemia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7318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338248" y="507115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431228" y="3387711"/>
            <a:ext cx="11329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/>
              <a:t>Al mismo tiempo la pandemia ha hecho detonar las </a:t>
            </a:r>
            <a:r>
              <a:rPr lang="es-ES_tradnl" sz="3200" b="1" dirty="0">
                <a:solidFill>
                  <a:srgbClr val="C00000"/>
                </a:solidFill>
              </a:rPr>
              <a:t>desigualdades y las injusticias </a:t>
            </a:r>
            <a:r>
              <a:rPr lang="es-ES_tradnl" sz="3200" dirty="0"/>
              <a:t>ya existentes: la humanidad aparece cada vez más sacudida por procesos de </a:t>
            </a:r>
            <a:r>
              <a:rPr lang="es-ES_tradnl" sz="3200" b="1" dirty="0">
                <a:solidFill>
                  <a:srgbClr val="C00000"/>
                </a:solidFill>
              </a:rPr>
              <a:t>masificación y de fragmentación</a:t>
            </a:r>
            <a:r>
              <a:rPr lang="es-ES_tradnl" sz="3200" dirty="0"/>
              <a:t>; la trágica condición que viven los </a:t>
            </a:r>
            <a:r>
              <a:rPr lang="es-ES_tradnl" sz="3200" b="1" dirty="0">
                <a:solidFill>
                  <a:srgbClr val="C00000"/>
                </a:solidFill>
              </a:rPr>
              <a:t>migrantes</a:t>
            </a:r>
            <a:r>
              <a:rPr lang="es-ES_tradnl" sz="3200" dirty="0"/>
              <a:t> en todas las regiones del mundo atestiguan cuán altas y fuertes son aún las </a:t>
            </a:r>
            <a:r>
              <a:rPr lang="es-ES_tradnl" sz="3200" b="1" dirty="0">
                <a:solidFill>
                  <a:srgbClr val="C00000"/>
                </a:solidFill>
              </a:rPr>
              <a:t>barreras que dividen</a:t>
            </a:r>
            <a:r>
              <a:rPr lang="es-ES_tradnl" sz="3200" dirty="0"/>
              <a:t> la única familia humana (Doc.Prep.#5).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FA809-EE92-4A7E-8F95-FD5EC10AADAA}"/>
              </a:ext>
            </a:extLst>
          </p:cNvPr>
          <p:cNvSpPr/>
          <p:nvPr/>
        </p:nvSpPr>
        <p:spPr>
          <a:xfrm>
            <a:off x="2316652" y="2575623"/>
            <a:ext cx="7281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Pandemia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y sus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frutos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082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577225" y="340777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602630" y="3443894"/>
            <a:ext cx="10895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No podemos ignorar la variedad de condiciones en las que viven las comunidades cristianas en las diversas regiones del mundo. Junto a países en los cuales la Iglesia reúne la mayoría de la población y representa una referencia cultural para toda la sociedad, existen otros países en los cuales los católicos son una minoría; en algunos de estos países, los católicos, junto con los otros cristianos, experimentan formas de </a:t>
            </a:r>
            <a:r>
              <a:rPr lang="es-ES_tradnl" sz="2800" b="1" dirty="0">
                <a:solidFill>
                  <a:srgbClr val="C00000"/>
                </a:solidFill>
              </a:rPr>
              <a:t>persecución</a:t>
            </a:r>
            <a:r>
              <a:rPr lang="es-ES_tradnl" sz="2800" dirty="0"/>
              <a:t>, incluso muy violentas, y a menudo el </a:t>
            </a:r>
            <a:r>
              <a:rPr lang="es-ES_tradnl" sz="2800" b="1" dirty="0">
                <a:solidFill>
                  <a:srgbClr val="C00000"/>
                </a:solidFill>
              </a:rPr>
              <a:t>martirio</a:t>
            </a:r>
            <a:r>
              <a:rPr lang="es-ES_tradnl" sz="2800" dirty="0"/>
              <a:t> (Doc.Prep.#8).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77C06-A42F-48FD-AD86-1A0368FF0552}"/>
              </a:ext>
            </a:extLst>
          </p:cNvPr>
          <p:cNvSpPr/>
          <p:nvPr/>
        </p:nvSpPr>
        <p:spPr>
          <a:xfrm>
            <a:off x="3179737" y="2487938"/>
            <a:ext cx="6329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Persecución Religiosa</a:t>
            </a:r>
          </a:p>
        </p:txBody>
      </p:sp>
    </p:spTree>
    <p:extLst>
      <p:ext uri="{BB962C8B-B14F-4D97-AF65-F5344CB8AC3E}">
        <p14:creationId xmlns:p14="http://schemas.microsoft.com/office/powerpoint/2010/main" val="113535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338248" y="507115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749485" y="3756763"/>
            <a:ext cx="10827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/>
              <a:t>Predomina una </a:t>
            </a:r>
            <a:r>
              <a:rPr lang="es-ES_tradnl" sz="3200" b="1" dirty="0">
                <a:solidFill>
                  <a:srgbClr val="C00000"/>
                </a:solidFill>
              </a:rPr>
              <a:t>mentalidad secularizada </a:t>
            </a:r>
            <a:r>
              <a:rPr lang="es-ES_tradnl" sz="3200" dirty="0"/>
              <a:t>que tiende a expulsar la religión del espacio público, por otra parte, existe un </a:t>
            </a:r>
            <a:r>
              <a:rPr lang="es-ES_tradnl" sz="3200" b="1" dirty="0">
                <a:solidFill>
                  <a:srgbClr val="C00000"/>
                </a:solidFill>
              </a:rPr>
              <a:t>integrismo religioso </a:t>
            </a:r>
            <a:r>
              <a:rPr lang="es-ES_tradnl" sz="3200" b="1" dirty="0"/>
              <a:t>(“</a:t>
            </a:r>
            <a:r>
              <a:rPr lang="es-ES_tradnl" sz="3200" b="1" dirty="0" err="1"/>
              <a:t>religious</a:t>
            </a:r>
            <a:r>
              <a:rPr lang="es-ES_tradnl" sz="3200" b="1" dirty="0"/>
              <a:t> </a:t>
            </a:r>
            <a:r>
              <a:rPr lang="es-ES_tradnl" sz="3200" b="1" dirty="0" err="1"/>
              <a:t>fundamentalism</a:t>
            </a:r>
            <a:r>
              <a:rPr lang="es-ES_tradnl" sz="3200" b="1" dirty="0"/>
              <a:t>”)</a:t>
            </a:r>
            <a:r>
              <a:rPr lang="es-ES_tradnl" sz="3200" dirty="0"/>
              <a:t>, que no respeta la libertad de los otros, alimenta formas de intolerancia y de violencia... (</a:t>
            </a:r>
            <a:r>
              <a:rPr lang="es-ES_tradnl" sz="3200" dirty="0" err="1"/>
              <a:t>Prep</a:t>
            </a:r>
            <a:r>
              <a:rPr lang="es-ES_tradnl" sz="3200" dirty="0"/>
              <a:t>. Doc. #8).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B9F74A-41A9-4AFF-B5EA-8B57982C29BE}"/>
              </a:ext>
            </a:extLst>
          </p:cNvPr>
          <p:cNvSpPr/>
          <p:nvPr/>
        </p:nvSpPr>
        <p:spPr>
          <a:xfrm>
            <a:off x="1491826" y="2821656"/>
            <a:ext cx="963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Secularismo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Fundamentalismo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358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745271" y="99327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595189" y="3295192"/>
            <a:ext cx="110016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/>
              <a:t>La misma Iglesia debe afrontar la falta de fe y la corrupción también dentro de ella. En particular, no podemos olvidar el sufrimiento vivido por personas menores y adultos vulnerables «a causa de </a:t>
            </a:r>
            <a:r>
              <a:rPr lang="es-ES_tradnl" sz="2600" b="1" dirty="0">
                <a:solidFill>
                  <a:srgbClr val="C00000"/>
                </a:solidFill>
              </a:rPr>
              <a:t>abusos sexuales, de poder y de consciencia</a:t>
            </a:r>
            <a:r>
              <a:rPr lang="es-ES_tradnl" sz="2600" dirty="0"/>
              <a:t> cometidos por un notable número de clérigos y personas consagradas» … La Iglesia entera está llamada a confrontarse con el peso de una cultura impregnada de </a:t>
            </a:r>
            <a:r>
              <a:rPr lang="es-ES_tradnl" sz="2600" b="1" dirty="0">
                <a:solidFill>
                  <a:srgbClr val="C00000"/>
                </a:solidFill>
              </a:rPr>
              <a:t>clericalismo</a:t>
            </a:r>
            <a:r>
              <a:rPr lang="es-ES_tradnl" sz="2600" dirty="0"/>
              <a:t>, heredada de su historia, y de formas de ejercicio de la autoridad en las que se insertan los diversos tipos de </a:t>
            </a:r>
            <a:r>
              <a:rPr lang="es-ES_tradnl" sz="2600" b="1" dirty="0">
                <a:solidFill>
                  <a:srgbClr val="C00000"/>
                </a:solidFill>
              </a:rPr>
              <a:t>abuso de poder, económicos, de conciencia, sexuales </a:t>
            </a:r>
            <a:r>
              <a:rPr lang="es-ES_tradnl" sz="2600" dirty="0"/>
              <a:t>(Doc. </a:t>
            </a:r>
            <a:r>
              <a:rPr lang="es-ES_tradnl" sz="2600" dirty="0" err="1"/>
              <a:t>Prep</a:t>
            </a:r>
            <a:r>
              <a:rPr lang="es-ES_tradnl" sz="2600" dirty="0"/>
              <a:t>. #6). </a:t>
            </a:r>
          </a:p>
          <a:p>
            <a:pPr algn="just"/>
            <a:endParaRPr lang="es-ES_tradnl"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43268-8466-4801-A1CF-835E15046020}"/>
              </a:ext>
            </a:extLst>
          </p:cNvPr>
          <p:cNvSpPr/>
          <p:nvPr/>
        </p:nvSpPr>
        <p:spPr>
          <a:xfrm>
            <a:off x="3126503" y="2224674"/>
            <a:ext cx="6550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Clericalismo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y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Abusos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032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338248" y="507115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498420" y="3800353"/>
            <a:ext cx="11195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dirty="0"/>
              <a:t>La concentración de la responsabilidad de la misión en el ministerio de los Pastores; el insuficiente aprecio de la vida consagrada y de los dones carismáticos; la escasa valoración del aporte específico cualificado, en su ámbito de competencia, de los fieles laicos, y entre ellos, de las mujeres (CTI: </a:t>
            </a:r>
            <a:r>
              <a:rPr lang="es-ES_tradnl" sz="3200" dirty="0" err="1"/>
              <a:t>Sinodalidad</a:t>
            </a:r>
            <a:r>
              <a:rPr lang="es-ES_tradnl" sz="3200" dirty="0"/>
              <a:t>, #105).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21AB1A-9829-470E-82C2-B47913D96DA6}"/>
              </a:ext>
            </a:extLst>
          </p:cNvPr>
          <p:cNvSpPr/>
          <p:nvPr/>
        </p:nvSpPr>
        <p:spPr>
          <a:xfrm>
            <a:off x="1850830" y="2846912"/>
            <a:ext cx="8883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lamado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 Mayor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Inclusividad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74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4ED67D32-A7DA-4D3E-A4ED-F2C25A0EE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/>
          <a:stretch/>
        </p:blipFill>
        <p:spPr bwMode="auto">
          <a:xfrm>
            <a:off x="0" y="-1"/>
            <a:ext cx="12192000" cy="59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761EAB-973D-40D9-8A0D-FE0C9ECD1D93}"/>
              </a:ext>
            </a:extLst>
          </p:cNvPr>
          <p:cNvSpPr/>
          <p:nvPr/>
        </p:nvSpPr>
        <p:spPr>
          <a:xfrm>
            <a:off x="6186196" y="2078086"/>
            <a:ext cx="5275897" cy="2701827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AD64E-36DF-43EB-95BC-8BC906A3958A}"/>
              </a:ext>
            </a:extLst>
          </p:cNvPr>
          <p:cNvSpPr/>
          <p:nvPr/>
        </p:nvSpPr>
        <p:spPr>
          <a:xfrm>
            <a:off x="2634454" y="161707"/>
            <a:ext cx="67060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“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Sinodalidad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”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448CC-C387-42EE-9EC6-ED8AE8A6E2FB}"/>
              </a:ext>
            </a:extLst>
          </p:cNvPr>
          <p:cNvSpPr/>
          <p:nvPr/>
        </p:nvSpPr>
        <p:spPr>
          <a:xfrm>
            <a:off x="6186196" y="5403061"/>
            <a:ext cx="4639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“</a:t>
            </a:r>
            <a:r>
              <a:rPr lang="en-US" sz="8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Caminar</a:t>
            </a:r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”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918293-CEA3-4D47-ABC1-DCACD32EDEDD}"/>
              </a:ext>
            </a:extLst>
          </p:cNvPr>
          <p:cNvSpPr/>
          <p:nvPr/>
        </p:nvSpPr>
        <p:spPr>
          <a:xfrm>
            <a:off x="1818653" y="5403061"/>
            <a:ext cx="3773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“</a:t>
            </a:r>
            <a:r>
              <a:rPr lang="en-US" sz="8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Juntos</a:t>
            </a:r>
            <a:r>
              <a:rPr lang="en-US" sz="8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62C05B-9FB6-4212-A1FD-9221C0EE3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96" y="1472467"/>
            <a:ext cx="4322439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036835" y="-4304709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446474">
            <a:off x="2259969" y="244826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401951">
            <a:off x="-198990" y="644381"/>
            <a:ext cx="106417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¿Por</a:t>
            </a:r>
            <a:r>
              <a:rPr lang="es-P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qué</a:t>
            </a:r>
            <a:r>
              <a:rPr lang="es-C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cuesta arriba?</a:t>
            </a:r>
            <a:endParaRPr lang="es-C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-116692" y="108465"/>
            <a:ext cx="2908594" cy="2736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7217830" y="589664"/>
            <a:ext cx="3864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“Sinodalidad” en los Tiempos Contemporáneos</a:t>
            </a:r>
            <a:endParaRPr lang="es-C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28270-253B-48E4-A5B3-DB37A2538863}"/>
              </a:ext>
            </a:extLst>
          </p:cNvPr>
          <p:cNvSpPr txBox="1"/>
          <p:nvPr/>
        </p:nvSpPr>
        <p:spPr>
          <a:xfrm>
            <a:off x="1035085" y="2940021"/>
            <a:ext cx="5683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Pandemia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Desigualdades e Injusticias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Masificación y Fragmentación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Condiciones indignas de los Migrantes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Mentalidad Secularizada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</a:rPr>
              <a:t>Persecución religiosa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98270-DC58-43EB-B63F-4EE930AD11BD}"/>
              </a:ext>
            </a:extLst>
          </p:cNvPr>
          <p:cNvSpPr txBox="1"/>
          <p:nvPr/>
        </p:nvSpPr>
        <p:spPr>
          <a:xfrm>
            <a:off x="6928225" y="2790538"/>
            <a:ext cx="516735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Clericalismo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_tradnl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A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buso de poder, económicos, de conciencia, sexuales, etc.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 de inclusividad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Fundamentalismo religiosos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0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>
            <a:off x="0" y="-3763588"/>
            <a:ext cx="13631943" cy="66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1125102">
            <a:off x="1694989" y="375775"/>
            <a:ext cx="2697892" cy="1070063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9490">
            <a:off x="27777" y="-110326"/>
            <a:ext cx="2670031" cy="2511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C245A-574C-4960-B044-0A4C942CD3D6}"/>
              </a:ext>
            </a:extLst>
          </p:cNvPr>
          <p:cNvSpPr txBox="1"/>
          <p:nvPr/>
        </p:nvSpPr>
        <p:spPr>
          <a:xfrm>
            <a:off x="4636660" y="483885"/>
            <a:ext cx="7277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Expresiones de “Sinodalidad” en los Tiempos Contemporáneos</a:t>
            </a:r>
            <a:endParaRPr lang="es-CO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69CA8F-9452-44DE-970C-B5F479F1A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06" y="2583366"/>
            <a:ext cx="7033614" cy="20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E8232B9-31F0-4B9F-9A6B-5478D9E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65" y="2370929"/>
            <a:ext cx="3892349" cy="38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F5B8BF-7879-456F-95F5-2071BFF46280}"/>
              </a:ext>
            </a:extLst>
          </p:cNvPr>
          <p:cNvSpPr/>
          <p:nvPr/>
        </p:nvSpPr>
        <p:spPr>
          <a:xfrm>
            <a:off x="537459" y="5154246"/>
            <a:ext cx="38298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ENVISION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F0B9D-4840-417C-8A95-5AB572CCD27D}"/>
              </a:ext>
            </a:extLst>
          </p:cNvPr>
          <p:cNvSpPr txBox="1"/>
          <p:nvPr/>
        </p:nvSpPr>
        <p:spPr>
          <a:xfrm>
            <a:off x="4170336" y="5215869"/>
            <a:ext cx="3371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/>
              <a:t>Proceso de discernimiento como recién ordenado en la parroquia de St. Clemente, </a:t>
            </a:r>
            <a:r>
              <a:rPr lang="es-PR" dirty="0" err="1"/>
              <a:t>Plant</a:t>
            </a:r>
            <a:r>
              <a:rPr lang="es-PR" dirty="0"/>
              <a:t> City.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A59FD3-FA21-40D4-AA35-B4D9C3096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401" y="1945319"/>
            <a:ext cx="6665518" cy="41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5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D635A6AB-D819-461C-B51C-4454B939D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/>
          <a:stretch/>
        </p:blipFill>
        <p:spPr bwMode="auto">
          <a:xfrm>
            <a:off x="0" y="0"/>
            <a:ext cx="12192000" cy="59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oup of birds flying&#10;&#10;Description automatically generated with medium confidence">
            <a:extLst>
              <a:ext uri="{FF2B5EF4-FFF2-40B4-BE49-F238E27FC236}">
                <a16:creationId xmlns:a16="http://schemas.microsoft.com/office/drawing/2014/main" id="{3F59DBCF-ED11-47B2-AE56-56F1DEDB64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230" t="10434" r="9230" b="3803"/>
          <a:stretch/>
        </p:blipFill>
        <p:spPr>
          <a:xfrm>
            <a:off x="516669" y="791312"/>
            <a:ext cx="4674638" cy="3278627"/>
          </a:xfrm>
          <a:prstGeom prst="rect">
            <a:avLst/>
          </a:prstGeom>
        </p:spPr>
      </p:pic>
      <p:pic>
        <p:nvPicPr>
          <p:cNvPr id="19" name="Graphic 18" descr="Windy with solid fill">
            <a:extLst>
              <a:ext uri="{FF2B5EF4-FFF2-40B4-BE49-F238E27FC236}">
                <a16:creationId xmlns:a16="http://schemas.microsoft.com/office/drawing/2014/main" id="{5186E61F-70C0-4406-BDBF-B6E37ED09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01991">
            <a:off x="2947099" y="2543799"/>
            <a:ext cx="2982414" cy="2846430"/>
          </a:xfrm>
          <a:prstGeom prst="rect">
            <a:avLst/>
          </a:prstGeom>
        </p:spPr>
      </p:pic>
      <p:pic>
        <p:nvPicPr>
          <p:cNvPr id="24" name="Graphic 23" descr="Windy with solid fill">
            <a:extLst>
              <a:ext uri="{FF2B5EF4-FFF2-40B4-BE49-F238E27FC236}">
                <a16:creationId xmlns:a16="http://schemas.microsoft.com/office/drawing/2014/main" id="{0C74E878-4C4B-4D6B-A296-11F538CC7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01991">
            <a:off x="-19927" y="2995024"/>
            <a:ext cx="2982414" cy="28464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285D31-08DF-4089-A6F5-E427C6D84C46}"/>
              </a:ext>
            </a:extLst>
          </p:cNvPr>
          <p:cNvSpPr/>
          <p:nvPr/>
        </p:nvSpPr>
        <p:spPr>
          <a:xfrm rot="21238948">
            <a:off x="1460358" y="4009234"/>
            <a:ext cx="2489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Espíritu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Santo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AFAB7-6031-4539-96D8-8357A1F8425B}"/>
              </a:ext>
            </a:extLst>
          </p:cNvPr>
          <p:cNvSpPr txBox="1"/>
          <p:nvPr/>
        </p:nvSpPr>
        <p:spPr>
          <a:xfrm>
            <a:off x="814940" y="5312014"/>
            <a:ext cx="10562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Discernir es el detectar las corrientes del Espíritu para montarnos en ellas y llegar a cumplir nuestra misión.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E977F-4694-4CB1-9D80-4F6331E5AD0F}"/>
              </a:ext>
            </a:extLst>
          </p:cNvPr>
          <p:cNvSpPr txBox="1"/>
          <p:nvPr/>
        </p:nvSpPr>
        <p:spPr>
          <a:xfrm>
            <a:off x="5535288" y="1036668"/>
            <a:ext cx="6425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“El viento sopla donde quiere, y oyes su sonido, pero no sabes de dónde viene ni adónde va; así es todo aquel que es nacido del Espíritu” (</a:t>
            </a:r>
            <a:r>
              <a:rPr kumimoji="0" lang="es-ES_trad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Jn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3:8).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05DD2-E1BB-4705-84A0-02D67A517696}"/>
              </a:ext>
            </a:extLst>
          </p:cNvPr>
          <p:cNvSpPr txBox="1"/>
          <p:nvPr/>
        </p:nvSpPr>
        <p:spPr>
          <a:xfrm>
            <a:off x="2657269" y="79293"/>
            <a:ext cx="666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3600" b="1" dirty="0"/>
              <a:t>El Ejemplo de las Aves Migratorias </a:t>
            </a:r>
          </a:p>
          <a:p>
            <a:endParaRPr lang="es-PR" sz="3600" dirty="0"/>
          </a:p>
        </p:txBody>
      </p:sp>
    </p:spTree>
    <p:extLst>
      <p:ext uri="{BB962C8B-B14F-4D97-AF65-F5344CB8AC3E}">
        <p14:creationId xmlns:p14="http://schemas.microsoft.com/office/powerpoint/2010/main" val="24338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1FB7D7-0EF8-47EC-8171-5B9585F4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r="86207"/>
          <a:stretch/>
        </p:blipFill>
        <p:spPr bwMode="auto">
          <a:xfrm>
            <a:off x="0" y="0"/>
            <a:ext cx="1681655" cy="59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C395F-694C-4C46-8271-FED5B172229C}"/>
              </a:ext>
            </a:extLst>
          </p:cNvPr>
          <p:cNvSpPr txBox="1"/>
          <p:nvPr/>
        </p:nvSpPr>
        <p:spPr>
          <a:xfrm>
            <a:off x="1966282" y="1121415"/>
            <a:ext cx="100575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dirty="0"/>
              <a:t>[1.] El discernimiento comunitario implica la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escucha</a:t>
            </a:r>
            <a:r>
              <a:rPr lang="es-ES_tradnl" sz="3600" dirty="0"/>
              <a:t> atenta y valiente de los «gemidos del Espíritu» (cfr. </a:t>
            </a:r>
            <a:r>
              <a:rPr lang="es-ES_tradnl" sz="3600" dirty="0" err="1"/>
              <a:t>Rom</a:t>
            </a:r>
            <a:r>
              <a:rPr lang="es-ES_tradnl" sz="3600" dirty="0"/>
              <a:t> 8,26) que se abren camino a través del grito, explícito o también mudo, que brota del Pueblo de Dios: «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escucha de Dios</a:t>
            </a:r>
            <a:r>
              <a:rPr lang="es-ES_tradnl" sz="3600" dirty="0"/>
              <a:t>, hasta escuchar con él el clamor del pueblo;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escucha del pueblo</a:t>
            </a:r>
            <a:r>
              <a:rPr lang="es-ES_tradnl" sz="3600" dirty="0"/>
              <a:t>, hasta respirar en él la voluntad a la que Dios nos llama».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26E43-D306-4B20-B0C0-B1F6EE7760CE}"/>
              </a:ext>
            </a:extLst>
          </p:cNvPr>
          <p:cNvSpPr/>
          <p:nvPr/>
        </p:nvSpPr>
        <p:spPr>
          <a:xfrm>
            <a:off x="767254" y="-53610"/>
            <a:ext cx="11886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Discernimiento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Comunitario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3998B3-BBB1-4F6B-82AA-5BDF24B62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9734">
            <a:off x="3345027" y="4150801"/>
            <a:ext cx="5880321" cy="34410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94F4FF-9BFC-496E-9BB9-4C978289CA16}"/>
              </a:ext>
            </a:extLst>
          </p:cNvPr>
          <p:cNvSpPr/>
          <p:nvPr/>
        </p:nvSpPr>
        <p:spPr>
          <a:xfrm>
            <a:off x="1545653" y="5392720"/>
            <a:ext cx="23221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Escuchar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 Dios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DF8D5F-1962-4ED3-A179-00B5126BC765}"/>
              </a:ext>
            </a:extLst>
          </p:cNvPr>
          <p:cNvSpPr/>
          <p:nvPr/>
        </p:nvSpPr>
        <p:spPr>
          <a:xfrm>
            <a:off x="8869884" y="5263219"/>
            <a:ext cx="23505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Escuchar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al Pueblo</a:t>
            </a:r>
          </a:p>
        </p:txBody>
      </p:sp>
      <p:pic>
        <p:nvPicPr>
          <p:cNvPr id="12" name="Graphic 11" descr="Windy with solid fill">
            <a:extLst>
              <a:ext uri="{FF2B5EF4-FFF2-40B4-BE49-F238E27FC236}">
                <a16:creationId xmlns:a16="http://schemas.microsoft.com/office/drawing/2014/main" id="{01C50A40-6D3B-4B9A-8D22-3CD2A1C65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6989" y="4992886"/>
            <a:ext cx="2224535" cy="2123106"/>
          </a:xfrm>
          <a:prstGeom prst="rect">
            <a:avLst/>
          </a:prstGeom>
        </p:spPr>
      </p:pic>
      <p:pic>
        <p:nvPicPr>
          <p:cNvPr id="13" name="Graphic 12" descr="Windy with solid fill">
            <a:extLst>
              <a:ext uri="{FF2B5EF4-FFF2-40B4-BE49-F238E27FC236}">
                <a16:creationId xmlns:a16="http://schemas.microsoft.com/office/drawing/2014/main" id="{B198E8C3-BD8A-498B-A969-962A2929A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5914" y="4809765"/>
            <a:ext cx="2224535" cy="2123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14134C-B2A8-4339-A5F5-AB7986B722E3}"/>
              </a:ext>
            </a:extLst>
          </p:cNvPr>
          <p:cNvSpPr txBox="1"/>
          <p:nvPr/>
        </p:nvSpPr>
        <p:spPr>
          <a:xfrm>
            <a:off x="4125734" y="765263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Comisión Teológica Internacional: </a:t>
            </a:r>
            <a:r>
              <a:rPr lang="es-ES_tradnl" sz="1800" dirty="0" err="1"/>
              <a:t>Sinodalidad</a:t>
            </a:r>
            <a:r>
              <a:rPr lang="es-ES_tradnl" sz="1800" dirty="0"/>
              <a:t>, # 114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1FB7D7-0EF8-47EC-8171-5B9585F4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r="86207"/>
          <a:stretch/>
        </p:blipFill>
        <p:spPr bwMode="auto">
          <a:xfrm>
            <a:off x="-1705" y="1"/>
            <a:ext cx="12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C395F-694C-4C46-8271-FED5B172229C}"/>
              </a:ext>
            </a:extLst>
          </p:cNvPr>
          <p:cNvSpPr txBox="1"/>
          <p:nvPr/>
        </p:nvSpPr>
        <p:spPr>
          <a:xfrm>
            <a:off x="1496091" y="1443841"/>
            <a:ext cx="102544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dirty="0"/>
              <a:t>[2.] El discernimiento se debe realizar en un espacio de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oración</a:t>
            </a:r>
            <a:r>
              <a:rPr lang="es-ES_tradnl" sz="3600" dirty="0"/>
              <a:t>, de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meditación</a:t>
            </a:r>
            <a:r>
              <a:rPr lang="es-ES_tradnl" sz="3600" dirty="0"/>
              <a:t>, de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reflexión</a:t>
            </a:r>
            <a:r>
              <a:rPr lang="es-ES_tradnl" sz="3600" dirty="0"/>
              <a:t> y del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estudio</a:t>
            </a:r>
            <a:r>
              <a:rPr lang="es-ES_tradnl" sz="3600" dirty="0"/>
              <a:t> necesario para escuchar la voz del Espíritu; </a:t>
            </a:r>
          </a:p>
          <a:p>
            <a:r>
              <a:rPr lang="es-ES_tradnl" sz="3600" dirty="0"/>
              <a:t>[3.] mediante un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diálogo</a:t>
            </a:r>
            <a:r>
              <a:rPr lang="es-ES_tradnl" sz="3600" dirty="0"/>
              <a:t> sincero, sereno y objetivo con los hermanos y las hermanas, </a:t>
            </a:r>
          </a:p>
          <a:p>
            <a:r>
              <a:rPr lang="es-ES_tradnl" sz="3600" dirty="0"/>
              <a:t>[4.]</a:t>
            </a:r>
            <a:r>
              <a:rPr lang="es-ES_tradnl" sz="3600" b="1" dirty="0"/>
              <a:t>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atendiendo a las experiencias y problemas reales</a:t>
            </a:r>
            <a:r>
              <a:rPr lang="es-ES_tradnl" sz="3600" dirty="0"/>
              <a:t> de cada comunidad y de cada situación;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26E43-D306-4B20-B0C0-B1F6EE7760CE}"/>
              </a:ext>
            </a:extLst>
          </p:cNvPr>
          <p:cNvSpPr/>
          <p:nvPr/>
        </p:nvSpPr>
        <p:spPr>
          <a:xfrm>
            <a:off x="926478" y="0"/>
            <a:ext cx="11886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Discernimiento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Comunitario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4" descr="See the source image">
            <a:extLst>
              <a:ext uri="{FF2B5EF4-FFF2-40B4-BE49-F238E27FC236}">
                <a16:creationId xmlns:a16="http://schemas.microsoft.com/office/drawing/2014/main" id="{4495215A-37E8-4F13-9266-95ED342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" y="1114179"/>
            <a:ext cx="1266568" cy="1255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E7E57-6F79-4BAE-A40E-AA593607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653" y="2699686"/>
            <a:ext cx="1814324" cy="2264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8C720-77FB-4D34-B03F-1CF9D5BD5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67" y="4316346"/>
            <a:ext cx="1319575" cy="1296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05A6A2-C078-4868-82C0-D02B46DC1E35}"/>
              </a:ext>
            </a:extLst>
          </p:cNvPr>
          <p:cNvSpPr txBox="1"/>
          <p:nvPr/>
        </p:nvSpPr>
        <p:spPr>
          <a:xfrm>
            <a:off x="4094203" y="83099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Comisión Teológica Internacional: </a:t>
            </a:r>
            <a:r>
              <a:rPr lang="es-ES_tradnl" sz="1800" dirty="0" err="1"/>
              <a:t>Sinodalidad</a:t>
            </a:r>
            <a:r>
              <a:rPr lang="es-ES_tradnl" sz="1800" dirty="0"/>
              <a:t>, # 114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716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1FB7D7-0EF8-47EC-8171-5B9585F4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r="86207"/>
          <a:stretch/>
        </p:blipFill>
        <p:spPr bwMode="auto">
          <a:xfrm>
            <a:off x="1" y="0"/>
            <a:ext cx="1219200" cy="59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C395F-694C-4C46-8271-FED5B172229C}"/>
              </a:ext>
            </a:extLst>
          </p:cNvPr>
          <p:cNvSpPr txBox="1"/>
          <p:nvPr/>
        </p:nvSpPr>
        <p:spPr>
          <a:xfrm>
            <a:off x="1219201" y="1305433"/>
            <a:ext cx="107058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[5.] en el 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intercambio de los dones 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en la 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convergencia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todas las energías en vista a la edificación del Cuerpo de Cristo y del anuncio del Evangelio;</a:t>
            </a:r>
            <a:endParaRPr lang="es-ES_tradnl" sz="3600" dirty="0"/>
          </a:p>
          <a:p>
            <a:r>
              <a:rPr lang="es-ES_tradnl" sz="3600" dirty="0"/>
              <a:t>[6.] en el crisol de la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purificación</a:t>
            </a:r>
            <a:r>
              <a:rPr lang="es-ES_tradnl" sz="3600" dirty="0"/>
              <a:t> de los afectos y pensamientos que permite entender la voluntad del Señor; </a:t>
            </a:r>
          </a:p>
          <a:p>
            <a:r>
              <a:rPr lang="es-ES_tradnl" sz="3600" dirty="0"/>
              <a:t>[7.] en la búsqueda de la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liberación</a:t>
            </a:r>
            <a:r>
              <a:rPr lang="es-ES_tradnl" sz="3600" dirty="0"/>
              <a:t> evangélica de cualquier obstáculo que pueda impedir la apertura al Espíritu.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26E43-D306-4B20-B0C0-B1F6EE7760CE}"/>
              </a:ext>
            </a:extLst>
          </p:cNvPr>
          <p:cNvSpPr/>
          <p:nvPr/>
        </p:nvSpPr>
        <p:spPr>
          <a:xfrm>
            <a:off x="785860" y="31531"/>
            <a:ext cx="11886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Discernimiento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Comunitario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A785D-9D5C-4734-862A-DF6B9820D0A7}"/>
              </a:ext>
            </a:extLst>
          </p:cNvPr>
          <p:cNvSpPr txBox="1"/>
          <p:nvPr/>
        </p:nvSpPr>
        <p:spPr>
          <a:xfrm>
            <a:off x="4094203" y="830998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Comisión Teológica Internacional: </a:t>
            </a:r>
            <a:r>
              <a:rPr lang="es-ES_tradnl" sz="1800" dirty="0" err="1"/>
              <a:t>Sinodalidad</a:t>
            </a:r>
            <a:r>
              <a:rPr lang="es-ES_tradnl" sz="1800" dirty="0"/>
              <a:t>, # 114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00396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504E49-1820-4CA5-8FF7-2749D0C7C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1" r="51301"/>
          <a:stretch/>
        </p:blipFill>
        <p:spPr bwMode="auto">
          <a:xfrm>
            <a:off x="-30571" y="2358510"/>
            <a:ext cx="4973652" cy="38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1A3FB-2979-41C0-B056-F53F79E67A3A}"/>
              </a:ext>
            </a:extLst>
          </p:cNvPr>
          <p:cNvSpPr txBox="1"/>
          <p:nvPr/>
        </p:nvSpPr>
        <p:spPr>
          <a:xfrm rot="20970996">
            <a:off x="-193370" y="5794919"/>
            <a:ext cx="5365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modus vivendi et operandi 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3815D-CFD8-44A5-B43A-A2103CF9093F}"/>
              </a:ext>
            </a:extLst>
          </p:cNvPr>
          <p:cNvSpPr/>
          <p:nvPr/>
        </p:nvSpPr>
        <p:spPr>
          <a:xfrm>
            <a:off x="-24758" y="266919"/>
            <a:ext cx="51639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BO" sz="4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No es </a:t>
            </a:r>
            <a:r>
              <a:rPr lang="es-BO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algo </a:t>
            </a:r>
            <a:r>
              <a:rPr lang="es-BO" sz="4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nuevo, sino el </a:t>
            </a:r>
            <a:r>
              <a:rPr lang="es-BO" sz="4000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RE-DESCUBRIR</a:t>
            </a:r>
            <a:r>
              <a:rPr lang="es-BO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lo que somos como Iglesia.</a:t>
            </a:r>
            <a:r>
              <a:rPr lang="es-BO" sz="4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48040-D397-4E06-948F-9054604B8B76}"/>
              </a:ext>
            </a:extLst>
          </p:cNvPr>
          <p:cNvSpPr txBox="1"/>
          <p:nvPr/>
        </p:nvSpPr>
        <p:spPr>
          <a:xfrm>
            <a:off x="5180991" y="266919"/>
            <a:ext cx="6760402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el Documento Preparatorio #11</a:t>
            </a:r>
            <a:r>
              <a:rPr lang="es-ES" sz="36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Agustín describía como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s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concordissima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fidei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conspiratio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 decir, como el acuerdo en la fe de todos los Bautizados</a:t>
            </a:r>
            <a:r>
              <a:rPr lang="en-US" sz="3600" dirty="0"/>
              <a:t> </a:t>
            </a:r>
            <a:r>
              <a:rPr lang="en-US" sz="2400" dirty="0"/>
              <a:t>[AGUSTÍN, </a:t>
            </a:r>
            <a:r>
              <a:rPr lang="en-US" sz="2400" dirty="0" err="1"/>
              <a:t>Epistola</a:t>
            </a:r>
            <a:r>
              <a:rPr lang="en-US" sz="2400" dirty="0"/>
              <a:t> 194, 31: PL 33, 885].</a:t>
            </a:r>
          </a:p>
          <a:p>
            <a:pPr algn="r"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3600" dirty="0"/>
              <a:t>La autoridad del </a:t>
            </a:r>
            <a:r>
              <a:rPr lang="es-ES" sz="3600" b="1" i="1" dirty="0" err="1"/>
              <a:t>sensus</a:t>
            </a:r>
            <a:r>
              <a:rPr lang="es-ES" sz="3600" b="1" i="1" dirty="0"/>
              <a:t> </a:t>
            </a:r>
            <a:r>
              <a:rPr lang="es-ES" sz="3600" b="1" i="1" dirty="0" err="1"/>
              <a:t>fidei</a:t>
            </a:r>
            <a:r>
              <a:rPr lang="es-ES" sz="3600" b="1" i="1" dirty="0"/>
              <a:t> </a:t>
            </a:r>
            <a:r>
              <a:rPr lang="es-ES" sz="3600" dirty="0"/>
              <a:t>de todo el Pueblo de Dios, que es “</a:t>
            </a:r>
            <a:r>
              <a:rPr lang="es-ES" sz="3600" b="1" dirty="0"/>
              <a:t>infalible ‘in </a:t>
            </a:r>
            <a:r>
              <a:rPr lang="es-ES" sz="3600" b="1" dirty="0" err="1"/>
              <a:t>credendo</a:t>
            </a:r>
            <a:r>
              <a:rPr lang="es-ES" sz="3600" b="1" dirty="0"/>
              <a:t>’”</a:t>
            </a:r>
            <a:r>
              <a:rPr lang="en-US" sz="2400" dirty="0"/>
              <a:t>[FRANCISCO, Exhort. Ap. </a:t>
            </a:r>
            <a:r>
              <a:rPr lang="en-US" sz="2400" i="1" dirty="0" err="1"/>
              <a:t>Evangelii</a:t>
            </a:r>
            <a:r>
              <a:rPr lang="en-US" sz="2400" i="1" dirty="0"/>
              <a:t> </a:t>
            </a:r>
            <a:r>
              <a:rPr lang="en-US" sz="2400" i="1" dirty="0" err="1"/>
              <a:t>gaudium</a:t>
            </a:r>
            <a:r>
              <a:rPr lang="en-US" sz="2400" dirty="0"/>
              <a:t> (24 Nov. 2013), no. 119].</a:t>
            </a:r>
            <a:endParaRPr lang="es-ES" sz="4000" dirty="0">
              <a:solidFill>
                <a:prstClr val="black"/>
              </a:solidFill>
            </a:endParaRPr>
          </a:p>
        </p:txBody>
      </p:sp>
      <p:pic>
        <p:nvPicPr>
          <p:cNvPr id="20" name="Graphic 19" descr="Windy with solid fill">
            <a:extLst>
              <a:ext uri="{FF2B5EF4-FFF2-40B4-BE49-F238E27FC236}">
                <a16:creationId xmlns:a16="http://schemas.microsoft.com/office/drawing/2014/main" id="{E4E46FD7-A86D-4159-88DC-62FE175A5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63276">
            <a:off x="-884346" y="2993897"/>
            <a:ext cx="2627400" cy="28783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AECADF-3858-4204-A0D5-6C76B2F2A4C0}"/>
              </a:ext>
            </a:extLst>
          </p:cNvPr>
          <p:cNvSpPr/>
          <p:nvPr/>
        </p:nvSpPr>
        <p:spPr>
          <a:xfrm rot="20761340">
            <a:off x="-120842" y="3933316"/>
            <a:ext cx="2489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Espíritu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Santo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A710B4-E2E4-405E-A78B-3361F5839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1792">
            <a:off x="1495409" y="2806188"/>
            <a:ext cx="3651709" cy="228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1FB7D7-0EF8-47EC-8171-5B9585F4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r="86207"/>
          <a:stretch/>
        </p:blipFill>
        <p:spPr bwMode="auto">
          <a:xfrm>
            <a:off x="1" y="0"/>
            <a:ext cx="956440" cy="59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C395F-694C-4C46-8271-FED5B172229C}"/>
              </a:ext>
            </a:extLst>
          </p:cNvPr>
          <p:cNvSpPr txBox="1"/>
          <p:nvPr/>
        </p:nvSpPr>
        <p:spPr>
          <a:xfrm>
            <a:off x="305647" y="1279062"/>
            <a:ext cx="118863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sz="3600" dirty="0"/>
              <a:t>La participación en la vida de la Iglesia centrada en la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Eucaristía</a:t>
            </a:r>
            <a:r>
              <a:rPr lang="es-ES_tradnl" sz="3600" dirty="0"/>
              <a:t> y en el Sacramento de la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Reconciliación</a:t>
            </a:r>
            <a:r>
              <a:rPr lang="es-ES_tradnl" sz="3600" dirty="0"/>
              <a:t>;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/>
              <a:t>El ejercicio de la escucha de la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Palabra de Dios </a:t>
            </a:r>
            <a:r>
              <a:rPr lang="es-ES_tradnl" sz="3600" dirty="0"/>
              <a:t>para entrar en diálogo con ella y traducirla en actos de la vida;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/>
              <a:t>La adhesión al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Magisterio</a:t>
            </a:r>
            <a:r>
              <a:rPr lang="es-ES_tradnl" sz="3600" dirty="0"/>
              <a:t> en sus enseñanzas de fe y moral;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/>
              <a:t>La conciencia de que unos son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miembros</a:t>
            </a:r>
            <a:r>
              <a:rPr lang="es-ES_tradnl" sz="3600" dirty="0"/>
              <a:t> de los otros como Cuerpo de Cristo …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/>
              <a:t>…y de ser </a:t>
            </a:r>
            <a:r>
              <a:rPr lang="es-ES_tradnl" sz="3600" b="1" dirty="0">
                <a:solidFill>
                  <a:schemeClr val="accent2">
                    <a:lumMod val="50000"/>
                  </a:schemeClr>
                </a:solidFill>
              </a:rPr>
              <a:t>enviados</a:t>
            </a:r>
            <a:r>
              <a:rPr lang="es-ES_tradnl" sz="3600" dirty="0"/>
              <a:t> a los hermanos, comenzando por los más pobres y marginados.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26E43-D306-4B20-B0C0-B1F6EE7760CE}"/>
              </a:ext>
            </a:extLst>
          </p:cNvPr>
          <p:cNvSpPr/>
          <p:nvPr/>
        </p:nvSpPr>
        <p:spPr>
          <a:xfrm>
            <a:off x="609601" y="73733"/>
            <a:ext cx="118863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Vivir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y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Madurar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el </a:t>
            </a:r>
            <a:r>
              <a:rPr lang="en-US" sz="60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Sensus</a:t>
            </a: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Fidei</a:t>
            </a:r>
            <a:endParaRPr lang="en-US" sz="6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EAC0A-9DE0-4BA3-8EC0-F717803FB91B}"/>
              </a:ext>
            </a:extLst>
          </p:cNvPr>
          <p:cNvSpPr txBox="1"/>
          <p:nvPr/>
        </p:nvSpPr>
        <p:spPr>
          <a:xfrm>
            <a:off x="6552777" y="6172709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Comisión Teológica Internacional: </a:t>
            </a:r>
            <a:r>
              <a:rPr lang="es-ES_tradnl" sz="1800" dirty="0" err="1"/>
              <a:t>Sinodalidad</a:t>
            </a:r>
            <a:r>
              <a:rPr lang="es-ES_tradnl" sz="1800" dirty="0"/>
              <a:t>, # 108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4465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1FB7D7-0EF8-47EC-8171-5B9585F4E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r="86207"/>
          <a:stretch/>
        </p:blipFill>
        <p:spPr bwMode="auto">
          <a:xfrm>
            <a:off x="1" y="0"/>
            <a:ext cx="1219200" cy="59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26E43-D306-4B20-B0C0-B1F6EE7760CE}"/>
              </a:ext>
            </a:extLst>
          </p:cNvPr>
          <p:cNvSpPr/>
          <p:nvPr/>
        </p:nvSpPr>
        <p:spPr>
          <a:xfrm>
            <a:off x="-73572" y="134479"/>
            <a:ext cx="124959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Fomentar Espiritualidad de Comunión</a:t>
            </a:r>
            <a:endParaRPr lang="es-PR" sz="6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C969F-5C6C-4EB2-B7EE-B8B550C7535C}"/>
              </a:ext>
            </a:extLst>
          </p:cNvPr>
          <p:cNvSpPr txBox="1"/>
          <p:nvPr/>
        </p:nvSpPr>
        <p:spPr>
          <a:xfrm>
            <a:off x="1757432" y="1131198"/>
            <a:ext cx="101267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4000" dirty="0"/>
              <a:t>La asamblea eucarística es la fuente y el paradigma de la espiritualidad de comunión: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R" sz="4000" dirty="0"/>
              <a:t>La Invocación de la Trinidad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R" sz="4000" dirty="0"/>
              <a:t>La Reconciliación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R" sz="4000" dirty="0"/>
              <a:t>La Escucha de la Palabra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R" sz="4000" dirty="0"/>
              <a:t>La Comunión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PR" sz="4000" dirty="0"/>
              <a:t>La Misión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0F6ECC1-B1F9-414F-9492-D065B1847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r="7882"/>
          <a:stretch/>
        </p:blipFill>
        <p:spPr bwMode="auto">
          <a:xfrm>
            <a:off x="7862162" y="3331801"/>
            <a:ext cx="3720663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5946F-7EC1-4309-86D0-E663706D228F}"/>
              </a:ext>
            </a:extLst>
          </p:cNvPr>
          <p:cNvSpPr txBox="1"/>
          <p:nvPr/>
        </p:nvSpPr>
        <p:spPr>
          <a:xfrm>
            <a:off x="846507" y="5962844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Comisión Teológica Internacional: </a:t>
            </a:r>
            <a:r>
              <a:rPr lang="es-ES_tradnl" sz="1800" dirty="0" err="1"/>
              <a:t>Sinodalidad</a:t>
            </a:r>
            <a:r>
              <a:rPr lang="es-ES_tradnl" sz="1800" dirty="0"/>
              <a:t>, # 109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4645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099997F3-B4B6-46F8-89EB-36301B90A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0" y="0"/>
            <a:ext cx="6210300" cy="621030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AF0947-A3D1-44D4-B391-2AEE09B0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46" y="-321941"/>
            <a:ext cx="8526479" cy="75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3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13BC3BAB-2875-4702-812E-C6F818C57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/>
          <a:stretch/>
        </p:blipFill>
        <p:spPr bwMode="auto">
          <a:xfrm>
            <a:off x="0" y="-116489"/>
            <a:ext cx="12192000" cy="63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761EAB-973D-40D9-8A0D-FE0C9ECD1D93}"/>
              </a:ext>
            </a:extLst>
          </p:cNvPr>
          <p:cNvSpPr/>
          <p:nvPr/>
        </p:nvSpPr>
        <p:spPr>
          <a:xfrm rot="20926639">
            <a:off x="3894606" y="2442905"/>
            <a:ext cx="3851535" cy="1972187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AD64E-36DF-43EB-95BC-8BC906A3958A}"/>
              </a:ext>
            </a:extLst>
          </p:cNvPr>
          <p:cNvSpPr/>
          <p:nvPr/>
        </p:nvSpPr>
        <p:spPr>
          <a:xfrm>
            <a:off x="464714" y="515643"/>
            <a:ext cx="67060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“</a:t>
            </a:r>
            <a:r>
              <a:rPr lang="en-US" sz="8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Sinodalidad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”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07AD8-AAF4-4BEE-8758-9FA1865D86F5}"/>
              </a:ext>
            </a:extLst>
          </p:cNvPr>
          <p:cNvSpPr/>
          <p:nvPr/>
        </p:nvSpPr>
        <p:spPr>
          <a:xfrm>
            <a:off x="7633961" y="1396215"/>
            <a:ext cx="43685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BO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Hacia un Destino Común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8A7A44-FBD0-487B-A8BE-7EB01311D771}"/>
              </a:ext>
            </a:extLst>
          </p:cNvPr>
          <p:cNvSpPr/>
          <p:nvPr/>
        </p:nvSpPr>
        <p:spPr>
          <a:xfrm>
            <a:off x="194275" y="5468800"/>
            <a:ext cx="3773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“</a:t>
            </a:r>
            <a:r>
              <a:rPr lang="en-US" sz="8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Juntos</a:t>
            </a:r>
            <a:r>
              <a:rPr lang="en-US" sz="8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300B05-E39C-4551-B017-F3CAF5E942F5}"/>
              </a:ext>
            </a:extLst>
          </p:cNvPr>
          <p:cNvSpPr/>
          <p:nvPr/>
        </p:nvSpPr>
        <p:spPr>
          <a:xfrm>
            <a:off x="3776294" y="5460372"/>
            <a:ext cx="4639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“</a:t>
            </a:r>
            <a:r>
              <a:rPr lang="en-US" sz="8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Caminar</a:t>
            </a:r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”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B0307B-EC17-404A-87EC-E343C5DB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2136488"/>
            <a:ext cx="3533184" cy="33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7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1B699-3359-4488-901A-6EC685DA3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2" b="6779"/>
          <a:stretch/>
        </p:blipFill>
        <p:spPr bwMode="auto">
          <a:xfrm>
            <a:off x="0" y="0"/>
            <a:ext cx="2983230" cy="63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BF7C6-2293-42D7-8AD4-2EEA242A8019}"/>
              </a:ext>
            </a:extLst>
          </p:cNvPr>
          <p:cNvSpPr txBox="1"/>
          <p:nvPr/>
        </p:nvSpPr>
        <p:spPr>
          <a:xfrm>
            <a:off x="3449955" y="5765160"/>
            <a:ext cx="8742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modus vivendi et operandi 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254E7-A4F3-4214-88AD-31675652685D}"/>
              </a:ext>
            </a:extLst>
          </p:cNvPr>
          <p:cNvSpPr/>
          <p:nvPr/>
        </p:nvSpPr>
        <p:spPr>
          <a:xfrm>
            <a:off x="2389564" y="43780"/>
            <a:ext cx="98907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Pregunta Fundamental</a:t>
            </a:r>
            <a:r>
              <a:rPr lang="es-CR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5CA1-E96F-428A-B067-4ADCE39FA669}"/>
              </a:ext>
            </a:extLst>
          </p:cNvPr>
          <p:cNvSpPr txBox="1"/>
          <p:nvPr/>
        </p:nvSpPr>
        <p:spPr>
          <a:xfrm>
            <a:off x="3449955" y="1228397"/>
            <a:ext cx="83846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/>
              <a:t>“[1]¿Cómo se realiza hoy, a diversos niveles (desde el local al universal) ese “caminar juntos” que permite a la Iglesia anunciar el Evangelio, de acuerdo a la misión que le fue confiada; [2] y qué pasos el Espíritu nos invita a dar para crecer como Iglesia sinodal?” </a:t>
            </a: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F8243-5438-4856-AD60-ECF0226CD268}"/>
              </a:ext>
            </a:extLst>
          </p:cNvPr>
          <p:cNvSpPr/>
          <p:nvPr/>
        </p:nvSpPr>
        <p:spPr>
          <a:xfrm>
            <a:off x="-511565" y="4203444"/>
            <a:ext cx="39181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Dinámica Sinodal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1EADD-E2B4-4E54-9CBB-44C6A9F2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199" y="1484934"/>
            <a:ext cx="3737154" cy="2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1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C4ADD-EFF8-4945-9A94-9E05DDAD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r="80771"/>
          <a:stretch/>
        </p:blipFill>
        <p:spPr bwMode="auto">
          <a:xfrm>
            <a:off x="5212069" y="2143335"/>
            <a:ext cx="1393518" cy="397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7F748-72E7-45CF-9233-D04C7188D74D}"/>
              </a:ext>
            </a:extLst>
          </p:cNvPr>
          <p:cNvSpPr/>
          <p:nvPr/>
        </p:nvSpPr>
        <p:spPr>
          <a:xfrm>
            <a:off x="2357330" y="155869"/>
            <a:ext cx="738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Propósitos: 10 Promesas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8C105-4B95-4AEC-B3E4-359A2D1572D1}"/>
              </a:ext>
            </a:extLst>
          </p:cNvPr>
          <p:cNvSpPr txBox="1"/>
          <p:nvPr/>
        </p:nvSpPr>
        <p:spPr>
          <a:xfrm>
            <a:off x="369019" y="868193"/>
            <a:ext cx="11453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La finalidad del Sínodo, y por lo tanto de esta consulta, no es producir mas documentos. Más bien pretende: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AFAE1-AD61-46F8-814B-6012179134F0}"/>
              </a:ext>
            </a:extLst>
          </p:cNvPr>
          <p:cNvSpPr txBox="1"/>
          <p:nvPr/>
        </p:nvSpPr>
        <p:spPr>
          <a:xfrm>
            <a:off x="383132" y="2045200"/>
            <a:ext cx="4644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/>
              <a:t>Inspirar a soñar la Iglesia que estamos llamados a ser.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Hacer florecer las esperanzas.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Estimular la confianza.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Vendar las heridas.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Tejer relaciones nuevas y más profundas.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4C2E8-0C5E-42BE-9758-4BF8853E0EE6}"/>
              </a:ext>
            </a:extLst>
          </p:cNvPr>
          <p:cNvSpPr txBox="1"/>
          <p:nvPr/>
        </p:nvSpPr>
        <p:spPr>
          <a:xfrm>
            <a:off x="7163526" y="2083510"/>
            <a:ext cx="49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s-ES" sz="3200" dirty="0"/>
              <a:t>Aprender unos de otros.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ES" sz="3200" dirty="0"/>
              <a:t>Construir puentes.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ES" sz="3200" dirty="0"/>
              <a:t>Iluminar las mentes.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ES" sz="3200" dirty="0"/>
              <a:t>Calentar los corazones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s-ES" sz="3200" dirty="0"/>
              <a:t> Vigorizar nuestras manos para nuestra misión común.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B7472-92CE-432D-99FB-C2D297B055F7}"/>
              </a:ext>
            </a:extLst>
          </p:cNvPr>
          <p:cNvSpPr txBox="1"/>
          <p:nvPr/>
        </p:nvSpPr>
        <p:spPr>
          <a:xfrm>
            <a:off x="5790222" y="5831353"/>
            <a:ext cx="6181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FRANCISCO, Discurso al inicio del Sínodo dedicado a los jóvenes (3 de octubre de 2018)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778A20-E925-4D79-A681-45CCE042E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58" y="2946495"/>
            <a:ext cx="2897167" cy="18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CFA4B1A-6228-45B0-9532-9344872D9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/>
          <a:stretch/>
        </p:blipFill>
        <p:spPr bwMode="auto">
          <a:xfrm>
            <a:off x="31755" y="0"/>
            <a:ext cx="12192000" cy="63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AD64E-36DF-43EB-95BC-8BC906A3958A}"/>
              </a:ext>
            </a:extLst>
          </p:cNvPr>
          <p:cNvSpPr/>
          <p:nvPr/>
        </p:nvSpPr>
        <p:spPr>
          <a:xfrm>
            <a:off x="31755" y="355449"/>
            <a:ext cx="118312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“</a:t>
            </a:r>
            <a:r>
              <a:rPr lang="en-US" sz="7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Hacia</a:t>
            </a:r>
            <a:r>
              <a:rPr 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una </a:t>
            </a:r>
            <a:r>
              <a:rPr lang="en-US" sz="7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Iglesia</a:t>
            </a:r>
            <a:r>
              <a:rPr 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7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Sinodal</a:t>
            </a:r>
            <a:r>
              <a:rPr 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”</a:t>
            </a:r>
            <a:endParaRPr lang="en-US" sz="7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07AD8-AAF4-4BEE-8758-9FA1865D86F5}"/>
              </a:ext>
            </a:extLst>
          </p:cNvPr>
          <p:cNvSpPr/>
          <p:nvPr/>
        </p:nvSpPr>
        <p:spPr>
          <a:xfrm>
            <a:off x="8211264" y="3440155"/>
            <a:ext cx="43685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BO" sz="54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Hacia un Destino Común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08E0FA-F008-4975-9907-A1D4C8A703F9}"/>
              </a:ext>
            </a:extLst>
          </p:cNvPr>
          <p:cNvSpPr/>
          <p:nvPr/>
        </p:nvSpPr>
        <p:spPr>
          <a:xfrm>
            <a:off x="0" y="1784141"/>
            <a:ext cx="3953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</a:rPr>
              <a:t>COMUNIÓN </a:t>
            </a:r>
            <a:r>
              <a:rPr lang="es-C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endParaRPr lang="es-C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D99D7C-0B0E-4A36-9340-5864500DA009}"/>
              </a:ext>
            </a:extLst>
          </p:cNvPr>
          <p:cNvSpPr/>
          <p:nvPr/>
        </p:nvSpPr>
        <p:spPr>
          <a:xfrm>
            <a:off x="4086317" y="1796632"/>
            <a:ext cx="459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PARTICIPACIÓN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CD184-D0A0-45B7-818C-2FC40138A5E7}"/>
              </a:ext>
            </a:extLst>
          </p:cNvPr>
          <p:cNvSpPr/>
          <p:nvPr/>
        </p:nvSpPr>
        <p:spPr>
          <a:xfrm>
            <a:off x="9137138" y="1784141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MISIÓN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CC383B3-BD90-4A83-BAE8-6F4DC65ECDA1}"/>
              </a:ext>
            </a:extLst>
          </p:cNvPr>
          <p:cNvSpPr/>
          <p:nvPr/>
        </p:nvSpPr>
        <p:spPr>
          <a:xfrm>
            <a:off x="4178472" y="3515231"/>
            <a:ext cx="4388825" cy="1020001"/>
          </a:xfrm>
          <a:prstGeom prst="rightArrow">
            <a:avLst>
              <a:gd name="adj1" fmla="val 50000"/>
              <a:gd name="adj2" fmla="val 125669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AA1A62-A309-40EF-8693-2FE9BA9BD351}"/>
              </a:ext>
            </a:extLst>
          </p:cNvPr>
          <p:cNvSpPr/>
          <p:nvPr/>
        </p:nvSpPr>
        <p:spPr>
          <a:xfrm>
            <a:off x="605651" y="5671535"/>
            <a:ext cx="2798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“</a:t>
            </a:r>
            <a:r>
              <a:rPr lang="en-US" sz="6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Juntos</a:t>
            </a:r>
            <a:r>
              <a:rPr lang="en-US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1A4F5F-0307-4C2E-9C7A-DF1FD6EC8A6A}"/>
              </a:ext>
            </a:extLst>
          </p:cNvPr>
          <p:cNvSpPr/>
          <p:nvPr/>
        </p:nvSpPr>
        <p:spPr>
          <a:xfrm>
            <a:off x="4359964" y="5363759"/>
            <a:ext cx="36535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“</a:t>
            </a:r>
            <a:r>
              <a:rPr lang="en-US" sz="6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Caminar</a:t>
            </a:r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”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BBBE9A-352D-461E-911D-27460C6A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5" y="2834008"/>
            <a:ext cx="2798843" cy="26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9681" b="4508"/>
          <a:stretch/>
        </p:blipFill>
        <p:spPr bwMode="auto">
          <a:xfrm rot="20673870">
            <a:off x="-1156908" y="-1498637"/>
            <a:ext cx="13631943" cy="6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D44F8F-13C8-43EA-84BA-60204E7CC6FA}"/>
              </a:ext>
            </a:extLst>
          </p:cNvPr>
          <p:cNvSpPr/>
          <p:nvPr/>
        </p:nvSpPr>
        <p:spPr>
          <a:xfrm rot="20085179">
            <a:off x="4306642" y="396777"/>
            <a:ext cx="4575361" cy="1972187"/>
          </a:xfrm>
          <a:prstGeom prst="rightArrow">
            <a:avLst>
              <a:gd name="adj1" fmla="val 50000"/>
              <a:gd name="adj2" fmla="val 70636"/>
            </a:avLst>
          </a:prstGeom>
          <a:solidFill>
            <a:srgbClr val="FF99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65E2-82C9-443C-BC94-04BB138269D1}"/>
              </a:ext>
            </a:extLst>
          </p:cNvPr>
          <p:cNvSpPr/>
          <p:nvPr/>
        </p:nvSpPr>
        <p:spPr>
          <a:xfrm rot="20064871">
            <a:off x="2332201" y="3210576"/>
            <a:ext cx="106417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¿Cómo encaminarnos cuesta arriba?</a:t>
            </a:r>
            <a:endParaRPr lang="es-C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AF4C6-9B5D-42E5-BD36-729FAE31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6931">
            <a:off x="77735" y="297837"/>
            <a:ext cx="5190370" cy="4882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9AF00-A19A-49D5-84E0-B1FED6930166}"/>
              </a:ext>
            </a:extLst>
          </p:cNvPr>
          <p:cNvSpPr txBox="1"/>
          <p:nvPr/>
        </p:nvSpPr>
        <p:spPr>
          <a:xfrm>
            <a:off x="8192495" y="5424466"/>
            <a:ext cx="3864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/>
              <a:t>Hacia la Iglesia del tercer milenium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9465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19C6C3-C6DD-4F5C-A0C9-B28FDA96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9" r="14697"/>
          <a:stretch/>
        </p:blipFill>
        <p:spPr>
          <a:xfrm>
            <a:off x="0" y="1642378"/>
            <a:ext cx="4457983" cy="4412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0EFC4-7B41-4F5F-B7A5-7043697FA257}"/>
              </a:ext>
            </a:extLst>
          </p:cNvPr>
          <p:cNvSpPr txBox="1"/>
          <p:nvPr/>
        </p:nvSpPr>
        <p:spPr>
          <a:xfrm>
            <a:off x="4149373" y="1415832"/>
            <a:ext cx="769082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60303E"/>
                </a:solidFill>
              </a:rPr>
              <a:t>“En una Iglesia sinodal, toda la comunidad, en la libre y rica diversidad de sus miembros, está llamada a </a:t>
            </a:r>
            <a:r>
              <a:rPr lang="es-ES_tradnl" sz="4000" b="1" dirty="0">
                <a:solidFill>
                  <a:schemeClr val="accent2">
                    <a:lumMod val="75000"/>
                  </a:schemeClr>
                </a:solidFill>
              </a:rPr>
              <a:t>REZAR, ESCUCHAR, ANALIZAR, DIALOGAR, DISCERNIR</a:t>
            </a:r>
            <a:r>
              <a:rPr lang="es-ES_tradnl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3600" dirty="0">
                <a:solidFill>
                  <a:srgbClr val="60303E"/>
                </a:solidFill>
              </a:rPr>
              <a:t>y aconsejar para tomar decisiones pastorales</a:t>
            </a:r>
            <a:r>
              <a:rPr lang="es-ES_tradnl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3600" dirty="0">
                <a:solidFill>
                  <a:srgbClr val="60303E"/>
                </a:solidFill>
              </a:rPr>
              <a:t>que correspondan lo más posible a la voluntad de Dios.”</a:t>
            </a:r>
          </a:p>
          <a:p>
            <a:pPr algn="ctr"/>
            <a:r>
              <a:rPr lang="es-ES_tradnl" sz="2000" dirty="0">
                <a:solidFill>
                  <a:srgbClr val="60303E"/>
                </a:solidFill>
              </a:rPr>
              <a:t>(Comisión Teológica Internacional: </a:t>
            </a:r>
            <a:r>
              <a:rPr lang="es-ES_tradnl" sz="2000" dirty="0" err="1">
                <a:solidFill>
                  <a:srgbClr val="60303E"/>
                </a:solidFill>
              </a:rPr>
              <a:t>Sinodalidad</a:t>
            </a:r>
            <a:r>
              <a:rPr lang="es-ES_tradnl" sz="2000" dirty="0">
                <a:solidFill>
                  <a:srgbClr val="60303E"/>
                </a:solidFill>
              </a:rPr>
              <a:t>, #67-68)</a:t>
            </a:r>
            <a:endParaRPr lang="es-ES_tradnl" sz="3600" dirty="0">
              <a:solidFill>
                <a:srgbClr val="60303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02F5B-97A2-46AA-BBB5-558904D2F18C}"/>
              </a:ext>
            </a:extLst>
          </p:cNvPr>
          <p:cNvSpPr/>
          <p:nvPr/>
        </p:nvSpPr>
        <p:spPr>
          <a:xfrm>
            <a:off x="1017751" y="455946"/>
            <a:ext cx="106417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¿Cómo encaminarnos cuesta arriba?</a:t>
            </a:r>
            <a:endParaRPr lang="es-C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749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0"/>
          <a:stretch/>
        </p:blipFill>
        <p:spPr bwMode="auto">
          <a:xfrm rot="21075126">
            <a:off x="-585654" y="-1186196"/>
            <a:ext cx="13104631" cy="70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2758B026-DE60-46F5-805B-3B7BAA046E38}"/>
              </a:ext>
            </a:extLst>
          </p:cNvPr>
          <p:cNvSpPr/>
          <p:nvPr/>
        </p:nvSpPr>
        <p:spPr>
          <a:xfrm rot="14782062">
            <a:off x="2753346" y="2745954"/>
            <a:ext cx="4541082" cy="2960544"/>
          </a:xfrm>
          <a:prstGeom prst="curvedDownArrow">
            <a:avLst>
              <a:gd name="adj1" fmla="val 28969"/>
              <a:gd name="adj2" fmla="val 72972"/>
              <a:gd name="adj3" fmla="val 51697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1BACD09-A8C3-497C-9FE9-E73A45579519}"/>
              </a:ext>
            </a:extLst>
          </p:cNvPr>
          <p:cNvSpPr/>
          <p:nvPr/>
        </p:nvSpPr>
        <p:spPr>
          <a:xfrm rot="20680319">
            <a:off x="5923493" y="1215598"/>
            <a:ext cx="5423964" cy="1525587"/>
          </a:xfrm>
          <a:prstGeom prst="rightArrow">
            <a:avLst>
              <a:gd name="adj1" fmla="val 36304"/>
              <a:gd name="adj2" fmla="val 47464"/>
            </a:avLst>
          </a:prstGeom>
          <a:solidFill>
            <a:srgbClr val="FFA41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D728624-1B6D-4DF5-A3D4-5AF90A8D0291}"/>
              </a:ext>
            </a:extLst>
          </p:cNvPr>
          <p:cNvSpPr/>
          <p:nvPr/>
        </p:nvSpPr>
        <p:spPr>
          <a:xfrm rot="4194544">
            <a:off x="4033596" y="1623534"/>
            <a:ext cx="5823971" cy="3210247"/>
          </a:xfrm>
          <a:prstGeom prst="curvedDownArrow">
            <a:avLst>
              <a:gd name="adj1" fmla="val 30235"/>
              <a:gd name="adj2" fmla="val 42346"/>
              <a:gd name="adj3" fmla="val 54779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FA87B-1A8A-4044-B8A3-99666BC309C8}"/>
              </a:ext>
            </a:extLst>
          </p:cNvPr>
          <p:cNvSpPr/>
          <p:nvPr/>
        </p:nvSpPr>
        <p:spPr>
          <a:xfrm rot="18444695">
            <a:off x="6572008" y="4303657"/>
            <a:ext cx="24655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Analizar</a:t>
            </a:r>
            <a:endParaRPr lang="en-US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49A06D-EFCC-42E1-9089-7B48D042903D}"/>
              </a:ext>
            </a:extLst>
          </p:cNvPr>
          <p:cNvSpPr/>
          <p:nvPr/>
        </p:nvSpPr>
        <p:spPr>
          <a:xfrm rot="21065647">
            <a:off x="1081760" y="1104052"/>
            <a:ext cx="4641281" cy="1154103"/>
          </a:xfrm>
          <a:prstGeom prst="rightArrow">
            <a:avLst>
              <a:gd name="adj1" fmla="val 64480"/>
              <a:gd name="adj2" fmla="val 10038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6EAA3-16D3-4E08-9261-22CCD3E92DAD}"/>
              </a:ext>
            </a:extLst>
          </p:cNvPr>
          <p:cNvSpPr/>
          <p:nvPr/>
        </p:nvSpPr>
        <p:spPr>
          <a:xfrm rot="21064749">
            <a:off x="2678822" y="1170676"/>
            <a:ext cx="21726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Orar</a:t>
            </a:r>
            <a:endParaRPr lang="en-US" sz="4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300AF-9E73-4791-805A-206D0656DEA6}"/>
              </a:ext>
            </a:extLst>
          </p:cNvPr>
          <p:cNvSpPr/>
          <p:nvPr/>
        </p:nvSpPr>
        <p:spPr>
          <a:xfrm rot="562817">
            <a:off x="4045573" y="5292728"/>
            <a:ext cx="20849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Dialogar</a:t>
            </a:r>
            <a:endParaRPr lang="en-US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FE17B0-D1F2-4914-B1FF-F0F3450F774B}"/>
              </a:ext>
            </a:extLst>
          </p:cNvPr>
          <p:cNvSpPr/>
          <p:nvPr/>
        </p:nvSpPr>
        <p:spPr>
          <a:xfrm rot="771094">
            <a:off x="5418499" y="986230"/>
            <a:ext cx="27483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Escuchar</a:t>
            </a:r>
            <a:endParaRPr lang="en-US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11CDBA-27C1-422D-B596-0FFD58845F4C}"/>
              </a:ext>
            </a:extLst>
          </p:cNvPr>
          <p:cNvSpPr/>
          <p:nvPr/>
        </p:nvSpPr>
        <p:spPr>
          <a:xfrm rot="18866479">
            <a:off x="3308247" y="3134785"/>
            <a:ext cx="2223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Discernir</a:t>
            </a:r>
            <a:endParaRPr lang="en-US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206548-41FF-48BC-8220-E076230F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7803">
            <a:off x="-32994" y="2474148"/>
            <a:ext cx="3717381" cy="3497169"/>
          </a:xfrm>
          <a:prstGeom prst="rect">
            <a:avLst/>
          </a:prstGeom>
        </p:spPr>
      </p:pic>
      <p:pic>
        <p:nvPicPr>
          <p:cNvPr id="13" name="Graphic 12" descr="Windy with solid fill">
            <a:extLst>
              <a:ext uri="{FF2B5EF4-FFF2-40B4-BE49-F238E27FC236}">
                <a16:creationId xmlns:a16="http://schemas.microsoft.com/office/drawing/2014/main" id="{38B0C1FC-F911-49E7-B01F-48B3B51D5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01991">
            <a:off x="-850615" y="430718"/>
            <a:ext cx="4137423" cy="3948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38C202-0C07-4088-8A9F-FDFA655D7468}"/>
              </a:ext>
            </a:extLst>
          </p:cNvPr>
          <p:cNvSpPr/>
          <p:nvPr/>
        </p:nvSpPr>
        <p:spPr>
          <a:xfrm rot="21238948">
            <a:off x="118209" y="2112720"/>
            <a:ext cx="2489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Espíritu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Santo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AF01C-C3ED-4B24-9215-257FEF0CC446}"/>
              </a:ext>
            </a:extLst>
          </p:cNvPr>
          <p:cNvSpPr/>
          <p:nvPr/>
        </p:nvSpPr>
        <p:spPr>
          <a:xfrm>
            <a:off x="893979" y="5999985"/>
            <a:ext cx="106417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¿Cómo encaminarnos cuesta arriba?</a:t>
            </a:r>
            <a:endParaRPr lang="es-C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4" name="Graphic 23" descr="Windy with solid fill">
            <a:extLst>
              <a:ext uri="{FF2B5EF4-FFF2-40B4-BE49-F238E27FC236}">
                <a16:creationId xmlns:a16="http://schemas.microsoft.com/office/drawing/2014/main" id="{BD31332F-3E3E-4C2E-9EDF-D6FC998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47731">
            <a:off x="5904094" y="-309192"/>
            <a:ext cx="4615960" cy="46538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FAF5653-8252-48F3-9560-2EAC60F6C7D6}"/>
              </a:ext>
            </a:extLst>
          </p:cNvPr>
          <p:cNvSpPr/>
          <p:nvPr/>
        </p:nvSpPr>
        <p:spPr>
          <a:xfrm rot="20754065">
            <a:off x="6245128" y="2136535"/>
            <a:ext cx="14164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</a:rPr>
              <a:t>Aconsejar</a:t>
            </a:r>
            <a:endParaRPr lang="en-US" sz="2800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30ECA7-C25F-4A76-BEE3-BA5AC92E7C8C}"/>
              </a:ext>
            </a:extLst>
          </p:cNvPr>
          <p:cNvSpPr/>
          <p:nvPr/>
        </p:nvSpPr>
        <p:spPr>
          <a:xfrm rot="20754065">
            <a:off x="7497566" y="1560361"/>
            <a:ext cx="34852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22225">
                  <a:solidFill>
                    <a:schemeClr val="accent2"/>
                  </a:solidFill>
                  <a:prstDash val="solid"/>
                </a:ln>
              </a:rPr>
              <a:t>Decisiones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2400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Pastorales</a:t>
            </a:r>
          </a:p>
        </p:txBody>
      </p:sp>
    </p:spTree>
    <p:extLst>
      <p:ext uri="{BB962C8B-B14F-4D97-AF65-F5344CB8AC3E}">
        <p14:creationId xmlns:p14="http://schemas.microsoft.com/office/powerpoint/2010/main" val="78227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6" grpId="0" animBg="1"/>
      <p:bldP spid="18" grpId="0"/>
      <p:bldP spid="15" grpId="0" animBg="1"/>
      <p:bldP spid="14" grpId="0"/>
      <p:bldP spid="20" grpId="0"/>
      <p:bldP spid="16" grpId="0"/>
      <p:bldP spid="21" grpId="0"/>
      <p:bldP spid="19" grpId="0"/>
      <p:bldP spid="2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9415456-01CA-49BE-AAF7-BB63F7364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0"/>
          <a:stretch/>
        </p:blipFill>
        <p:spPr bwMode="auto">
          <a:xfrm rot="21075126">
            <a:off x="-585654" y="-1186196"/>
            <a:ext cx="13104631" cy="70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2758B026-DE60-46F5-805B-3B7BAA046E38}"/>
              </a:ext>
            </a:extLst>
          </p:cNvPr>
          <p:cNvSpPr/>
          <p:nvPr/>
        </p:nvSpPr>
        <p:spPr>
          <a:xfrm rot="14782062">
            <a:off x="3711208" y="2501748"/>
            <a:ext cx="4346039" cy="2960544"/>
          </a:xfrm>
          <a:prstGeom prst="curvedDownArrow">
            <a:avLst>
              <a:gd name="adj1" fmla="val 28969"/>
              <a:gd name="adj2" fmla="val 72972"/>
              <a:gd name="adj3" fmla="val 51697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6D728624-1B6D-4DF5-A3D4-5AF90A8D0291}"/>
              </a:ext>
            </a:extLst>
          </p:cNvPr>
          <p:cNvSpPr/>
          <p:nvPr/>
        </p:nvSpPr>
        <p:spPr>
          <a:xfrm rot="4194544">
            <a:off x="5266376" y="1771558"/>
            <a:ext cx="5823971" cy="3210247"/>
          </a:xfrm>
          <a:prstGeom prst="curvedDownArrow">
            <a:avLst>
              <a:gd name="adj1" fmla="val 30235"/>
              <a:gd name="adj2" fmla="val 74952"/>
              <a:gd name="adj3" fmla="val 54779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49A06D-EFCC-42E1-9089-7B48D042903D}"/>
              </a:ext>
            </a:extLst>
          </p:cNvPr>
          <p:cNvSpPr/>
          <p:nvPr/>
        </p:nvSpPr>
        <p:spPr>
          <a:xfrm rot="21065647">
            <a:off x="3112772" y="1233028"/>
            <a:ext cx="3767718" cy="1229655"/>
          </a:xfrm>
          <a:prstGeom prst="rightArrow">
            <a:avLst>
              <a:gd name="adj1" fmla="val 64480"/>
              <a:gd name="adj2" fmla="val 10038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6EAA3-16D3-4E08-9261-22CCD3E92DAD}"/>
              </a:ext>
            </a:extLst>
          </p:cNvPr>
          <p:cNvSpPr/>
          <p:nvPr/>
        </p:nvSpPr>
        <p:spPr>
          <a:xfrm rot="21064749">
            <a:off x="3500251" y="1335400"/>
            <a:ext cx="21726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ORAR</a:t>
            </a:r>
            <a:endParaRPr lang="en-US" sz="66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FE17B0-D1F2-4914-B1FF-F0F3450F774B}"/>
              </a:ext>
            </a:extLst>
          </p:cNvPr>
          <p:cNvSpPr/>
          <p:nvPr/>
        </p:nvSpPr>
        <p:spPr>
          <a:xfrm rot="18886265">
            <a:off x="6994437" y="3774369"/>
            <a:ext cx="36863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Escuchar</a:t>
            </a:r>
            <a:endParaRPr lang="en-US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11CDBA-27C1-422D-B596-0FFD58845F4C}"/>
              </a:ext>
            </a:extLst>
          </p:cNvPr>
          <p:cNvSpPr/>
          <p:nvPr/>
        </p:nvSpPr>
        <p:spPr>
          <a:xfrm rot="18866479">
            <a:off x="3881822" y="2825819"/>
            <a:ext cx="29594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Discernir</a:t>
            </a:r>
            <a:endParaRPr lang="en-US" sz="60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206548-41FF-48BC-8220-E076230F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7803">
            <a:off x="554306" y="2168392"/>
            <a:ext cx="3717381" cy="3497169"/>
          </a:xfrm>
          <a:prstGeom prst="rect">
            <a:avLst/>
          </a:prstGeom>
        </p:spPr>
      </p:pic>
      <p:pic>
        <p:nvPicPr>
          <p:cNvPr id="13" name="Graphic 12" descr="Windy with solid fill">
            <a:extLst>
              <a:ext uri="{FF2B5EF4-FFF2-40B4-BE49-F238E27FC236}">
                <a16:creationId xmlns:a16="http://schemas.microsoft.com/office/drawing/2014/main" id="{38B0C1FC-F911-49E7-B01F-48B3B51D5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01991">
            <a:off x="-146230" y="-74886"/>
            <a:ext cx="4137423" cy="3948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38C202-0C07-4088-8A9F-FDFA655D7468}"/>
              </a:ext>
            </a:extLst>
          </p:cNvPr>
          <p:cNvSpPr/>
          <p:nvPr/>
        </p:nvSpPr>
        <p:spPr>
          <a:xfrm rot="21238948">
            <a:off x="879750" y="1573805"/>
            <a:ext cx="2489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Espirítu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Santo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AF01C-C3ED-4B24-9215-257FEF0CC446}"/>
              </a:ext>
            </a:extLst>
          </p:cNvPr>
          <p:cNvSpPr/>
          <p:nvPr/>
        </p:nvSpPr>
        <p:spPr>
          <a:xfrm>
            <a:off x="855958" y="5975439"/>
            <a:ext cx="110028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ORAR 		ESCUCHAR        DISCERNIR</a:t>
            </a:r>
            <a:endParaRPr lang="es-C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C8CFBB0-64FD-4D7D-816B-032ABF88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17" y="1173083"/>
            <a:ext cx="1539638" cy="1526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ee the source image">
            <a:extLst>
              <a:ext uri="{FF2B5EF4-FFF2-40B4-BE49-F238E27FC236}">
                <a16:creationId xmlns:a16="http://schemas.microsoft.com/office/drawing/2014/main" id="{49999300-E4C4-4A93-9C32-A906AAC0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58" y="5948385"/>
            <a:ext cx="829535" cy="822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7A5BA7-1AAD-4B67-B511-C0E8F5A07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34" y="5946327"/>
            <a:ext cx="859485" cy="841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D96B4B-62B8-4B85-AFE5-9766253D9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821" y="4151846"/>
            <a:ext cx="1627496" cy="15991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2A5B49-CEAD-4692-B0C0-8E992D054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909" y="5832883"/>
            <a:ext cx="1326512" cy="16559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E8C8047-E0A6-4E2B-8B83-0376BCA69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131" y="4181241"/>
            <a:ext cx="2044006" cy="25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4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CFA4B1A-6228-45B0-9532-9344872D9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1"/>
          <a:stretch/>
        </p:blipFill>
        <p:spPr bwMode="auto">
          <a:xfrm>
            <a:off x="0" y="-80010"/>
            <a:ext cx="12192000" cy="64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AD64E-36DF-43EB-95BC-8BC906A3958A}"/>
              </a:ext>
            </a:extLst>
          </p:cNvPr>
          <p:cNvSpPr/>
          <p:nvPr/>
        </p:nvSpPr>
        <p:spPr>
          <a:xfrm>
            <a:off x="31755" y="179544"/>
            <a:ext cx="118312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“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Hacia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una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Iglesia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Sinodal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”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07AD8-AAF4-4BEE-8758-9FA1865D86F5}"/>
              </a:ext>
            </a:extLst>
          </p:cNvPr>
          <p:cNvSpPr/>
          <p:nvPr/>
        </p:nvSpPr>
        <p:spPr>
          <a:xfrm>
            <a:off x="8334739" y="3040668"/>
            <a:ext cx="43685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BO" sz="54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Hacia un Destino Común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08E0FA-F008-4975-9907-A1D4C8A703F9}"/>
              </a:ext>
            </a:extLst>
          </p:cNvPr>
          <p:cNvSpPr/>
          <p:nvPr/>
        </p:nvSpPr>
        <p:spPr>
          <a:xfrm>
            <a:off x="240316" y="1575402"/>
            <a:ext cx="3953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</a:rPr>
              <a:t>COMUNIÓN </a:t>
            </a:r>
            <a:r>
              <a:rPr lang="es-C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endParaRPr lang="es-C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D99D7C-0B0E-4A36-9340-5864500DA009}"/>
              </a:ext>
            </a:extLst>
          </p:cNvPr>
          <p:cNvSpPr/>
          <p:nvPr/>
        </p:nvSpPr>
        <p:spPr>
          <a:xfrm>
            <a:off x="4305890" y="1575402"/>
            <a:ext cx="459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PARTICIPACIÓN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CD184-D0A0-45B7-818C-2FC40138A5E7}"/>
              </a:ext>
            </a:extLst>
          </p:cNvPr>
          <p:cNvSpPr/>
          <p:nvPr/>
        </p:nvSpPr>
        <p:spPr>
          <a:xfrm>
            <a:off x="9313382" y="1583933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MISIÓN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AA1A62-A309-40EF-8693-2FE9BA9BD351}"/>
              </a:ext>
            </a:extLst>
          </p:cNvPr>
          <p:cNvSpPr/>
          <p:nvPr/>
        </p:nvSpPr>
        <p:spPr>
          <a:xfrm>
            <a:off x="1426770" y="5842337"/>
            <a:ext cx="2798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“</a:t>
            </a:r>
            <a:r>
              <a:rPr lang="en-US" sz="6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Juntos</a:t>
            </a:r>
            <a:r>
              <a:rPr lang="en-US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8E0B0"/>
                </a:solidFill>
                <a:effectLst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1A4F5F-0307-4C2E-9C7A-DF1FD6EC8A6A}"/>
              </a:ext>
            </a:extLst>
          </p:cNvPr>
          <p:cNvSpPr/>
          <p:nvPr/>
        </p:nvSpPr>
        <p:spPr>
          <a:xfrm>
            <a:off x="5053733" y="5401043"/>
            <a:ext cx="36535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“</a:t>
            </a:r>
            <a:r>
              <a:rPr lang="en-US" sz="6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Caminar</a:t>
            </a:r>
            <a:r>
              <a:rPr 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”</a:t>
            </a:r>
            <a:endParaRPr 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F80B2B7-06B2-498A-B597-6E9A2098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5588">
            <a:off x="1349684" y="3028138"/>
            <a:ext cx="3115427" cy="2930873"/>
          </a:xfrm>
          <a:prstGeom prst="rect">
            <a:avLst/>
          </a:prstGeom>
        </p:spPr>
      </p:pic>
      <p:pic>
        <p:nvPicPr>
          <p:cNvPr id="17" name="Graphic 16" descr="Windy with solid fill">
            <a:extLst>
              <a:ext uri="{FF2B5EF4-FFF2-40B4-BE49-F238E27FC236}">
                <a16:creationId xmlns:a16="http://schemas.microsoft.com/office/drawing/2014/main" id="{226D22B7-7712-4C8C-A856-70EFCB21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63276">
            <a:off x="-185762" y="2560920"/>
            <a:ext cx="2902748" cy="3179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9829B7-F66A-4EC2-A268-FFAA8B71718A}"/>
              </a:ext>
            </a:extLst>
          </p:cNvPr>
          <p:cNvSpPr/>
          <p:nvPr/>
        </p:nvSpPr>
        <p:spPr>
          <a:xfrm rot="20761340">
            <a:off x="-120842" y="3925065"/>
            <a:ext cx="2489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Espirítu</a:t>
            </a: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Santo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2E44B-5641-4CE5-8C25-C9E734EE6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305" y="2694261"/>
            <a:ext cx="4597862" cy="28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1674</Words>
  <Application>Microsoft Office PowerPoint</Application>
  <PresentationFormat>Widescreen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OfficeActivations</dc:creator>
  <cp:lastModifiedBy>Carlos Flores</cp:lastModifiedBy>
  <cp:revision>41</cp:revision>
  <dcterms:created xsi:type="dcterms:W3CDTF">2021-11-22T16:06:32Z</dcterms:created>
  <dcterms:modified xsi:type="dcterms:W3CDTF">2021-12-17T17:24:40Z</dcterms:modified>
</cp:coreProperties>
</file>