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9"/>
  </p:notesMasterIdLst>
  <p:handoutMasterIdLst>
    <p:handoutMasterId r:id="rId40"/>
  </p:handoutMasterIdLst>
  <p:sldIdLst>
    <p:sldId id="428" r:id="rId5"/>
    <p:sldId id="485" r:id="rId6"/>
    <p:sldId id="486" r:id="rId7"/>
    <p:sldId id="523" r:id="rId8"/>
    <p:sldId id="528" r:id="rId9"/>
    <p:sldId id="527" r:id="rId10"/>
    <p:sldId id="520" r:id="rId11"/>
    <p:sldId id="487" r:id="rId12"/>
    <p:sldId id="500" r:id="rId13"/>
    <p:sldId id="501" r:id="rId14"/>
    <p:sldId id="503" r:id="rId15"/>
    <p:sldId id="504" r:id="rId16"/>
    <p:sldId id="505" r:id="rId17"/>
    <p:sldId id="507" r:id="rId18"/>
    <p:sldId id="508" r:id="rId19"/>
    <p:sldId id="521" r:id="rId20"/>
    <p:sldId id="496" r:id="rId21"/>
    <p:sldId id="522" r:id="rId22"/>
    <p:sldId id="510" r:id="rId23"/>
    <p:sldId id="489" r:id="rId24"/>
    <p:sldId id="490" r:id="rId25"/>
    <p:sldId id="525" r:id="rId26"/>
    <p:sldId id="509" r:id="rId27"/>
    <p:sldId id="519" r:id="rId28"/>
    <p:sldId id="524" r:id="rId29"/>
    <p:sldId id="511" r:id="rId30"/>
    <p:sldId id="526" r:id="rId31"/>
    <p:sldId id="512" r:id="rId32"/>
    <p:sldId id="513" r:id="rId33"/>
    <p:sldId id="514" r:id="rId34"/>
    <p:sldId id="515" r:id="rId35"/>
    <p:sldId id="516" r:id="rId36"/>
    <p:sldId id="517" r:id="rId37"/>
    <p:sldId id="518"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4753" autoAdjust="0"/>
  </p:normalViewPr>
  <p:slideViewPr>
    <p:cSldViewPr>
      <p:cViewPr varScale="1">
        <p:scale>
          <a:sx n="104" d="100"/>
          <a:sy n="104" d="100"/>
        </p:scale>
        <p:origin x="12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4B6040E-27DF-40D8-B53B-A0816384224B}" type="datetimeFigureOut">
              <a:rPr lang="en-US" smtClean="0"/>
              <a:t>3/11/2022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6EA5C55-08A3-4CC8-B04F-759DF4931FC5}" type="slidenum">
              <a:rPr lang="en-US" smtClean="0"/>
              <a:t>‹#›</a:t>
            </a:fld>
            <a:endParaRPr lang="en-US" dirty="0"/>
          </a:p>
        </p:txBody>
      </p:sp>
    </p:spTree>
    <p:extLst>
      <p:ext uri="{BB962C8B-B14F-4D97-AF65-F5344CB8AC3E}">
        <p14:creationId xmlns:p14="http://schemas.microsoft.com/office/powerpoint/2010/main" val="2775105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076E9F-D262-47AD-9CFA-B25019D5C8F5}" type="datetimeFigureOut">
              <a:rPr lang="en-US" smtClean="0"/>
              <a:t>3/11/2022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37C1D2-BFF3-4AF3-A31F-225DCF13E29D}" type="slidenum">
              <a:rPr lang="en-US" smtClean="0"/>
              <a:t>‹#›</a:t>
            </a:fld>
            <a:endParaRPr lang="en-US" dirty="0"/>
          </a:p>
        </p:txBody>
      </p:sp>
    </p:spTree>
    <p:extLst>
      <p:ext uri="{BB962C8B-B14F-4D97-AF65-F5344CB8AC3E}">
        <p14:creationId xmlns:p14="http://schemas.microsoft.com/office/powerpoint/2010/main" val="275150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D6C96ED-5E71-4D0E-ADAE-82B1D7887C2C}" type="datetime1">
              <a:rPr lang="en-US" smtClean="0">
                <a:solidFill>
                  <a:srgbClr val="CCD1B9"/>
                </a:solidFill>
              </a:rPr>
              <a:t>3/11/2022</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3B9DE71-4A56-45DD-B409-270FCBBB919D}"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101882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C05CC-6D4D-490C-AFA0-065C644AF289}" type="datetime1">
              <a:rPr lang="en-US" smtClean="0">
                <a:solidFill>
                  <a:srgbClr val="534949"/>
                </a:solidFill>
              </a:rPr>
              <a:t>3/11/2022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88039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79D000-4F74-4832-A95F-C4125F38A3E5}" type="datetime1">
              <a:rPr lang="en-US" smtClean="0">
                <a:solidFill>
                  <a:srgbClr val="534949"/>
                </a:solidFill>
              </a:rPr>
              <a:t>3/11/2022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3B9DE71-4A56-45DD-B409-270FCBBB919D}"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100190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F1F3B-74A3-4120-B970-3411EBDD4129}" type="datetime1">
              <a:rPr lang="en-US" smtClean="0">
                <a:solidFill>
                  <a:srgbClr val="534949"/>
                </a:solidFill>
              </a:rPr>
              <a:t>3/11/2022</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563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E2E05A2-FA02-4550-A527-B6D2B8069E20}" type="datetime1">
              <a:rPr lang="en-US" smtClean="0"/>
              <a:t>3/11/2022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3B9DE71-4A56-45DD-B409-270FCBBB919D}"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30615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F0F79-ADBC-4876-8C08-BF8D7CC50A08}" type="datetime1">
              <a:rPr lang="en-US" smtClean="0">
                <a:solidFill>
                  <a:srgbClr val="534949"/>
                </a:solidFill>
              </a:rPr>
              <a:t>3/11/2022</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405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B84031-53F9-4585-9187-6591FCD47801}" type="datetime1">
              <a:rPr lang="en-US" smtClean="0">
                <a:solidFill>
                  <a:srgbClr val="534949"/>
                </a:solidFill>
              </a:rPr>
              <a:t>3/11/2022</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148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78034C-E877-477C-9AE0-BDA428D30CEA}" type="datetime1">
              <a:rPr lang="en-US" smtClean="0">
                <a:solidFill>
                  <a:srgbClr val="534949"/>
                </a:solidFill>
              </a:rPr>
              <a:t>3/11/2022</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910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3E5F698A-63DC-4923-8E66-63058BC66249}" type="datetime1">
              <a:rPr lang="en-US" smtClean="0">
                <a:solidFill>
                  <a:srgbClr val="534949"/>
                </a:solidFill>
              </a:rPr>
              <a:t>3/11/2022</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32115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3CC25D-69FC-4A02-846A-42C2005A09BC}" type="datetime1">
              <a:rPr lang="en-US" smtClean="0">
                <a:solidFill>
                  <a:srgbClr val="534949"/>
                </a:solidFill>
              </a:rPr>
              <a:t>3/11/2022</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3B9DE71-4A56-45DD-B409-270FCBBB919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5418287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2794B-BFD2-44E1-9788-8D2EDDD0EFEF}" type="datetime1">
              <a:rPr lang="en-US" smtClean="0">
                <a:solidFill>
                  <a:srgbClr val="CCD1B9"/>
                </a:solidFill>
              </a:rPr>
              <a:t>3/11/2022</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63B9DE71-4A56-45DD-B409-270FCBBB919D}"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5783942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BAA90AD-1C78-4B0D-957D-784DB6E65094}" type="datetime1">
              <a:rPr lang="en-US" smtClean="0">
                <a:solidFill>
                  <a:srgbClr val="534949"/>
                </a:solidFill>
              </a:rPr>
              <a:t>3/11/2022</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3B9DE71-4A56-45DD-B409-270FCBBB919D}"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3414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Excel_Worksheet2.xlsx"/></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package" Target="../embeddings/Microsoft_Excel_Worksheet3.xlsx"/></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package" Target="../embeddings/Microsoft_Excel_Worksheet4.xlsx"/></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package" Target="../embeddings/Microsoft_Excel_Worksheet5.xlsx"/></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package" Target="../embeddings/Microsoft_Excel_Worksheet6.xlsx"/></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package" Target="../embeddings/Microsoft_Excel_Worksheet7.xlsx"/></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package" Target="../embeddings/Microsoft_Excel_Worksheet8.xlsx"/></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package" Target="../embeddings/Microsoft_Excel_Worksheet9.xlsx"/></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package" Target="../embeddings/Microsoft_Excel_Worksheet10.xlsx"/></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dosp.org/wp-content/uploads/2021/08/Definition-of-Best-Effort-for-CMA-FINAL-Updated.pdf"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Higgins Hall, </a:t>
            </a:r>
            <a:br>
              <a:rPr lang="en-US" dirty="0"/>
            </a:br>
            <a:r>
              <a:rPr lang="en-US" dirty="0"/>
              <a:t>March 10, 2022</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1</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45720" lvl="0"/>
            <a:endParaRPr lang="en-US" sz="3200" b="1" dirty="0"/>
          </a:p>
        </p:txBody>
      </p:sp>
      <p:sp>
        <p:nvSpPr>
          <p:cNvPr id="4" name="Rectangle 3">
            <a:extLst>
              <a:ext uri="{FF2B5EF4-FFF2-40B4-BE49-F238E27FC236}">
                <a16:creationId xmlns:a16="http://schemas.microsoft.com/office/drawing/2014/main" id="{850A38CD-6F0D-4B02-9310-34D8DF064CD7}"/>
              </a:ext>
            </a:extLst>
          </p:cNvPr>
          <p:cNvSpPr/>
          <p:nvPr/>
        </p:nvSpPr>
        <p:spPr>
          <a:xfrm>
            <a:off x="457200" y="2828836"/>
            <a:ext cx="8077200" cy="2554545"/>
          </a:xfrm>
          <a:prstGeom prst="rect">
            <a:avLst/>
          </a:prstGeom>
        </p:spPr>
        <p:txBody>
          <a:bodyPr wrap="square">
            <a:spAutoFit/>
          </a:bodyPr>
          <a:lstStyle/>
          <a:p>
            <a:r>
              <a:rPr lang="en-US" sz="3200" dirty="0"/>
              <a:t>Cathedraticum…</a:t>
            </a:r>
          </a:p>
          <a:p>
            <a:endParaRPr lang="en-US" sz="3200" dirty="0"/>
          </a:p>
          <a:p>
            <a:pPr algn="just"/>
            <a:r>
              <a:rPr lang="en-US" sz="3200" dirty="0"/>
              <a:t> 			and </a:t>
            </a:r>
          </a:p>
          <a:p>
            <a:pPr algn="just"/>
            <a:endParaRPr lang="en-US" sz="3200" dirty="0"/>
          </a:p>
          <a:p>
            <a:pPr algn="just"/>
            <a:r>
              <a:rPr lang="en-US" sz="3200" dirty="0"/>
              <a:t>                                   Catholic Ministry Appeal.</a:t>
            </a:r>
          </a:p>
        </p:txBody>
      </p:sp>
    </p:spTree>
    <p:extLst>
      <p:ext uri="{BB962C8B-B14F-4D97-AF65-F5344CB8AC3E}">
        <p14:creationId xmlns:p14="http://schemas.microsoft.com/office/powerpoint/2010/main" val="199760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Assessable revenue accounts</a:t>
            </a:r>
            <a:br>
              <a:rPr lang="en-US" dirty="0"/>
            </a:br>
            <a:r>
              <a:rPr lang="en-US" dirty="0"/>
              <a:t>by Functional Account Code </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10</a:t>
            </a:fld>
            <a:endParaRPr lang="en-US" dirty="0">
              <a:solidFill>
                <a:srgbClr val="534949"/>
              </a:solidFill>
            </a:endParaRPr>
          </a:p>
        </p:txBody>
      </p:sp>
      <p:graphicFrame>
        <p:nvGraphicFramePr>
          <p:cNvPr id="5" name="Object 4">
            <a:extLst>
              <a:ext uri="{FF2B5EF4-FFF2-40B4-BE49-F238E27FC236}">
                <a16:creationId xmlns:a16="http://schemas.microsoft.com/office/drawing/2014/main" id="{5B9D1B54-AAB2-4111-826A-3EE22E482744}"/>
              </a:ext>
            </a:extLst>
          </p:cNvPr>
          <p:cNvGraphicFramePr>
            <a:graphicFrameLocks noChangeAspect="1"/>
          </p:cNvGraphicFramePr>
          <p:nvPr>
            <p:extLst>
              <p:ext uri="{D42A27DB-BD31-4B8C-83A1-F6EECF244321}">
                <p14:modId xmlns:p14="http://schemas.microsoft.com/office/powerpoint/2010/main" val="341107946"/>
              </p:ext>
            </p:extLst>
          </p:nvPr>
        </p:nvGraphicFramePr>
        <p:xfrm>
          <a:off x="519112" y="2257425"/>
          <a:ext cx="8105775" cy="2343150"/>
        </p:xfrm>
        <a:graphic>
          <a:graphicData uri="http://schemas.openxmlformats.org/presentationml/2006/ole">
            <mc:AlternateContent xmlns:mc="http://schemas.openxmlformats.org/markup-compatibility/2006">
              <mc:Choice xmlns:v="urn:schemas-microsoft-com:vml" Requires="v">
                <p:oleObj spid="_x0000_s2050" name="Worksheet" r:id="rId4" imgW="8105842" imgH="2343048" progId="Excel.Sheet.12">
                  <p:embed/>
                </p:oleObj>
              </mc:Choice>
              <mc:Fallback>
                <p:oleObj name="Worksheet" r:id="rId4" imgW="8105842" imgH="2343048" progId="Excel.Sheet.12">
                  <p:embed/>
                  <p:pic>
                    <p:nvPicPr>
                      <p:cNvPr id="0" name=""/>
                      <p:cNvPicPr/>
                      <p:nvPr/>
                    </p:nvPicPr>
                    <p:blipFill>
                      <a:blip r:embed="rId5"/>
                      <a:stretch>
                        <a:fillRect/>
                      </a:stretch>
                    </p:blipFill>
                    <p:spPr>
                      <a:xfrm>
                        <a:off x="519112" y="2257425"/>
                        <a:ext cx="8105775" cy="2343150"/>
                      </a:xfrm>
                      <a:prstGeom prst="rect">
                        <a:avLst/>
                      </a:prstGeom>
                    </p:spPr>
                  </p:pic>
                </p:oleObj>
              </mc:Fallback>
            </mc:AlternateContent>
          </a:graphicData>
        </a:graphic>
      </p:graphicFrame>
    </p:spTree>
    <p:extLst>
      <p:ext uri="{BB962C8B-B14F-4D97-AF65-F5344CB8AC3E}">
        <p14:creationId xmlns:p14="http://schemas.microsoft.com/office/powerpoint/2010/main" val="404735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Assessable revenue accounts</a:t>
            </a:r>
            <a:br>
              <a:rPr lang="en-US" dirty="0"/>
            </a:br>
            <a:r>
              <a:rPr lang="en-US" dirty="0"/>
              <a:t>by Functional Account Code </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11</a:t>
            </a:fld>
            <a:endParaRPr lang="en-US" dirty="0">
              <a:solidFill>
                <a:srgbClr val="534949"/>
              </a:solidFill>
            </a:endParaRPr>
          </a:p>
        </p:txBody>
      </p:sp>
      <p:graphicFrame>
        <p:nvGraphicFramePr>
          <p:cNvPr id="5" name="Object 4">
            <a:extLst>
              <a:ext uri="{FF2B5EF4-FFF2-40B4-BE49-F238E27FC236}">
                <a16:creationId xmlns:a16="http://schemas.microsoft.com/office/drawing/2014/main" id="{8CA68D39-34B2-4E4C-8729-36ABE7C03FF4}"/>
              </a:ext>
            </a:extLst>
          </p:cNvPr>
          <p:cNvGraphicFramePr>
            <a:graphicFrameLocks noChangeAspect="1"/>
          </p:cNvGraphicFramePr>
          <p:nvPr>
            <p:extLst>
              <p:ext uri="{D42A27DB-BD31-4B8C-83A1-F6EECF244321}">
                <p14:modId xmlns:p14="http://schemas.microsoft.com/office/powerpoint/2010/main" val="1319813304"/>
              </p:ext>
            </p:extLst>
          </p:nvPr>
        </p:nvGraphicFramePr>
        <p:xfrm>
          <a:off x="519113" y="2257425"/>
          <a:ext cx="8105775" cy="2343150"/>
        </p:xfrm>
        <a:graphic>
          <a:graphicData uri="http://schemas.openxmlformats.org/presentationml/2006/ole">
            <mc:AlternateContent xmlns:mc="http://schemas.openxmlformats.org/markup-compatibility/2006">
              <mc:Choice xmlns:v="urn:schemas-microsoft-com:vml" Requires="v">
                <p:oleObj spid="_x0000_s3074" name="Worksheet" r:id="rId4" imgW="8105842" imgH="2343048" progId="Excel.Sheet.12">
                  <p:embed/>
                </p:oleObj>
              </mc:Choice>
              <mc:Fallback>
                <p:oleObj name="Worksheet" r:id="rId4" imgW="8105842" imgH="2343048" progId="Excel.Sheet.12">
                  <p:embed/>
                  <p:pic>
                    <p:nvPicPr>
                      <p:cNvPr id="0" name=""/>
                      <p:cNvPicPr/>
                      <p:nvPr/>
                    </p:nvPicPr>
                    <p:blipFill>
                      <a:blip r:embed="rId5"/>
                      <a:stretch>
                        <a:fillRect/>
                      </a:stretch>
                    </p:blipFill>
                    <p:spPr>
                      <a:xfrm>
                        <a:off x="519113" y="2257425"/>
                        <a:ext cx="8105775" cy="2343150"/>
                      </a:xfrm>
                      <a:prstGeom prst="rect">
                        <a:avLst/>
                      </a:prstGeom>
                    </p:spPr>
                  </p:pic>
                </p:oleObj>
              </mc:Fallback>
            </mc:AlternateContent>
          </a:graphicData>
        </a:graphic>
      </p:graphicFrame>
    </p:spTree>
    <p:extLst>
      <p:ext uri="{BB962C8B-B14F-4D97-AF65-F5344CB8AC3E}">
        <p14:creationId xmlns:p14="http://schemas.microsoft.com/office/powerpoint/2010/main" val="153632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Assessable revenue accounts</a:t>
            </a:r>
            <a:br>
              <a:rPr lang="en-US" dirty="0"/>
            </a:br>
            <a:r>
              <a:rPr lang="en-US" dirty="0"/>
              <a:t>by Functional Account Code </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12</a:t>
            </a:fld>
            <a:endParaRPr lang="en-US" dirty="0">
              <a:solidFill>
                <a:srgbClr val="534949"/>
              </a:solidFill>
            </a:endParaRPr>
          </a:p>
        </p:txBody>
      </p:sp>
      <p:graphicFrame>
        <p:nvGraphicFramePr>
          <p:cNvPr id="5" name="Object 4">
            <a:extLst>
              <a:ext uri="{FF2B5EF4-FFF2-40B4-BE49-F238E27FC236}">
                <a16:creationId xmlns:a16="http://schemas.microsoft.com/office/drawing/2014/main" id="{EFE80FF3-FE25-4B57-AA13-36F0095A3868}"/>
              </a:ext>
            </a:extLst>
          </p:cNvPr>
          <p:cNvGraphicFramePr>
            <a:graphicFrameLocks noChangeAspect="1"/>
          </p:cNvGraphicFramePr>
          <p:nvPr>
            <p:extLst>
              <p:ext uri="{D42A27DB-BD31-4B8C-83A1-F6EECF244321}">
                <p14:modId xmlns:p14="http://schemas.microsoft.com/office/powerpoint/2010/main" val="1712948613"/>
              </p:ext>
            </p:extLst>
          </p:nvPr>
        </p:nvGraphicFramePr>
        <p:xfrm>
          <a:off x="519113" y="2257425"/>
          <a:ext cx="8105775" cy="2343150"/>
        </p:xfrm>
        <a:graphic>
          <a:graphicData uri="http://schemas.openxmlformats.org/presentationml/2006/ole">
            <mc:AlternateContent xmlns:mc="http://schemas.openxmlformats.org/markup-compatibility/2006">
              <mc:Choice xmlns:v="urn:schemas-microsoft-com:vml" Requires="v">
                <p:oleObj spid="_x0000_s4098" name="Worksheet" r:id="rId4" imgW="8105842" imgH="2343048" progId="Excel.Sheet.12">
                  <p:embed/>
                </p:oleObj>
              </mc:Choice>
              <mc:Fallback>
                <p:oleObj name="Worksheet" r:id="rId4" imgW="8105842" imgH="2343048" progId="Excel.Sheet.12">
                  <p:embed/>
                  <p:pic>
                    <p:nvPicPr>
                      <p:cNvPr id="0" name=""/>
                      <p:cNvPicPr/>
                      <p:nvPr/>
                    </p:nvPicPr>
                    <p:blipFill>
                      <a:blip r:embed="rId5"/>
                      <a:stretch>
                        <a:fillRect/>
                      </a:stretch>
                    </p:blipFill>
                    <p:spPr>
                      <a:xfrm>
                        <a:off x="519113" y="2257425"/>
                        <a:ext cx="8105775" cy="2343150"/>
                      </a:xfrm>
                      <a:prstGeom prst="rect">
                        <a:avLst/>
                      </a:prstGeom>
                    </p:spPr>
                  </p:pic>
                </p:oleObj>
              </mc:Fallback>
            </mc:AlternateContent>
          </a:graphicData>
        </a:graphic>
      </p:graphicFrame>
    </p:spTree>
    <p:extLst>
      <p:ext uri="{BB962C8B-B14F-4D97-AF65-F5344CB8AC3E}">
        <p14:creationId xmlns:p14="http://schemas.microsoft.com/office/powerpoint/2010/main" val="116730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Assessable revenue accounts</a:t>
            </a:r>
            <a:br>
              <a:rPr lang="en-US" dirty="0"/>
            </a:br>
            <a:r>
              <a:rPr lang="en-US" dirty="0"/>
              <a:t>by Functional Account Code </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13</a:t>
            </a:fld>
            <a:endParaRPr lang="en-US" dirty="0">
              <a:solidFill>
                <a:srgbClr val="534949"/>
              </a:solidFill>
            </a:endParaRPr>
          </a:p>
        </p:txBody>
      </p:sp>
      <p:graphicFrame>
        <p:nvGraphicFramePr>
          <p:cNvPr id="4" name="Object 3">
            <a:extLst>
              <a:ext uri="{FF2B5EF4-FFF2-40B4-BE49-F238E27FC236}">
                <a16:creationId xmlns:a16="http://schemas.microsoft.com/office/drawing/2014/main" id="{E2A9F449-2F07-4D97-9150-8948C9363FA0}"/>
              </a:ext>
            </a:extLst>
          </p:cNvPr>
          <p:cNvGraphicFramePr>
            <a:graphicFrameLocks noChangeAspect="1"/>
          </p:cNvGraphicFramePr>
          <p:nvPr>
            <p:extLst>
              <p:ext uri="{D42A27DB-BD31-4B8C-83A1-F6EECF244321}">
                <p14:modId xmlns:p14="http://schemas.microsoft.com/office/powerpoint/2010/main" val="2858200626"/>
              </p:ext>
            </p:extLst>
          </p:nvPr>
        </p:nvGraphicFramePr>
        <p:xfrm>
          <a:off x="519113" y="2257425"/>
          <a:ext cx="8105775" cy="2343150"/>
        </p:xfrm>
        <a:graphic>
          <a:graphicData uri="http://schemas.openxmlformats.org/presentationml/2006/ole">
            <mc:AlternateContent xmlns:mc="http://schemas.openxmlformats.org/markup-compatibility/2006">
              <mc:Choice xmlns:v="urn:schemas-microsoft-com:vml" Requires="v">
                <p:oleObj spid="_x0000_s5122" name="Worksheet" r:id="rId4" imgW="8105842" imgH="2343048" progId="Excel.Sheet.12">
                  <p:embed/>
                </p:oleObj>
              </mc:Choice>
              <mc:Fallback>
                <p:oleObj name="Worksheet" r:id="rId4" imgW="8105842" imgH="2343048" progId="Excel.Sheet.12">
                  <p:embed/>
                  <p:pic>
                    <p:nvPicPr>
                      <p:cNvPr id="0" name=""/>
                      <p:cNvPicPr/>
                      <p:nvPr/>
                    </p:nvPicPr>
                    <p:blipFill>
                      <a:blip r:embed="rId5"/>
                      <a:stretch>
                        <a:fillRect/>
                      </a:stretch>
                    </p:blipFill>
                    <p:spPr>
                      <a:xfrm>
                        <a:off x="519113" y="2257425"/>
                        <a:ext cx="8105775" cy="2343150"/>
                      </a:xfrm>
                      <a:prstGeom prst="rect">
                        <a:avLst/>
                      </a:prstGeom>
                    </p:spPr>
                  </p:pic>
                </p:oleObj>
              </mc:Fallback>
            </mc:AlternateContent>
          </a:graphicData>
        </a:graphic>
      </p:graphicFrame>
    </p:spTree>
    <p:extLst>
      <p:ext uri="{BB962C8B-B14F-4D97-AF65-F5344CB8AC3E}">
        <p14:creationId xmlns:p14="http://schemas.microsoft.com/office/powerpoint/2010/main" val="12652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Assessable revenue accounts</a:t>
            </a:r>
            <a:br>
              <a:rPr lang="en-US" dirty="0"/>
            </a:br>
            <a:r>
              <a:rPr lang="en-US" dirty="0"/>
              <a:t>by Functional Account Code </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14</a:t>
            </a:fld>
            <a:endParaRPr lang="en-US" dirty="0">
              <a:solidFill>
                <a:srgbClr val="534949"/>
              </a:solidFill>
            </a:endParaRPr>
          </a:p>
        </p:txBody>
      </p:sp>
      <p:graphicFrame>
        <p:nvGraphicFramePr>
          <p:cNvPr id="3" name="Object 2">
            <a:extLst>
              <a:ext uri="{FF2B5EF4-FFF2-40B4-BE49-F238E27FC236}">
                <a16:creationId xmlns:a16="http://schemas.microsoft.com/office/drawing/2014/main" id="{E0E754A6-425E-49E4-BA86-AC0F1E91748F}"/>
              </a:ext>
            </a:extLst>
          </p:cNvPr>
          <p:cNvGraphicFramePr>
            <a:graphicFrameLocks noChangeAspect="1"/>
          </p:cNvGraphicFramePr>
          <p:nvPr>
            <p:extLst>
              <p:ext uri="{D42A27DB-BD31-4B8C-83A1-F6EECF244321}">
                <p14:modId xmlns:p14="http://schemas.microsoft.com/office/powerpoint/2010/main" val="3715280298"/>
              </p:ext>
            </p:extLst>
          </p:nvPr>
        </p:nvGraphicFramePr>
        <p:xfrm>
          <a:off x="457200" y="2233613"/>
          <a:ext cx="8229600" cy="2490787"/>
        </p:xfrm>
        <a:graphic>
          <a:graphicData uri="http://schemas.openxmlformats.org/presentationml/2006/ole">
            <mc:AlternateContent xmlns:mc="http://schemas.openxmlformats.org/markup-compatibility/2006">
              <mc:Choice xmlns:v="urn:schemas-microsoft-com:vml" Requires="v">
                <p:oleObj spid="_x0000_s6146" name="Worksheet" r:id="rId4" imgW="8839200" imgH="2390809" progId="Excel.Sheet.12">
                  <p:embed/>
                </p:oleObj>
              </mc:Choice>
              <mc:Fallback>
                <p:oleObj name="Worksheet" r:id="rId4" imgW="8839200" imgH="2390809" progId="Excel.Sheet.12">
                  <p:embed/>
                  <p:pic>
                    <p:nvPicPr>
                      <p:cNvPr id="0" name=""/>
                      <p:cNvPicPr/>
                      <p:nvPr/>
                    </p:nvPicPr>
                    <p:blipFill>
                      <a:blip r:embed="rId5"/>
                      <a:stretch>
                        <a:fillRect/>
                      </a:stretch>
                    </p:blipFill>
                    <p:spPr>
                      <a:xfrm>
                        <a:off x="457200" y="2233613"/>
                        <a:ext cx="8229600" cy="2490787"/>
                      </a:xfrm>
                      <a:prstGeom prst="rect">
                        <a:avLst/>
                      </a:prstGeom>
                    </p:spPr>
                  </p:pic>
                </p:oleObj>
              </mc:Fallback>
            </mc:AlternateContent>
          </a:graphicData>
        </a:graphic>
      </p:graphicFrame>
    </p:spTree>
    <p:extLst>
      <p:ext uri="{BB962C8B-B14F-4D97-AF65-F5344CB8AC3E}">
        <p14:creationId xmlns:p14="http://schemas.microsoft.com/office/powerpoint/2010/main" val="106997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Assessable revenue accounts</a:t>
            </a:r>
            <a:br>
              <a:rPr lang="en-US" dirty="0"/>
            </a:br>
            <a:r>
              <a:rPr lang="en-US" dirty="0"/>
              <a:t>by Functional Account Code </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15</a:t>
            </a:fld>
            <a:endParaRPr lang="en-US" dirty="0">
              <a:solidFill>
                <a:srgbClr val="534949"/>
              </a:solidFill>
            </a:endParaRPr>
          </a:p>
        </p:txBody>
      </p:sp>
      <p:graphicFrame>
        <p:nvGraphicFramePr>
          <p:cNvPr id="4" name="Object 3">
            <a:extLst>
              <a:ext uri="{FF2B5EF4-FFF2-40B4-BE49-F238E27FC236}">
                <a16:creationId xmlns:a16="http://schemas.microsoft.com/office/drawing/2014/main" id="{68420B53-C0C9-45A3-AC24-7DEA0131431F}"/>
              </a:ext>
            </a:extLst>
          </p:cNvPr>
          <p:cNvGraphicFramePr>
            <a:graphicFrameLocks noChangeAspect="1"/>
          </p:cNvGraphicFramePr>
          <p:nvPr>
            <p:extLst>
              <p:ext uri="{D42A27DB-BD31-4B8C-83A1-F6EECF244321}">
                <p14:modId xmlns:p14="http://schemas.microsoft.com/office/powerpoint/2010/main" val="814850312"/>
              </p:ext>
            </p:extLst>
          </p:nvPr>
        </p:nvGraphicFramePr>
        <p:xfrm>
          <a:off x="615588" y="2133600"/>
          <a:ext cx="8146671" cy="4020663"/>
        </p:xfrm>
        <a:graphic>
          <a:graphicData uri="http://schemas.openxmlformats.org/presentationml/2006/ole">
            <mc:AlternateContent xmlns:mc="http://schemas.openxmlformats.org/markup-compatibility/2006">
              <mc:Choice xmlns:v="urn:schemas-microsoft-com:vml" Requires="v">
                <p:oleObj spid="_x0000_s7170" name="Worksheet" r:id="rId4" imgW="8839200" imgH="5676832" progId="Excel.Sheet.12">
                  <p:embed/>
                </p:oleObj>
              </mc:Choice>
              <mc:Fallback>
                <p:oleObj name="Worksheet" r:id="rId4" imgW="8839200" imgH="5676832" progId="Excel.Sheet.12">
                  <p:embed/>
                  <p:pic>
                    <p:nvPicPr>
                      <p:cNvPr id="0" name=""/>
                      <p:cNvPicPr/>
                      <p:nvPr/>
                    </p:nvPicPr>
                    <p:blipFill>
                      <a:blip r:embed="rId5"/>
                      <a:stretch>
                        <a:fillRect/>
                      </a:stretch>
                    </p:blipFill>
                    <p:spPr>
                      <a:xfrm>
                        <a:off x="615588" y="2133600"/>
                        <a:ext cx="8146671" cy="4020663"/>
                      </a:xfrm>
                      <a:prstGeom prst="rect">
                        <a:avLst/>
                      </a:prstGeom>
                    </p:spPr>
                  </p:pic>
                </p:oleObj>
              </mc:Fallback>
            </mc:AlternateContent>
          </a:graphicData>
        </a:graphic>
      </p:graphicFrame>
    </p:spTree>
    <p:extLst>
      <p:ext uri="{BB962C8B-B14F-4D97-AF65-F5344CB8AC3E}">
        <p14:creationId xmlns:p14="http://schemas.microsoft.com/office/powerpoint/2010/main" val="1183766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3B9DE71-4A56-45DD-B409-270FCBBB919D}" type="slidenum">
              <a:rPr lang="en-US" smtClean="0"/>
              <a:pPr/>
              <a:t>16</a:t>
            </a:fld>
            <a:endParaRPr lang="en-US" dirty="0"/>
          </a:p>
        </p:txBody>
      </p:sp>
      <p:sp>
        <p:nvSpPr>
          <p:cNvPr id="2" name="Title 1"/>
          <p:cNvSpPr>
            <a:spLocks noGrp="1"/>
          </p:cNvSpPr>
          <p:nvPr>
            <p:ph type="title"/>
          </p:nvPr>
        </p:nvSpPr>
        <p:spPr/>
        <p:txBody>
          <a:bodyPr/>
          <a:lstStyle/>
          <a:p>
            <a:r>
              <a:rPr lang="en-US" dirty="0"/>
              <a:t>The New Assessment: </a:t>
            </a:r>
            <a:br>
              <a:rPr lang="en-US" dirty="0"/>
            </a:br>
            <a:r>
              <a:rPr lang="en-US" dirty="0"/>
              <a:t>Donation Exclusions</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1200329"/>
          </a:xfrm>
          <a:prstGeom prst="rect">
            <a:avLst/>
          </a:prstGeom>
        </p:spPr>
        <p:txBody>
          <a:bodyPr wrap="square">
            <a:spAutoFit/>
          </a:bodyPr>
          <a:lstStyle/>
          <a:p>
            <a:endParaRPr lang="en-US" sz="2000" dirty="0"/>
          </a:p>
          <a:p>
            <a:endParaRPr lang="en-US" sz="2000" dirty="0"/>
          </a:p>
          <a:p>
            <a:pPr marL="502920" lvl="0" indent="-457200">
              <a:buFont typeface="Arial" panose="020B0604020202020204" pitchFamily="34" charset="0"/>
              <a:buChar char="•"/>
            </a:pPr>
            <a:endParaRPr lang="en-US" sz="3200" b="1" dirty="0"/>
          </a:p>
        </p:txBody>
      </p:sp>
      <p:sp>
        <p:nvSpPr>
          <p:cNvPr id="7" name="TextBox 6">
            <a:extLst>
              <a:ext uri="{FF2B5EF4-FFF2-40B4-BE49-F238E27FC236}">
                <a16:creationId xmlns:a16="http://schemas.microsoft.com/office/drawing/2014/main" id="{29B8E07E-0F61-4EB1-BC20-C38DAB28AA7E}"/>
              </a:ext>
            </a:extLst>
          </p:cNvPr>
          <p:cNvSpPr txBox="1"/>
          <p:nvPr/>
        </p:nvSpPr>
        <p:spPr>
          <a:xfrm>
            <a:off x="914400" y="2209800"/>
            <a:ext cx="7696200" cy="923330"/>
          </a:xfrm>
          <a:prstGeom prst="rect">
            <a:avLst/>
          </a:prstGeom>
          <a:noFill/>
        </p:spPr>
        <p:txBody>
          <a:bodyPr wrap="square" rtlCol="0">
            <a:spAutoFit/>
          </a:bodyPr>
          <a:lstStyle/>
          <a:p>
            <a:r>
              <a:rPr lang="en-US" dirty="0"/>
              <a:t>If transactions are recorded in subaccounts of functional account 4160 they will be assessed.  If you use the following “New G/L Accounts” and transfer any account balances to these new accounts, they will not be assessed:</a:t>
            </a:r>
          </a:p>
        </p:txBody>
      </p:sp>
      <p:graphicFrame>
        <p:nvGraphicFramePr>
          <p:cNvPr id="10" name="Table 9">
            <a:extLst>
              <a:ext uri="{FF2B5EF4-FFF2-40B4-BE49-F238E27FC236}">
                <a16:creationId xmlns:a16="http://schemas.microsoft.com/office/drawing/2014/main" id="{3EBA097A-CC02-4F60-86C6-BD55264FAEBC}"/>
              </a:ext>
            </a:extLst>
          </p:cNvPr>
          <p:cNvGraphicFramePr>
            <a:graphicFrameLocks noGrp="1"/>
          </p:cNvGraphicFramePr>
          <p:nvPr/>
        </p:nvGraphicFramePr>
        <p:xfrm>
          <a:off x="1289050" y="3124200"/>
          <a:ext cx="6591300" cy="1374777"/>
        </p:xfrm>
        <a:graphic>
          <a:graphicData uri="http://schemas.openxmlformats.org/drawingml/2006/table">
            <a:tbl>
              <a:tblPr/>
              <a:tblGrid>
                <a:gridCol w="3113000">
                  <a:extLst>
                    <a:ext uri="{9D8B030D-6E8A-4147-A177-3AD203B41FA5}">
                      <a16:colId xmlns:a16="http://schemas.microsoft.com/office/drawing/2014/main" val="2183004063"/>
                    </a:ext>
                  </a:extLst>
                </a:gridCol>
                <a:gridCol w="114355">
                  <a:extLst>
                    <a:ext uri="{9D8B030D-6E8A-4147-A177-3AD203B41FA5}">
                      <a16:colId xmlns:a16="http://schemas.microsoft.com/office/drawing/2014/main" val="1962311948"/>
                    </a:ext>
                  </a:extLst>
                </a:gridCol>
                <a:gridCol w="2344279">
                  <a:extLst>
                    <a:ext uri="{9D8B030D-6E8A-4147-A177-3AD203B41FA5}">
                      <a16:colId xmlns:a16="http://schemas.microsoft.com/office/drawing/2014/main" val="3028216669"/>
                    </a:ext>
                  </a:extLst>
                </a:gridCol>
                <a:gridCol w="1019666">
                  <a:extLst>
                    <a:ext uri="{9D8B030D-6E8A-4147-A177-3AD203B41FA5}">
                      <a16:colId xmlns:a16="http://schemas.microsoft.com/office/drawing/2014/main" val="101330873"/>
                    </a:ext>
                  </a:extLst>
                </a:gridCol>
              </a:tblGrid>
              <a:tr h="238597">
                <a:tc>
                  <a:txBody>
                    <a:bodyPr/>
                    <a:lstStyle/>
                    <a:p>
                      <a:pPr algn="ctr" fontAlgn="b"/>
                      <a:endParaRPr lang="en-US" sz="1200" b="1" i="0" u="sng"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200" b="1" i="0" u="sng"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endParaRPr lang="en-US" sz="1200" b="1" i="0" u="sng"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21480592"/>
                  </a:ext>
                </a:extLst>
              </a:tr>
              <a:tr h="227236">
                <a:tc>
                  <a:txBody>
                    <a:bodyPr/>
                    <a:lstStyle/>
                    <a:p>
                      <a:pPr algn="l" fontAlgn="ctr"/>
                      <a:endParaRPr lang="en-US" sz="1000" b="1" i="0" u="none" strike="noStrike" dirty="0">
                        <a:solidFill>
                          <a:srgbClr val="000000"/>
                        </a:solidFill>
                        <a:effectLst/>
                        <a:latin typeface="Arial Unicode MS"/>
                      </a:endParaRPr>
                    </a:p>
                  </a:txBody>
                  <a:tcPr marL="0" marR="0" marT="0" marB="0" anchor="ctr">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81702455"/>
                  </a:ext>
                </a:extLst>
              </a:tr>
              <a:tr h="227236">
                <a:tc>
                  <a:txBody>
                    <a:bodyPr/>
                    <a:lstStyle/>
                    <a:p>
                      <a:pPr algn="l" fontAlgn="ctr"/>
                      <a:endParaRPr lang="en-US" sz="1000" b="1" i="0" u="none" strike="noStrike" dirty="0">
                        <a:solidFill>
                          <a:srgbClr val="000000"/>
                        </a:solidFill>
                        <a:effectLst/>
                        <a:latin typeface="Arial Unicode MS"/>
                      </a:endParaRPr>
                    </a:p>
                  </a:txBody>
                  <a:tcPr marL="0" marR="0" marT="0"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1000" b="0" i="0" u="none" strike="noStrike" dirty="0">
                        <a:solidFill>
                          <a:srgbClr val="000000"/>
                        </a:solidFill>
                        <a:effectLst/>
                        <a:latin typeface="Arial Unicode MS"/>
                      </a:endParaRPr>
                    </a:p>
                  </a:txBody>
                  <a:tcPr marL="0" marR="0" marT="0" marB="0" anchor="ctr">
                    <a:lnL>
                      <a:noFill/>
                    </a:lnL>
                    <a:lnR>
                      <a:noFill/>
                    </a:lnR>
                    <a:lnT>
                      <a:noFill/>
                    </a:lnT>
                    <a:lnB>
                      <a:noFill/>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62713199"/>
                  </a:ext>
                </a:extLst>
              </a:tr>
              <a:tr h="227236">
                <a:tc>
                  <a:txBody>
                    <a:bodyPr/>
                    <a:lstStyle/>
                    <a:p>
                      <a:pPr algn="l" fontAlgn="ctr"/>
                      <a:endParaRPr lang="en-US" sz="1000" b="1" i="0" u="none" strike="noStrike">
                        <a:solidFill>
                          <a:srgbClr val="000000"/>
                        </a:solidFill>
                        <a:effectLst/>
                        <a:latin typeface="Arial Unicode MS"/>
                      </a:endParaRPr>
                    </a:p>
                  </a:txBody>
                  <a:tcPr marL="0" marR="0" marT="0"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37841865"/>
                  </a:ext>
                </a:extLst>
              </a:tr>
              <a:tr h="227236">
                <a:tc>
                  <a:txBody>
                    <a:bodyPr/>
                    <a:lstStyle/>
                    <a:p>
                      <a:pPr algn="l" fontAlgn="ctr"/>
                      <a:endParaRPr lang="en-US" sz="1000" b="1" i="0" u="none" strike="noStrike">
                        <a:solidFill>
                          <a:srgbClr val="000000"/>
                        </a:solidFill>
                        <a:effectLst/>
                        <a:latin typeface="Arial Unicode MS"/>
                      </a:endParaRPr>
                    </a:p>
                  </a:txBody>
                  <a:tcPr marL="0" marR="0" marT="0"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75791808"/>
                  </a:ext>
                </a:extLst>
              </a:tr>
              <a:tr h="227236">
                <a:tc>
                  <a:txBody>
                    <a:bodyPr/>
                    <a:lstStyle/>
                    <a:p>
                      <a:pPr algn="l" fontAlgn="ctr"/>
                      <a:endParaRPr lang="en-US" sz="1000" b="1" i="0" u="none" strike="noStrike">
                        <a:solidFill>
                          <a:srgbClr val="000000"/>
                        </a:solidFill>
                        <a:effectLst/>
                        <a:latin typeface="Arial Unicode MS"/>
                      </a:endParaRPr>
                    </a:p>
                  </a:txBody>
                  <a:tcPr marL="0" marR="0" marT="0"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72475832"/>
                  </a:ext>
                </a:extLst>
              </a:tr>
            </a:tbl>
          </a:graphicData>
        </a:graphic>
      </p:graphicFrame>
      <p:graphicFrame>
        <p:nvGraphicFramePr>
          <p:cNvPr id="4" name="Object 3">
            <a:extLst>
              <a:ext uri="{FF2B5EF4-FFF2-40B4-BE49-F238E27FC236}">
                <a16:creationId xmlns:a16="http://schemas.microsoft.com/office/drawing/2014/main" id="{524C3D3E-8680-4A1A-8B86-79E617F1A5DC}"/>
              </a:ext>
            </a:extLst>
          </p:cNvPr>
          <p:cNvGraphicFramePr>
            <a:graphicFrameLocks noChangeAspect="1"/>
          </p:cNvGraphicFramePr>
          <p:nvPr>
            <p:extLst>
              <p:ext uri="{D42A27DB-BD31-4B8C-83A1-F6EECF244321}">
                <p14:modId xmlns:p14="http://schemas.microsoft.com/office/powerpoint/2010/main" val="2914480470"/>
              </p:ext>
            </p:extLst>
          </p:nvPr>
        </p:nvGraphicFramePr>
        <p:xfrm>
          <a:off x="533400" y="3304401"/>
          <a:ext cx="7988339" cy="1953399"/>
        </p:xfrm>
        <a:graphic>
          <a:graphicData uri="http://schemas.openxmlformats.org/presentationml/2006/ole">
            <mc:AlternateContent xmlns:mc="http://schemas.openxmlformats.org/markup-compatibility/2006">
              <mc:Choice xmlns:v="urn:schemas-microsoft-com:vml" Requires="v">
                <p:oleObj spid="_x0000_s8194" name="Worksheet" r:id="rId4" imgW="10944057" imgH="2676418" progId="Excel.Sheet.12">
                  <p:embed/>
                </p:oleObj>
              </mc:Choice>
              <mc:Fallback>
                <p:oleObj name="Worksheet" r:id="rId4" imgW="10944057" imgH="2676418" progId="Excel.Sheet.12">
                  <p:embed/>
                  <p:pic>
                    <p:nvPicPr>
                      <p:cNvPr id="0" name=""/>
                      <p:cNvPicPr/>
                      <p:nvPr/>
                    </p:nvPicPr>
                    <p:blipFill>
                      <a:blip r:embed="rId5"/>
                      <a:stretch>
                        <a:fillRect/>
                      </a:stretch>
                    </p:blipFill>
                    <p:spPr>
                      <a:xfrm>
                        <a:off x="533400" y="3304401"/>
                        <a:ext cx="7988339" cy="1953399"/>
                      </a:xfrm>
                      <a:prstGeom prst="rect">
                        <a:avLst/>
                      </a:prstGeom>
                    </p:spPr>
                  </p:pic>
                </p:oleObj>
              </mc:Fallback>
            </mc:AlternateContent>
          </a:graphicData>
        </a:graphic>
      </p:graphicFrame>
    </p:spTree>
    <p:extLst>
      <p:ext uri="{BB962C8B-B14F-4D97-AF65-F5344CB8AC3E}">
        <p14:creationId xmlns:p14="http://schemas.microsoft.com/office/powerpoint/2010/main" val="33384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JE to move a donation to a non-Assessable Rev. Account</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17</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graphicFrame>
        <p:nvGraphicFramePr>
          <p:cNvPr id="7" name="Table 6">
            <a:extLst>
              <a:ext uri="{FF2B5EF4-FFF2-40B4-BE49-F238E27FC236}">
                <a16:creationId xmlns:a16="http://schemas.microsoft.com/office/drawing/2014/main" id="{5C7C06D7-901C-4D8A-99FC-4AF06790F661}"/>
              </a:ext>
            </a:extLst>
          </p:cNvPr>
          <p:cNvGraphicFramePr>
            <a:graphicFrameLocks noGrp="1"/>
          </p:cNvGraphicFramePr>
          <p:nvPr>
            <p:extLst>
              <p:ext uri="{D42A27DB-BD31-4B8C-83A1-F6EECF244321}">
                <p14:modId xmlns:p14="http://schemas.microsoft.com/office/powerpoint/2010/main" val="418124884"/>
              </p:ext>
            </p:extLst>
          </p:nvPr>
        </p:nvGraphicFramePr>
        <p:xfrm>
          <a:off x="609600" y="3327400"/>
          <a:ext cx="7950200" cy="1190625"/>
        </p:xfrm>
        <a:graphic>
          <a:graphicData uri="http://schemas.openxmlformats.org/drawingml/2006/table">
            <a:tbl>
              <a:tblPr/>
              <a:tblGrid>
                <a:gridCol w="736600">
                  <a:extLst>
                    <a:ext uri="{9D8B030D-6E8A-4147-A177-3AD203B41FA5}">
                      <a16:colId xmlns:a16="http://schemas.microsoft.com/office/drawing/2014/main" val="1875688359"/>
                    </a:ext>
                  </a:extLst>
                </a:gridCol>
                <a:gridCol w="901700">
                  <a:extLst>
                    <a:ext uri="{9D8B030D-6E8A-4147-A177-3AD203B41FA5}">
                      <a16:colId xmlns:a16="http://schemas.microsoft.com/office/drawing/2014/main" val="3001851588"/>
                    </a:ext>
                  </a:extLst>
                </a:gridCol>
                <a:gridCol w="1155700">
                  <a:extLst>
                    <a:ext uri="{9D8B030D-6E8A-4147-A177-3AD203B41FA5}">
                      <a16:colId xmlns:a16="http://schemas.microsoft.com/office/drawing/2014/main" val="3183432045"/>
                    </a:ext>
                  </a:extLst>
                </a:gridCol>
                <a:gridCol w="3200400">
                  <a:extLst>
                    <a:ext uri="{9D8B030D-6E8A-4147-A177-3AD203B41FA5}">
                      <a16:colId xmlns:a16="http://schemas.microsoft.com/office/drawing/2014/main" val="2141481581"/>
                    </a:ext>
                  </a:extLst>
                </a:gridCol>
                <a:gridCol w="977900">
                  <a:extLst>
                    <a:ext uri="{9D8B030D-6E8A-4147-A177-3AD203B41FA5}">
                      <a16:colId xmlns:a16="http://schemas.microsoft.com/office/drawing/2014/main" val="1155728296"/>
                    </a:ext>
                  </a:extLst>
                </a:gridCol>
                <a:gridCol w="977900">
                  <a:extLst>
                    <a:ext uri="{9D8B030D-6E8A-4147-A177-3AD203B41FA5}">
                      <a16:colId xmlns:a16="http://schemas.microsoft.com/office/drawing/2014/main" val="1669433129"/>
                    </a:ext>
                  </a:extLst>
                </a:gridCol>
              </a:tblGrid>
              <a:tr h="476250">
                <a:tc>
                  <a:txBody>
                    <a:bodyPr/>
                    <a:lstStyle/>
                    <a:p>
                      <a:pPr algn="ctr" fontAlgn="b"/>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22995872"/>
                  </a:ext>
                </a:extLst>
              </a:tr>
              <a:tr h="238125">
                <a:tc>
                  <a:txBody>
                    <a:bodyPr/>
                    <a:lstStyle/>
                    <a:p>
                      <a:pPr algn="r"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18700720"/>
                  </a:ext>
                </a:extLst>
              </a:tr>
              <a:tr h="238125">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1400" b="0" i="0" u="none" strike="noStrike" dirty="0">
                        <a:solidFill>
                          <a:srgbClr val="000000"/>
                        </a:solidFill>
                        <a:effectLst/>
                        <a:latin typeface="Arial Unicode MS"/>
                      </a:endParaRPr>
                    </a:p>
                  </a:txBody>
                  <a:tcPr marL="0" marR="0" marT="0"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51101025"/>
                  </a:ext>
                </a:extLst>
              </a:tr>
              <a:tr h="238125">
                <a:tc gridSpan="6">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985951"/>
                  </a:ext>
                </a:extLst>
              </a:tr>
            </a:tbl>
          </a:graphicData>
        </a:graphic>
      </p:graphicFrame>
      <p:graphicFrame>
        <p:nvGraphicFramePr>
          <p:cNvPr id="4" name="Object 3">
            <a:extLst>
              <a:ext uri="{FF2B5EF4-FFF2-40B4-BE49-F238E27FC236}">
                <a16:creationId xmlns:a16="http://schemas.microsoft.com/office/drawing/2014/main" id="{FA5012B4-8E47-4577-A456-01F06FC3ACB9}"/>
              </a:ext>
            </a:extLst>
          </p:cNvPr>
          <p:cNvGraphicFramePr>
            <a:graphicFrameLocks noChangeAspect="1"/>
          </p:cNvGraphicFramePr>
          <p:nvPr>
            <p:extLst>
              <p:ext uri="{D42A27DB-BD31-4B8C-83A1-F6EECF244321}">
                <p14:modId xmlns:p14="http://schemas.microsoft.com/office/powerpoint/2010/main" val="653126237"/>
              </p:ext>
            </p:extLst>
          </p:nvPr>
        </p:nvGraphicFramePr>
        <p:xfrm>
          <a:off x="609600" y="2198877"/>
          <a:ext cx="8077200" cy="1763523"/>
        </p:xfrm>
        <a:graphic>
          <a:graphicData uri="http://schemas.openxmlformats.org/presentationml/2006/ole">
            <mc:AlternateContent xmlns:mc="http://schemas.openxmlformats.org/markup-compatibility/2006">
              <mc:Choice xmlns:v="urn:schemas-microsoft-com:vml" Requires="v">
                <p:oleObj spid="_x0000_s9218" name="Worksheet" r:id="rId4" imgW="11220316" imgH="1676536" progId="Excel.Sheet.12">
                  <p:embed/>
                </p:oleObj>
              </mc:Choice>
              <mc:Fallback>
                <p:oleObj name="Worksheet" r:id="rId4" imgW="11220316" imgH="1676536" progId="Excel.Sheet.12">
                  <p:embed/>
                  <p:pic>
                    <p:nvPicPr>
                      <p:cNvPr id="0" name=""/>
                      <p:cNvPicPr/>
                      <p:nvPr/>
                    </p:nvPicPr>
                    <p:blipFill>
                      <a:blip r:embed="rId5"/>
                      <a:stretch>
                        <a:fillRect/>
                      </a:stretch>
                    </p:blipFill>
                    <p:spPr>
                      <a:xfrm>
                        <a:off x="609600" y="2198877"/>
                        <a:ext cx="8077200" cy="1763523"/>
                      </a:xfrm>
                      <a:prstGeom prst="rect">
                        <a:avLst/>
                      </a:prstGeom>
                    </p:spPr>
                  </p:pic>
                </p:oleObj>
              </mc:Fallback>
            </mc:AlternateContent>
          </a:graphicData>
        </a:graphic>
      </p:graphicFrame>
    </p:spTree>
    <p:extLst>
      <p:ext uri="{BB962C8B-B14F-4D97-AF65-F5344CB8AC3E}">
        <p14:creationId xmlns:p14="http://schemas.microsoft.com/office/powerpoint/2010/main" val="53929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JE to move a donation to a liability Account</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18</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graphicFrame>
        <p:nvGraphicFramePr>
          <p:cNvPr id="7" name="Table 6">
            <a:extLst>
              <a:ext uri="{FF2B5EF4-FFF2-40B4-BE49-F238E27FC236}">
                <a16:creationId xmlns:a16="http://schemas.microsoft.com/office/drawing/2014/main" id="{5C7C06D7-901C-4D8A-99FC-4AF06790F661}"/>
              </a:ext>
            </a:extLst>
          </p:cNvPr>
          <p:cNvGraphicFramePr>
            <a:graphicFrameLocks noGrp="1"/>
          </p:cNvGraphicFramePr>
          <p:nvPr/>
        </p:nvGraphicFramePr>
        <p:xfrm>
          <a:off x="609600" y="3327400"/>
          <a:ext cx="7950200" cy="1190625"/>
        </p:xfrm>
        <a:graphic>
          <a:graphicData uri="http://schemas.openxmlformats.org/drawingml/2006/table">
            <a:tbl>
              <a:tblPr/>
              <a:tblGrid>
                <a:gridCol w="736600">
                  <a:extLst>
                    <a:ext uri="{9D8B030D-6E8A-4147-A177-3AD203B41FA5}">
                      <a16:colId xmlns:a16="http://schemas.microsoft.com/office/drawing/2014/main" val="1875688359"/>
                    </a:ext>
                  </a:extLst>
                </a:gridCol>
                <a:gridCol w="901700">
                  <a:extLst>
                    <a:ext uri="{9D8B030D-6E8A-4147-A177-3AD203B41FA5}">
                      <a16:colId xmlns:a16="http://schemas.microsoft.com/office/drawing/2014/main" val="3001851588"/>
                    </a:ext>
                  </a:extLst>
                </a:gridCol>
                <a:gridCol w="1155700">
                  <a:extLst>
                    <a:ext uri="{9D8B030D-6E8A-4147-A177-3AD203B41FA5}">
                      <a16:colId xmlns:a16="http://schemas.microsoft.com/office/drawing/2014/main" val="3183432045"/>
                    </a:ext>
                  </a:extLst>
                </a:gridCol>
                <a:gridCol w="3200400">
                  <a:extLst>
                    <a:ext uri="{9D8B030D-6E8A-4147-A177-3AD203B41FA5}">
                      <a16:colId xmlns:a16="http://schemas.microsoft.com/office/drawing/2014/main" val="2141481581"/>
                    </a:ext>
                  </a:extLst>
                </a:gridCol>
                <a:gridCol w="977900">
                  <a:extLst>
                    <a:ext uri="{9D8B030D-6E8A-4147-A177-3AD203B41FA5}">
                      <a16:colId xmlns:a16="http://schemas.microsoft.com/office/drawing/2014/main" val="1155728296"/>
                    </a:ext>
                  </a:extLst>
                </a:gridCol>
                <a:gridCol w="977900">
                  <a:extLst>
                    <a:ext uri="{9D8B030D-6E8A-4147-A177-3AD203B41FA5}">
                      <a16:colId xmlns:a16="http://schemas.microsoft.com/office/drawing/2014/main" val="1669433129"/>
                    </a:ext>
                  </a:extLst>
                </a:gridCol>
              </a:tblGrid>
              <a:tr h="476250">
                <a:tc>
                  <a:txBody>
                    <a:bodyPr/>
                    <a:lstStyle/>
                    <a:p>
                      <a:pPr algn="ctr" fontAlgn="b"/>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22995872"/>
                  </a:ext>
                </a:extLst>
              </a:tr>
              <a:tr h="238125">
                <a:tc>
                  <a:txBody>
                    <a:bodyPr/>
                    <a:lstStyle/>
                    <a:p>
                      <a:pPr algn="r"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18700720"/>
                  </a:ext>
                </a:extLst>
              </a:tr>
              <a:tr h="238125">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ctr"/>
                      <a:endParaRPr lang="en-US" sz="1400" b="0" i="0" u="none" strike="noStrike" dirty="0">
                        <a:solidFill>
                          <a:srgbClr val="000000"/>
                        </a:solidFill>
                        <a:effectLst/>
                        <a:latin typeface="Arial Unicode MS"/>
                      </a:endParaRPr>
                    </a:p>
                  </a:txBody>
                  <a:tcPr marL="0" marR="0" marT="0" marB="0" anchor="ctr">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51101025"/>
                  </a:ext>
                </a:extLst>
              </a:tr>
              <a:tr h="238125">
                <a:tc gridSpan="6">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985951"/>
                  </a:ext>
                </a:extLst>
              </a:tr>
            </a:tbl>
          </a:graphicData>
        </a:graphic>
      </p:graphicFrame>
      <p:graphicFrame>
        <p:nvGraphicFramePr>
          <p:cNvPr id="5" name="Object 4">
            <a:extLst>
              <a:ext uri="{FF2B5EF4-FFF2-40B4-BE49-F238E27FC236}">
                <a16:creationId xmlns:a16="http://schemas.microsoft.com/office/drawing/2014/main" id="{3BECA999-DC6B-4AED-AC13-DD948E895D10}"/>
              </a:ext>
            </a:extLst>
          </p:cNvPr>
          <p:cNvGraphicFramePr>
            <a:graphicFrameLocks noChangeAspect="1"/>
          </p:cNvGraphicFramePr>
          <p:nvPr>
            <p:extLst>
              <p:ext uri="{D42A27DB-BD31-4B8C-83A1-F6EECF244321}">
                <p14:modId xmlns:p14="http://schemas.microsoft.com/office/powerpoint/2010/main" val="388831861"/>
              </p:ext>
            </p:extLst>
          </p:nvPr>
        </p:nvGraphicFramePr>
        <p:xfrm>
          <a:off x="958509" y="2546405"/>
          <a:ext cx="7543800" cy="1698249"/>
        </p:xfrm>
        <a:graphic>
          <a:graphicData uri="http://schemas.openxmlformats.org/presentationml/2006/ole">
            <mc:AlternateContent xmlns:mc="http://schemas.openxmlformats.org/markup-compatibility/2006">
              <mc:Choice xmlns:v="urn:schemas-microsoft-com:vml" Requires="v">
                <p:oleObj spid="_x0000_s10242" name="Worksheet" r:id="rId4" imgW="11220316" imgH="1676536" progId="Excel.Sheet.12">
                  <p:embed/>
                </p:oleObj>
              </mc:Choice>
              <mc:Fallback>
                <p:oleObj name="Worksheet" r:id="rId4" imgW="11220316" imgH="1676536" progId="Excel.Sheet.12">
                  <p:embed/>
                  <p:pic>
                    <p:nvPicPr>
                      <p:cNvPr id="0" name=""/>
                      <p:cNvPicPr/>
                      <p:nvPr/>
                    </p:nvPicPr>
                    <p:blipFill>
                      <a:blip r:embed="rId5"/>
                      <a:stretch>
                        <a:fillRect/>
                      </a:stretch>
                    </p:blipFill>
                    <p:spPr>
                      <a:xfrm>
                        <a:off x="958509" y="2546405"/>
                        <a:ext cx="7543800" cy="1698249"/>
                      </a:xfrm>
                      <a:prstGeom prst="rect">
                        <a:avLst/>
                      </a:prstGeom>
                    </p:spPr>
                  </p:pic>
                </p:oleObj>
              </mc:Fallback>
            </mc:AlternateContent>
          </a:graphicData>
        </a:graphic>
      </p:graphicFrame>
    </p:spTree>
    <p:extLst>
      <p:ext uri="{BB962C8B-B14F-4D97-AF65-F5344CB8AC3E}">
        <p14:creationId xmlns:p14="http://schemas.microsoft.com/office/powerpoint/2010/main" val="408124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Reduction in Assessable </a:t>
            </a:r>
            <a:br>
              <a:rPr lang="en-US" dirty="0"/>
            </a:br>
            <a:r>
              <a:rPr lang="en-US" dirty="0"/>
              <a:t>revenue for school support</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19</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graphicFrame>
        <p:nvGraphicFramePr>
          <p:cNvPr id="6" name="Object 5">
            <a:extLst>
              <a:ext uri="{FF2B5EF4-FFF2-40B4-BE49-F238E27FC236}">
                <a16:creationId xmlns:a16="http://schemas.microsoft.com/office/drawing/2014/main" id="{F78A7878-F242-49C0-BE89-E06AA627E700}"/>
              </a:ext>
            </a:extLst>
          </p:cNvPr>
          <p:cNvGraphicFramePr>
            <a:graphicFrameLocks noChangeAspect="1"/>
          </p:cNvGraphicFramePr>
          <p:nvPr>
            <p:extLst>
              <p:ext uri="{D42A27DB-BD31-4B8C-83A1-F6EECF244321}">
                <p14:modId xmlns:p14="http://schemas.microsoft.com/office/powerpoint/2010/main" val="4265139506"/>
              </p:ext>
            </p:extLst>
          </p:nvPr>
        </p:nvGraphicFramePr>
        <p:xfrm>
          <a:off x="597613" y="1752601"/>
          <a:ext cx="8052812" cy="1524000"/>
        </p:xfrm>
        <a:graphic>
          <a:graphicData uri="http://schemas.openxmlformats.org/presentationml/2006/ole">
            <mc:AlternateContent xmlns:mc="http://schemas.openxmlformats.org/markup-compatibility/2006">
              <mc:Choice xmlns:v="urn:schemas-microsoft-com:vml" Requires="v">
                <p:oleObj spid="_x0000_s11266" name="Worksheet" r:id="rId4" imgW="8839200" imgH="1343127" progId="Excel.Sheet.12">
                  <p:embed/>
                </p:oleObj>
              </mc:Choice>
              <mc:Fallback>
                <p:oleObj name="Worksheet" r:id="rId4" imgW="8839200" imgH="1343127" progId="Excel.Sheet.12">
                  <p:embed/>
                  <p:pic>
                    <p:nvPicPr>
                      <p:cNvPr id="0" name=""/>
                      <p:cNvPicPr/>
                      <p:nvPr/>
                    </p:nvPicPr>
                    <p:blipFill>
                      <a:blip r:embed="rId5"/>
                      <a:stretch>
                        <a:fillRect/>
                      </a:stretch>
                    </p:blipFill>
                    <p:spPr>
                      <a:xfrm>
                        <a:off x="597613" y="1752601"/>
                        <a:ext cx="8052812" cy="15240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EDD56E3-A036-4102-8981-BFCC7D9B76ED}"/>
              </a:ext>
            </a:extLst>
          </p:cNvPr>
          <p:cNvSpPr txBox="1"/>
          <p:nvPr/>
        </p:nvSpPr>
        <p:spPr>
          <a:xfrm>
            <a:off x="609600" y="3853784"/>
            <a:ext cx="7696200" cy="1200329"/>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Assessable Revenue is reduced by the sum of all school support entered in the above G/L accounts up to a maximum of $100,000</a:t>
            </a:r>
          </a:p>
        </p:txBody>
      </p:sp>
    </p:spTree>
    <p:extLst>
      <p:ext uri="{BB962C8B-B14F-4D97-AF65-F5344CB8AC3E}">
        <p14:creationId xmlns:p14="http://schemas.microsoft.com/office/powerpoint/2010/main" val="415228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Assessment Agenda</a:t>
            </a:r>
            <a:br>
              <a:rPr lang="en-US" dirty="0"/>
            </a:br>
            <a:r>
              <a:rPr lang="en-US" dirty="0"/>
              <a:t>March 10,2022</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4585871"/>
          </a:xfrm>
          <a:prstGeom prst="rect">
            <a:avLst/>
          </a:prstGeom>
        </p:spPr>
        <p:txBody>
          <a:bodyPr wrap="square">
            <a:spAutoFit/>
          </a:bodyPr>
          <a:lstStyle/>
          <a:p>
            <a:pPr marL="1714500" lvl="3" indent="-342900">
              <a:buFont typeface="Arial" panose="020B0604020202020204" pitchFamily="34" charset="0"/>
              <a:buChar char="•"/>
              <a:tabLst>
                <a:tab pos="1543050" algn="l"/>
                <a:tab pos="1598613" algn="l"/>
              </a:tabLst>
            </a:pPr>
            <a:r>
              <a:rPr lang="en-US" sz="2000" dirty="0"/>
              <a:t>Welcome/Opening Prayer</a:t>
            </a:r>
          </a:p>
          <a:p>
            <a:pPr marL="1714500" lvl="3" indent="-342900">
              <a:buFont typeface="Arial" panose="020B0604020202020204" pitchFamily="34" charset="0"/>
              <a:buChar char="•"/>
              <a:tabLst>
                <a:tab pos="1543050" algn="l"/>
                <a:tab pos="1598613" algn="l"/>
              </a:tabLst>
            </a:pPr>
            <a:r>
              <a:rPr lang="en-US" sz="2000" dirty="0"/>
              <a:t>Introductions</a:t>
            </a:r>
          </a:p>
          <a:p>
            <a:pPr marL="1714500" lvl="3" indent="-342900">
              <a:buFont typeface="Arial" panose="020B0604020202020204" pitchFamily="34" charset="0"/>
              <a:buChar char="•"/>
              <a:tabLst>
                <a:tab pos="1543050" algn="l"/>
                <a:tab pos="1598613" algn="l"/>
              </a:tabLst>
            </a:pPr>
            <a:r>
              <a:rPr lang="en-US" sz="2000" dirty="0"/>
              <a:t>Budget Guidance Memorandum FY 22-23</a:t>
            </a:r>
          </a:p>
          <a:p>
            <a:pPr marL="1714500" lvl="3" indent="-342900">
              <a:buFont typeface="Arial" panose="020B0604020202020204" pitchFamily="34" charset="0"/>
              <a:buChar char="•"/>
              <a:tabLst>
                <a:tab pos="1543050" algn="l"/>
                <a:tab pos="1598613" algn="l"/>
              </a:tabLst>
            </a:pPr>
            <a:r>
              <a:rPr lang="en-US" sz="2000" dirty="0"/>
              <a:t>The Catholic Ministry Appeal</a:t>
            </a:r>
          </a:p>
          <a:p>
            <a:pPr marL="1714500" lvl="3" indent="-342900">
              <a:buFont typeface="Arial" panose="020B0604020202020204" pitchFamily="34" charset="0"/>
              <a:buChar char="•"/>
              <a:tabLst>
                <a:tab pos="1543050" algn="l"/>
                <a:tab pos="1598613" algn="l"/>
              </a:tabLst>
            </a:pPr>
            <a:r>
              <a:rPr lang="en-US" sz="2000" dirty="0"/>
              <a:t>Accounting for:</a:t>
            </a:r>
          </a:p>
          <a:p>
            <a:pPr marL="2171700" lvl="4" indent="-342900">
              <a:buFont typeface="Arial" panose="020B0604020202020204" pitchFamily="34" charset="0"/>
              <a:buChar char="•"/>
              <a:tabLst>
                <a:tab pos="1543050" algn="l"/>
                <a:tab pos="1598613" algn="l"/>
              </a:tabLst>
            </a:pPr>
            <a:r>
              <a:rPr lang="en-US" sz="2000" dirty="0"/>
              <a:t>Cathedraticum</a:t>
            </a:r>
          </a:p>
          <a:p>
            <a:pPr marL="2628900" lvl="5" indent="-342900">
              <a:buFont typeface="Arial" panose="020B0604020202020204" pitchFamily="34" charset="0"/>
              <a:buChar char="•"/>
              <a:tabLst>
                <a:tab pos="1543050" algn="l"/>
                <a:tab pos="1598613" algn="l"/>
              </a:tabLst>
            </a:pPr>
            <a:r>
              <a:rPr lang="en-US" sz="2000" dirty="0"/>
              <a:t>Self invoicing </a:t>
            </a:r>
          </a:p>
          <a:p>
            <a:pPr marL="2628900" lvl="5" indent="-342900">
              <a:buFont typeface="Arial" panose="020B0604020202020204" pitchFamily="34" charset="0"/>
              <a:buChar char="•"/>
              <a:tabLst>
                <a:tab pos="1543050" algn="l"/>
                <a:tab pos="1598613" algn="l"/>
              </a:tabLst>
            </a:pPr>
            <a:r>
              <a:rPr lang="en-US" sz="2000" dirty="0"/>
              <a:t>Payment of monthly invoice amount due</a:t>
            </a:r>
          </a:p>
          <a:p>
            <a:pPr marL="2171700" lvl="4" indent="-342900">
              <a:buFont typeface="Arial" panose="020B0604020202020204" pitchFamily="34" charset="0"/>
              <a:buChar char="•"/>
              <a:tabLst>
                <a:tab pos="1543050" algn="l"/>
                <a:tab pos="1598613" algn="l"/>
              </a:tabLst>
            </a:pPr>
            <a:r>
              <a:rPr lang="en-US" sz="2000" dirty="0"/>
              <a:t>Catholic Ministry Appeal</a:t>
            </a:r>
          </a:p>
          <a:p>
            <a:pPr marL="2171700" lvl="4" indent="-342900">
              <a:buFont typeface="Arial" panose="020B0604020202020204" pitchFamily="34" charset="0"/>
              <a:buChar char="•"/>
              <a:tabLst>
                <a:tab pos="1543050" algn="l"/>
                <a:tab pos="1598613" algn="l"/>
              </a:tabLst>
            </a:pPr>
            <a:r>
              <a:rPr lang="en-US" sz="2000" dirty="0"/>
              <a:t>Donations received at the parish </a:t>
            </a:r>
          </a:p>
          <a:p>
            <a:pPr marL="1714500" lvl="3" indent="-342900">
              <a:buFont typeface="Arial" panose="020B0604020202020204" pitchFamily="34" charset="0"/>
              <a:buChar char="•"/>
              <a:tabLst>
                <a:tab pos="1543050" algn="l"/>
                <a:tab pos="1598613" algn="l"/>
              </a:tabLst>
            </a:pPr>
            <a:r>
              <a:rPr lang="en-US" sz="2000" dirty="0"/>
              <a:t>Discussion</a:t>
            </a:r>
          </a:p>
          <a:p>
            <a:endParaRPr lang="en-US" sz="2000" dirty="0"/>
          </a:p>
          <a:p>
            <a:endParaRPr lang="en-US" sz="2000" dirty="0"/>
          </a:p>
          <a:p>
            <a:pPr marL="502920" lvl="0" indent="-457200">
              <a:buFont typeface="Arial" panose="020B0604020202020204" pitchFamily="34" charset="0"/>
              <a:buChar char="•"/>
            </a:pPr>
            <a:endParaRPr lang="en-US" sz="3200" b="1" dirty="0"/>
          </a:p>
        </p:txBody>
      </p:sp>
    </p:spTree>
    <p:extLst>
      <p:ext uri="{BB962C8B-B14F-4D97-AF65-F5344CB8AC3E}">
        <p14:creationId xmlns:p14="http://schemas.microsoft.com/office/powerpoint/2010/main" val="255340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Cathedraticum invoicing</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20</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33660" cy="1538883"/>
          </a:xfrm>
          <a:prstGeom prst="rect">
            <a:avLst/>
          </a:prstGeom>
        </p:spPr>
        <p:txBody>
          <a:bodyPr wrap="square">
            <a:spAutoFit/>
          </a:bodyPr>
          <a:lstStyle/>
          <a:p>
            <a:pPr lvl="1">
              <a:tabLst>
                <a:tab pos="1543050" algn="l"/>
                <a:tab pos="1598613" algn="l"/>
              </a:tabLst>
            </a:pPr>
            <a:r>
              <a:rPr lang="en-US" sz="2000" dirty="0"/>
              <a:t>Generating the Cathedraticum monthly invoice:</a:t>
            </a:r>
          </a:p>
          <a:p>
            <a:pPr marL="1257300" lvl="2" indent="-342900">
              <a:buFont typeface="Arial" panose="020B0604020202020204" pitchFamily="34" charset="0"/>
              <a:buChar char="•"/>
              <a:tabLst>
                <a:tab pos="1543050" algn="l"/>
                <a:tab pos="1598613" algn="l"/>
              </a:tabLst>
            </a:pPr>
            <a:r>
              <a:rPr lang="en-US" dirty="0"/>
              <a:t>Step 1: From the parish’s Parishsoft home page select “Ledger Report Writer”</a:t>
            </a:r>
          </a:p>
          <a:p>
            <a:pPr marL="1257300" lvl="2" indent="-342900">
              <a:buFont typeface="Arial" panose="020B0604020202020204" pitchFamily="34" charset="0"/>
              <a:buChar char="•"/>
              <a:tabLst>
                <a:tab pos="1543050" algn="l"/>
                <a:tab pos="1598613" algn="l"/>
              </a:tabLst>
            </a:pPr>
            <a:r>
              <a:rPr lang="en-US" dirty="0"/>
              <a:t>:</a:t>
            </a:r>
          </a:p>
          <a:p>
            <a:pPr marL="1257300" lvl="2" indent="-342900">
              <a:buFont typeface="Arial" panose="020B0604020202020204" pitchFamily="34" charset="0"/>
              <a:buChar char="•"/>
              <a:tabLst>
                <a:tab pos="1543050" algn="l"/>
                <a:tab pos="1598613" algn="l"/>
              </a:tabLst>
            </a:pPr>
            <a:endParaRPr lang="en-US" sz="2000" dirty="0"/>
          </a:p>
        </p:txBody>
      </p:sp>
      <p:pic>
        <p:nvPicPr>
          <p:cNvPr id="6" name="Picture 5">
            <a:extLst>
              <a:ext uri="{FF2B5EF4-FFF2-40B4-BE49-F238E27FC236}">
                <a16:creationId xmlns:a16="http://schemas.microsoft.com/office/drawing/2014/main" id="{9866914A-447B-41DE-B6BF-6ADD2370D91D}"/>
              </a:ext>
            </a:extLst>
          </p:cNvPr>
          <p:cNvPicPr/>
          <p:nvPr/>
        </p:nvPicPr>
        <p:blipFill>
          <a:blip r:embed="rId3"/>
          <a:stretch>
            <a:fillRect/>
          </a:stretch>
        </p:blipFill>
        <p:spPr>
          <a:xfrm>
            <a:off x="1295400" y="2786176"/>
            <a:ext cx="6705600" cy="1709624"/>
          </a:xfrm>
          <a:prstGeom prst="rect">
            <a:avLst/>
          </a:prstGeom>
        </p:spPr>
      </p:pic>
    </p:spTree>
    <p:extLst>
      <p:ext uri="{BB962C8B-B14F-4D97-AF65-F5344CB8AC3E}">
        <p14:creationId xmlns:p14="http://schemas.microsoft.com/office/powerpoint/2010/main" val="1930413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Cathedraticum Invoicing</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21</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33660" cy="3754874"/>
          </a:xfrm>
          <a:prstGeom prst="rect">
            <a:avLst/>
          </a:prstGeom>
        </p:spPr>
        <p:txBody>
          <a:bodyPr wrap="square">
            <a:spAutoFit/>
          </a:bodyPr>
          <a:lstStyle/>
          <a:p>
            <a:pPr lvl="1">
              <a:tabLst>
                <a:tab pos="1543050" algn="l"/>
                <a:tab pos="1598613" algn="l"/>
              </a:tabLst>
            </a:pPr>
            <a:r>
              <a:rPr lang="en-US" sz="2000" dirty="0"/>
              <a:t>Generating the Cathedraticum monthly invoice:</a:t>
            </a:r>
          </a:p>
          <a:p>
            <a:pPr marL="1257300" lvl="2" indent="-342900">
              <a:buFont typeface="Arial" panose="020B0604020202020204" pitchFamily="34" charset="0"/>
              <a:buChar char="•"/>
              <a:tabLst>
                <a:tab pos="1543050" algn="l"/>
                <a:tab pos="1598613" algn="l"/>
              </a:tabLst>
            </a:pPr>
            <a:r>
              <a:rPr lang="en-US" dirty="0"/>
              <a:t>Step 2: From the Custom Ledger Statements List select:</a:t>
            </a:r>
          </a:p>
          <a:p>
            <a:pPr marL="1257300" lvl="2" indent="-342900">
              <a:buFont typeface="Arial" panose="020B0604020202020204" pitchFamily="34" charset="0"/>
              <a:buChar char="•"/>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a:p>
            <a:pPr lvl="2">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p:txBody>
      </p:sp>
      <p:pic>
        <p:nvPicPr>
          <p:cNvPr id="6" name="Picture 5">
            <a:extLst>
              <a:ext uri="{FF2B5EF4-FFF2-40B4-BE49-F238E27FC236}">
                <a16:creationId xmlns:a16="http://schemas.microsoft.com/office/drawing/2014/main" id="{AA43B5CD-6674-4A54-9827-23DA93251508}"/>
              </a:ext>
            </a:extLst>
          </p:cNvPr>
          <p:cNvPicPr>
            <a:picLocks noChangeAspect="1"/>
          </p:cNvPicPr>
          <p:nvPr/>
        </p:nvPicPr>
        <p:blipFill>
          <a:blip r:embed="rId3"/>
          <a:stretch>
            <a:fillRect/>
          </a:stretch>
        </p:blipFill>
        <p:spPr>
          <a:xfrm>
            <a:off x="374374" y="2493057"/>
            <a:ext cx="8518978" cy="3453800"/>
          </a:xfrm>
          <a:prstGeom prst="rect">
            <a:avLst/>
          </a:prstGeom>
        </p:spPr>
      </p:pic>
    </p:spTree>
    <p:extLst>
      <p:ext uri="{BB962C8B-B14F-4D97-AF65-F5344CB8AC3E}">
        <p14:creationId xmlns:p14="http://schemas.microsoft.com/office/powerpoint/2010/main" val="100254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Cathedraticum Invoicing</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22</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33660" cy="2246769"/>
          </a:xfrm>
          <a:prstGeom prst="rect">
            <a:avLst/>
          </a:prstGeom>
        </p:spPr>
        <p:txBody>
          <a:bodyPr wrap="square">
            <a:spAutoFit/>
          </a:bodyPr>
          <a:lstStyle/>
          <a:p>
            <a:pPr lvl="1">
              <a:tabLst>
                <a:tab pos="1543050" algn="l"/>
                <a:tab pos="1598613" algn="l"/>
              </a:tabLst>
            </a:pPr>
            <a:r>
              <a:rPr lang="en-US" sz="2000" dirty="0"/>
              <a:t>Generating the Cathedraticum monthly invoice:</a:t>
            </a:r>
          </a:p>
          <a:p>
            <a:pPr marL="1257300" lvl="2" indent="-342900">
              <a:buFont typeface="Arial" panose="020B0604020202020204" pitchFamily="34" charset="0"/>
              <a:buChar char="•"/>
              <a:tabLst>
                <a:tab pos="1543050" algn="l"/>
                <a:tab pos="1598613" algn="l"/>
              </a:tabLst>
            </a:pPr>
            <a:r>
              <a:rPr lang="en-US" sz="2000" dirty="0"/>
              <a:t>Step 3: Select “YTD Cathedraticum Invoice” from the list of custom reports:</a:t>
            </a:r>
          </a:p>
          <a:p>
            <a:pPr marL="1257300" lvl="2" indent="-342900">
              <a:buFont typeface="Arial" panose="020B0604020202020204" pitchFamily="34" charset="0"/>
              <a:buChar char="•"/>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a:p>
            <a:pPr marL="1257300" lvl="2" indent="-342900">
              <a:buFont typeface="Arial" panose="020B0604020202020204" pitchFamily="34" charset="0"/>
              <a:buChar char="•"/>
              <a:tabLst>
                <a:tab pos="1543050" algn="l"/>
                <a:tab pos="1598613" algn="l"/>
              </a:tabLst>
            </a:pPr>
            <a:endParaRPr lang="en-US" sz="2000" dirty="0"/>
          </a:p>
        </p:txBody>
      </p:sp>
      <p:pic>
        <p:nvPicPr>
          <p:cNvPr id="6" name="Picture 5">
            <a:extLst>
              <a:ext uri="{FF2B5EF4-FFF2-40B4-BE49-F238E27FC236}">
                <a16:creationId xmlns:a16="http://schemas.microsoft.com/office/drawing/2014/main" id="{C580D18C-E7DF-424E-8223-458F8669FBBC}"/>
              </a:ext>
            </a:extLst>
          </p:cNvPr>
          <p:cNvPicPr>
            <a:picLocks noChangeAspect="1"/>
          </p:cNvPicPr>
          <p:nvPr/>
        </p:nvPicPr>
        <p:blipFill>
          <a:blip r:embed="rId3"/>
          <a:stretch>
            <a:fillRect/>
          </a:stretch>
        </p:blipFill>
        <p:spPr>
          <a:xfrm>
            <a:off x="751398" y="2741562"/>
            <a:ext cx="7924800" cy="3736763"/>
          </a:xfrm>
          <a:prstGeom prst="rect">
            <a:avLst/>
          </a:prstGeom>
        </p:spPr>
      </p:pic>
    </p:spTree>
    <p:extLst>
      <p:ext uri="{BB962C8B-B14F-4D97-AF65-F5344CB8AC3E}">
        <p14:creationId xmlns:p14="http://schemas.microsoft.com/office/powerpoint/2010/main" val="149921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Cathedraticum Invoicing</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23</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sp>
        <p:nvSpPr>
          <p:cNvPr id="4" name="TextBox 3">
            <a:extLst>
              <a:ext uri="{FF2B5EF4-FFF2-40B4-BE49-F238E27FC236}">
                <a16:creationId xmlns:a16="http://schemas.microsoft.com/office/drawing/2014/main" id="{5A4851F7-192D-4924-B772-86D2FF527BDA}"/>
              </a:ext>
            </a:extLst>
          </p:cNvPr>
          <p:cNvSpPr txBox="1"/>
          <p:nvPr/>
        </p:nvSpPr>
        <p:spPr>
          <a:xfrm>
            <a:off x="591089" y="1998821"/>
            <a:ext cx="7924800" cy="646331"/>
          </a:xfrm>
          <a:prstGeom prst="rect">
            <a:avLst/>
          </a:prstGeom>
          <a:noFill/>
        </p:spPr>
        <p:txBody>
          <a:bodyPr wrap="square" rtlCol="0">
            <a:spAutoFit/>
          </a:bodyPr>
          <a:lstStyle/>
          <a:p>
            <a:endParaRPr lang="en-US" dirty="0"/>
          </a:p>
          <a:p>
            <a:endParaRPr lang="en-US" dirty="0"/>
          </a:p>
        </p:txBody>
      </p:sp>
      <p:pic>
        <p:nvPicPr>
          <p:cNvPr id="6" name="Picture 5">
            <a:extLst>
              <a:ext uri="{FF2B5EF4-FFF2-40B4-BE49-F238E27FC236}">
                <a16:creationId xmlns:a16="http://schemas.microsoft.com/office/drawing/2014/main" id="{129CBD6D-BD27-4615-A031-00E5F3D80D68}"/>
              </a:ext>
            </a:extLst>
          </p:cNvPr>
          <p:cNvPicPr>
            <a:picLocks noChangeAspect="1"/>
          </p:cNvPicPr>
          <p:nvPr/>
        </p:nvPicPr>
        <p:blipFill>
          <a:blip r:embed="rId3"/>
          <a:stretch>
            <a:fillRect/>
          </a:stretch>
        </p:blipFill>
        <p:spPr>
          <a:xfrm>
            <a:off x="457200" y="1752600"/>
            <a:ext cx="8281412" cy="4602480"/>
          </a:xfrm>
          <a:prstGeom prst="rect">
            <a:avLst/>
          </a:prstGeom>
        </p:spPr>
      </p:pic>
    </p:spTree>
    <p:extLst>
      <p:ext uri="{BB962C8B-B14F-4D97-AF65-F5344CB8AC3E}">
        <p14:creationId xmlns:p14="http://schemas.microsoft.com/office/powerpoint/2010/main" val="250699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Cathedraticum Invoice</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24</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sp>
        <p:nvSpPr>
          <p:cNvPr id="4" name="TextBox 3">
            <a:extLst>
              <a:ext uri="{FF2B5EF4-FFF2-40B4-BE49-F238E27FC236}">
                <a16:creationId xmlns:a16="http://schemas.microsoft.com/office/drawing/2014/main" id="{5A4851F7-192D-4924-B772-86D2FF527BDA}"/>
              </a:ext>
            </a:extLst>
          </p:cNvPr>
          <p:cNvSpPr txBox="1"/>
          <p:nvPr/>
        </p:nvSpPr>
        <p:spPr>
          <a:xfrm>
            <a:off x="762000" y="2526541"/>
            <a:ext cx="7924800" cy="677108"/>
          </a:xfrm>
          <a:prstGeom prst="rect">
            <a:avLst/>
          </a:prstGeom>
          <a:noFill/>
        </p:spPr>
        <p:txBody>
          <a:bodyPr wrap="square" rtlCol="0">
            <a:spAutoFit/>
          </a:bodyPr>
          <a:lstStyle/>
          <a:p>
            <a:endParaRPr lang="en-US" dirty="0"/>
          </a:p>
          <a:p>
            <a:r>
              <a:rPr lang="en-US" sz="2000" dirty="0"/>
              <a:t>Let’s look at the invoice produced by the custom report.</a:t>
            </a:r>
          </a:p>
        </p:txBody>
      </p:sp>
    </p:spTree>
    <p:extLst>
      <p:ext uri="{BB962C8B-B14F-4D97-AF65-F5344CB8AC3E}">
        <p14:creationId xmlns:p14="http://schemas.microsoft.com/office/powerpoint/2010/main" val="872520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Cathedraticum Invoice</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25</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sp>
        <p:nvSpPr>
          <p:cNvPr id="5" name="TextBox 4">
            <a:extLst>
              <a:ext uri="{FF2B5EF4-FFF2-40B4-BE49-F238E27FC236}">
                <a16:creationId xmlns:a16="http://schemas.microsoft.com/office/drawing/2014/main" id="{1E0F876E-0100-4B5E-848B-535AC76D8F8D}"/>
              </a:ext>
            </a:extLst>
          </p:cNvPr>
          <p:cNvSpPr txBox="1"/>
          <p:nvPr/>
        </p:nvSpPr>
        <p:spPr>
          <a:xfrm>
            <a:off x="685800" y="2209800"/>
            <a:ext cx="7924800" cy="2246769"/>
          </a:xfrm>
          <a:prstGeom prst="rect">
            <a:avLst/>
          </a:prstGeom>
          <a:noFill/>
        </p:spPr>
        <p:txBody>
          <a:bodyPr wrap="square" rtlCol="0">
            <a:spAutoFit/>
          </a:bodyPr>
          <a:lstStyle/>
          <a:p>
            <a:r>
              <a:rPr lang="en-US" sz="2000" dirty="0"/>
              <a:t>Importance of best practice accounting:</a:t>
            </a:r>
          </a:p>
          <a:p>
            <a:pPr marL="285750" indent="-285750">
              <a:buFont typeface="Arial" panose="020B0604020202020204" pitchFamily="34" charset="0"/>
              <a:buChar char="•"/>
            </a:pPr>
            <a:r>
              <a:rPr lang="en-US" sz="2000" dirty="0"/>
              <a:t>Use the revenue accounts provided. </a:t>
            </a:r>
          </a:p>
          <a:p>
            <a:pPr marL="285750" indent="-285750">
              <a:buFont typeface="Arial" panose="020B0604020202020204" pitchFamily="34" charset="0"/>
              <a:buChar char="•"/>
            </a:pPr>
            <a:r>
              <a:rPr lang="en-US" sz="2000" dirty="0"/>
              <a:t>You are encouraged to post to the subaccounts including Electronic Giving.</a:t>
            </a:r>
          </a:p>
          <a:p>
            <a:pPr marL="285750" indent="-285750">
              <a:buFont typeface="Arial" panose="020B0604020202020204" pitchFamily="34" charset="0"/>
              <a:buChar char="•"/>
            </a:pPr>
            <a:r>
              <a:rPr lang="en-US" sz="2000" dirty="0"/>
              <a:t>Timeliness of recording deposits made.</a:t>
            </a:r>
          </a:p>
          <a:p>
            <a:pPr marL="285750" indent="-285750">
              <a:buFont typeface="Arial" panose="020B0604020202020204" pitchFamily="34" charset="0"/>
              <a:buChar char="•"/>
            </a:pPr>
            <a:r>
              <a:rPr lang="en-US" sz="2000" dirty="0"/>
              <a:t>Deposits should be recorded in the G/L no later than 3 days after deposit.</a:t>
            </a:r>
          </a:p>
        </p:txBody>
      </p:sp>
    </p:spTree>
    <p:extLst>
      <p:ext uri="{BB962C8B-B14F-4D97-AF65-F5344CB8AC3E}">
        <p14:creationId xmlns:p14="http://schemas.microsoft.com/office/powerpoint/2010/main" val="1113854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ministry Appeal</a:t>
            </a:r>
            <a:br>
              <a:rPr lang="en-US" dirty="0"/>
            </a:br>
            <a:r>
              <a:rPr lang="en-US" dirty="0"/>
              <a:t>Donations received</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26</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sp>
        <p:nvSpPr>
          <p:cNvPr id="4" name="TextBox 3">
            <a:extLst>
              <a:ext uri="{FF2B5EF4-FFF2-40B4-BE49-F238E27FC236}">
                <a16:creationId xmlns:a16="http://schemas.microsoft.com/office/drawing/2014/main" id="{5A4851F7-192D-4924-B772-86D2FF527BDA}"/>
              </a:ext>
            </a:extLst>
          </p:cNvPr>
          <p:cNvSpPr txBox="1"/>
          <p:nvPr/>
        </p:nvSpPr>
        <p:spPr>
          <a:xfrm>
            <a:off x="591089" y="1998821"/>
            <a:ext cx="7924800" cy="2246769"/>
          </a:xfrm>
          <a:prstGeom prst="rect">
            <a:avLst/>
          </a:prstGeom>
          <a:noFill/>
        </p:spPr>
        <p:txBody>
          <a:bodyPr wrap="square" rtlCol="0">
            <a:spAutoFit/>
          </a:bodyPr>
          <a:lstStyle/>
          <a:p>
            <a:r>
              <a:rPr lang="en-US" sz="2000" u="sng" dirty="0">
                <a:solidFill>
                  <a:srgbClr val="FF0000"/>
                </a:solidFill>
              </a:rPr>
              <a:t>Checks received at the parish for the Catholic Ministry Appeal are to be mailed directly to DOSP attention of the Campaign Processing Office.</a:t>
            </a:r>
          </a:p>
          <a:p>
            <a:r>
              <a:rPr lang="en-US" sz="2000" u="sng" dirty="0">
                <a:solidFill>
                  <a:srgbClr val="FF0000"/>
                </a:solidFill>
              </a:rPr>
              <a:t> </a:t>
            </a:r>
            <a:endParaRPr lang="en-US" sz="2000" dirty="0">
              <a:solidFill>
                <a:srgbClr val="FF0000"/>
              </a:solidFill>
            </a:endParaRPr>
          </a:p>
          <a:p>
            <a:r>
              <a:rPr lang="en-US" sz="2000" u="sng" dirty="0">
                <a:solidFill>
                  <a:srgbClr val="FF0000"/>
                </a:solidFill>
              </a:rPr>
              <a:t>For checks received from donors who have designated specific amounts (“SPLIT CHECKS”) for Offertory, Catholic Ministry Appeal, etc. and for loose cash donations to the Appeal, code them to the new Contributions to be Paid account.</a:t>
            </a:r>
            <a:endParaRPr lang="en-US" sz="2000" dirty="0">
              <a:solidFill>
                <a:srgbClr val="FF0000"/>
              </a:solidFill>
            </a:endParaRPr>
          </a:p>
        </p:txBody>
      </p:sp>
    </p:spTree>
    <p:extLst>
      <p:ext uri="{BB962C8B-B14F-4D97-AF65-F5344CB8AC3E}">
        <p14:creationId xmlns:p14="http://schemas.microsoft.com/office/powerpoint/2010/main" val="2597355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ministry Appeal</a:t>
            </a:r>
            <a:br>
              <a:rPr lang="en-US" dirty="0"/>
            </a:br>
            <a:r>
              <a:rPr lang="en-US" dirty="0"/>
              <a:t>Donations received</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27</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sp>
        <p:nvSpPr>
          <p:cNvPr id="4" name="TextBox 3">
            <a:extLst>
              <a:ext uri="{FF2B5EF4-FFF2-40B4-BE49-F238E27FC236}">
                <a16:creationId xmlns:a16="http://schemas.microsoft.com/office/drawing/2014/main" id="{5A4851F7-192D-4924-B772-86D2FF527BDA}"/>
              </a:ext>
            </a:extLst>
          </p:cNvPr>
          <p:cNvSpPr txBox="1"/>
          <p:nvPr/>
        </p:nvSpPr>
        <p:spPr>
          <a:xfrm>
            <a:off x="591089" y="1998821"/>
            <a:ext cx="7924800" cy="400110"/>
          </a:xfrm>
          <a:prstGeom prst="rect">
            <a:avLst/>
          </a:prstGeom>
          <a:noFill/>
        </p:spPr>
        <p:txBody>
          <a:bodyPr wrap="square" rtlCol="0">
            <a:spAutoFit/>
          </a:bodyPr>
          <a:lstStyle/>
          <a:p>
            <a:r>
              <a:rPr lang="en-US" sz="2000" dirty="0"/>
              <a:t>Activating the new liability account:</a:t>
            </a:r>
          </a:p>
        </p:txBody>
      </p:sp>
      <p:pic>
        <p:nvPicPr>
          <p:cNvPr id="11" name="Picture 10">
            <a:extLst>
              <a:ext uri="{FF2B5EF4-FFF2-40B4-BE49-F238E27FC236}">
                <a16:creationId xmlns:a16="http://schemas.microsoft.com/office/drawing/2014/main" id="{FAE98A8E-B3A9-4751-AD9B-C1CF1AA9C12F}"/>
              </a:ext>
            </a:extLst>
          </p:cNvPr>
          <p:cNvPicPr>
            <a:picLocks noChangeAspect="1"/>
          </p:cNvPicPr>
          <p:nvPr/>
        </p:nvPicPr>
        <p:blipFill>
          <a:blip r:embed="rId3"/>
          <a:stretch>
            <a:fillRect/>
          </a:stretch>
        </p:blipFill>
        <p:spPr>
          <a:xfrm>
            <a:off x="604257" y="2590800"/>
            <a:ext cx="7867111" cy="892552"/>
          </a:xfrm>
          <a:prstGeom prst="rect">
            <a:avLst/>
          </a:prstGeom>
        </p:spPr>
      </p:pic>
      <p:pic>
        <p:nvPicPr>
          <p:cNvPr id="13" name="Picture 12">
            <a:extLst>
              <a:ext uri="{FF2B5EF4-FFF2-40B4-BE49-F238E27FC236}">
                <a16:creationId xmlns:a16="http://schemas.microsoft.com/office/drawing/2014/main" id="{CD50DDBF-2B14-400F-882E-681511F670CC}"/>
              </a:ext>
            </a:extLst>
          </p:cNvPr>
          <p:cNvPicPr>
            <a:picLocks noChangeAspect="1"/>
          </p:cNvPicPr>
          <p:nvPr/>
        </p:nvPicPr>
        <p:blipFill>
          <a:blip r:embed="rId4"/>
          <a:stretch>
            <a:fillRect/>
          </a:stretch>
        </p:blipFill>
        <p:spPr>
          <a:xfrm>
            <a:off x="629388" y="3810000"/>
            <a:ext cx="7828812" cy="663954"/>
          </a:xfrm>
          <a:prstGeom prst="rect">
            <a:avLst/>
          </a:prstGeom>
        </p:spPr>
      </p:pic>
    </p:spTree>
    <p:extLst>
      <p:ext uri="{BB962C8B-B14F-4D97-AF65-F5344CB8AC3E}">
        <p14:creationId xmlns:p14="http://schemas.microsoft.com/office/powerpoint/2010/main" val="186372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ministry Appeal</a:t>
            </a:r>
            <a:br>
              <a:rPr lang="en-US" dirty="0"/>
            </a:br>
            <a:r>
              <a:rPr lang="en-US" dirty="0"/>
              <a:t>Donations received by Parish</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28</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pic>
        <p:nvPicPr>
          <p:cNvPr id="5" name="Picture 4">
            <a:extLst>
              <a:ext uri="{FF2B5EF4-FFF2-40B4-BE49-F238E27FC236}">
                <a16:creationId xmlns:a16="http://schemas.microsoft.com/office/drawing/2014/main" id="{EAAD154B-B72B-434F-A8D1-781EC6470FAA}"/>
              </a:ext>
            </a:extLst>
          </p:cNvPr>
          <p:cNvPicPr>
            <a:picLocks noChangeAspect="1"/>
          </p:cNvPicPr>
          <p:nvPr/>
        </p:nvPicPr>
        <p:blipFill>
          <a:blip r:embed="rId3"/>
          <a:stretch>
            <a:fillRect/>
          </a:stretch>
        </p:blipFill>
        <p:spPr>
          <a:xfrm>
            <a:off x="748452" y="2057400"/>
            <a:ext cx="7709748" cy="2667000"/>
          </a:xfrm>
          <a:prstGeom prst="rect">
            <a:avLst/>
          </a:prstGeom>
        </p:spPr>
      </p:pic>
    </p:spTree>
    <p:extLst>
      <p:ext uri="{BB962C8B-B14F-4D97-AF65-F5344CB8AC3E}">
        <p14:creationId xmlns:p14="http://schemas.microsoft.com/office/powerpoint/2010/main" val="3938991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ministry Appeal</a:t>
            </a:r>
            <a:br>
              <a:rPr lang="en-US" dirty="0"/>
            </a:br>
            <a:r>
              <a:rPr lang="en-US" dirty="0"/>
              <a:t>Donations received by parish</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29</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pic>
        <p:nvPicPr>
          <p:cNvPr id="4" name="Picture 3">
            <a:extLst>
              <a:ext uri="{FF2B5EF4-FFF2-40B4-BE49-F238E27FC236}">
                <a16:creationId xmlns:a16="http://schemas.microsoft.com/office/drawing/2014/main" id="{FC10B3BB-871C-43BA-9557-750179FB3F84}"/>
              </a:ext>
            </a:extLst>
          </p:cNvPr>
          <p:cNvPicPr>
            <a:picLocks noChangeAspect="1"/>
          </p:cNvPicPr>
          <p:nvPr/>
        </p:nvPicPr>
        <p:blipFill>
          <a:blip r:embed="rId3"/>
          <a:stretch>
            <a:fillRect/>
          </a:stretch>
        </p:blipFill>
        <p:spPr>
          <a:xfrm>
            <a:off x="696063" y="1845648"/>
            <a:ext cx="7838337" cy="1354752"/>
          </a:xfrm>
          <a:prstGeom prst="rect">
            <a:avLst/>
          </a:prstGeom>
        </p:spPr>
      </p:pic>
      <p:pic>
        <p:nvPicPr>
          <p:cNvPr id="5" name="Picture 4">
            <a:extLst>
              <a:ext uri="{FF2B5EF4-FFF2-40B4-BE49-F238E27FC236}">
                <a16:creationId xmlns:a16="http://schemas.microsoft.com/office/drawing/2014/main" id="{3F99E742-C324-41C9-B4C1-B5B8A0872259}"/>
              </a:ext>
            </a:extLst>
          </p:cNvPr>
          <p:cNvPicPr>
            <a:picLocks noChangeAspect="1"/>
          </p:cNvPicPr>
          <p:nvPr/>
        </p:nvPicPr>
        <p:blipFill>
          <a:blip r:embed="rId4"/>
          <a:stretch>
            <a:fillRect/>
          </a:stretch>
        </p:blipFill>
        <p:spPr>
          <a:xfrm>
            <a:off x="681777" y="3429000"/>
            <a:ext cx="7852623" cy="1905000"/>
          </a:xfrm>
          <a:prstGeom prst="rect">
            <a:avLst/>
          </a:prstGeom>
        </p:spPr>
      </p:pic>
    </p:spTree>
    <p:extLst>
      <p:ext uri="{BB962C8B-B14F-4D97-AF65-F5344CB8AC3E}">
        <p14:creationId xmlns:p14="http://schemas.microsoft.com/office/powerpoint/2010/main" val="164347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timing of The </a:t>
            </a:r>
            <a:br>
              <a:rPr lang="en-US" dirty="0"/>
            </a:br>
            <a:r>
              <a:rPr lang="en-US" dirty="0"/>
              <a:t>Catholic Ministry Appeal</a:t>
            </a:r>
            <a:br>
              <a:rPr lang="en-US" dirty="0"/>
            </a:br>
            <a:endParaRPr lang="en-US" dirty="0"/>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3</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4585871"/>
          </a:xfrm>
          <a:prstGeom prst="rect">
            <a:avLst/>
          </a:prstGeom>
        </p:spPr>
        <p:txBody>
          <a:bodyPr wrap="square">
            <a:spAutoFit/>
          </a:bodyPr>
          <a:lstStyle/>
          <a:p>
            <a:pPr marL="800100" lvl="1" indent="-342900">
              <a:buFont typeface="Arial" panose="020B0604020202020204" pitchFamily="34" charset="0"/>
              <a:buChar char="•"/>
              <a:tabLst>
                <a:tab pos="1543050" algn="l"/>
                <a:tab pos="1598613" algn="l"/>
              </a:tabLst>
            </a:pPr>
            <a:r>
              <a:rPr lang="en-US" sz="2000" dirty="0"/>
              <a:t>Catholic Ministry Appeal:</a:t>
            </a:r>
          </a:p>
          <a:p>
            <a:pPr marL="1257300" lvl="2" indent="-342900">
              <a:buFont typeface="Arial" panose="020B0604020202020204" pitchFamily="34" charset="0"/>
              <a:buChar char="•"/>
              <a:tabLst>
                <a:tab pos="1543050" algn="l"/>
                <a:tab pos="1598613" algn="l"/>
              </a:tabLst>
            </a:pPr>
            <a:r>
              <a:rPr lang="en-US" sz="2000" dirty="0"/>
              <a:t>The annual Ministry Appeal is a </a:t>
            </a:r>
            <a:r>
              <a:rPr lang="en-US" sz="2000" u="sng" dirty="0"/>
              <a:t>January through December campaign</a:t>
            </a:r>
            <a:r>
              <a:rPr lang="en-US" sz="2000" dirty="0"/>
              <a:t> each year to fund designated ministries of the Diocese of St Petersburg.</a:t>
            </a:r>
          </a:p>
          <a:p>
            <a:pPr marL="1714500" lvl="3" indent="-342900">
              <a:buFont typeface="Arial" panose="020B0604020202020204" pitchFamily="34" charset="0"/>
              <a:buChar char="•"/>
              <a:tabLst>
                <a:tab pos="1543050" algn="l"/>
                <a:tab pos="1598613" algn="l"/>
              </a:tabLst>
            </a:pPr>
            <a:r>
              <a:rPr lang="en-US" sz="2000" dirty="0"/>
              <a:t>The parish’s 2022 campaign goal is based on the FY 2020-2021</a:t>
            </a:r>
            <a:r>
              <a:rPr lang="en-US" sz="2000" u="sng" dirty="0"/>
              <a:t>’s</a:t>
            </a:r>
            <a:r>
              <a:rPr lang="en-US" sz="2000" dirty="0"/>
              <a:t> amounts recorded in 8 General Ledger  revenue accounts less up to $100,000 of Catholic schools’ support to determine Assessable Revenue.</a:t>
            </a:r>
          </a:p>
          <a:p>
            <a:pPr marL="1714500" lvl="3" indent="-342900">
              <a:buFont typeface="Arial" panose="020B0604020202020204" pitchFamily="34" charset="0"/>
              <a:buChar char="•"/>
              <a:tabLst>
                <a:tab pos="1543050" algn="l"/>
                <a:tab pos="1598613" algn="l"/>
              </a:tabLst>
            </a:pPr>
            <a:r>
              <a:rPr lang="en-US" sz="2000" dirty="0"/>
              <a:t>The proceeds of the campaign fund FY 2022-2023.</a:t>
            </a:r>
          </a:p>
          <a:p>
            <a:pPr marL="1257300" lvl="2" indent="-342900">
              <a:buFont typeface="Arial" panose="020B0604020202020204" pitchFamily="34" charset="0"/>
              <a:buChar char="•"/>
              <a:tabLst>
                <a:tab pos="1543050" algn="l"/>
                <a:tab pos="1598613" algn="l"/>
              </a:tabLst>
            </a:pPr>
            <a:r>
              <a:rPr lang="en-US" sz="2000" dirty="0"/>
              <a:t>The assessment rate is 14.0% of Assessable Revenue.</a:t>
            </a:r>
          </a:p>
          <a:p>
            <a:pPr lvl="1">
              <a:tabLst>
                <a:tab pos="1543050" algn="l"/>
                <a:tab pos="1598613" algn="l"/>
              </a:tabLst>
            </a:pPr>
            <a:endParaRPr lang="en-US" sz="2000" dirty="0"/>
          </a:p>
          <a:p>
            <a:endParaRPr lang="en-US" sz="2000" dirty="0"/>
          </a:p>
          <a:p>
            <a:endParaRPr lang="en-US" sz="2000" dirty="0"/>
          </a:p>
          <a:p>
            <a:pPr marL="502920" lvl="0" indent="-457200">
              <a:buFont typeface="Arial" panose="020B0604020202020204" pitchFamily="34" charset="0"/>
              <a:buChar char="•"/>
            </a:pPr>
            <a:endParaRPr lang="en-US" sz="3200" b="1" dirty="0"/>
          </a:p>
        </p:txBody>
      </p:sp>
    </p:spTree>
    <p:extLst>
      <p:ext uri="{BB962C8B-B14F-4D97-AF65-F5344CB8AC3E}">
        <p14:creationId xmlns:p14="http://schemas.microsoft.com/office/powerpoint/2010/main" val="2874425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ministry Appeal</a:t>
            </a:r>
            <a:br>
              <a:rPr lang="en-US" dirty="0"/>
            </a:br>
            <a:r>
              <a:rPr lang="en-US" dirty="0"/>
              <a:t>Donations received by parish</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30</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sp>
        <p:nvSpPr>
          <p:cNvPr id="10" name="TextBox 9">
            <a:extLst>
              <a:ext uri="{FF2B5EF4-FFF2-40B4-BE49-F238E27FC236}">
                <a16:creationId xmlns:a16="http://schemas.microsoft.com/office/drawing/2014/main" id="{3DF29F42-BEFE-4B0C-B673-53E545536901}"/>
              </a:ext>
            </a:extLst>
          </p:cNvPr>
          <p:cNvSpPr txBox="1"/>
          <p:nvPr/>
        </p:nvSpPr>
        <p:spPr>
          <a:xfrm>
            <a:off x="304800" y="2133599"/>
            <a:ext cx="8423538" cy="2677656"/>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When split checks, envelope cash, electronic and loose cash  contributions are received at the parish the </a:t>
            </a:r>
            <a:r>
              <a:rPr lang="en-US" sz="2400" b="1" u="sng" dirty="0">
                <a:latin typeface="Calibri" panose="020F0502020204030204" pitchFamily="34" charset="0"/>
                <a:cs typeface="Calibri" panose="020F0502020204030204" pitchFamily="34" charset="0"/>
              </a:rPr>
              <a:t>best practice </a:t>
            </a:r>
            <a:r>
              <a:rPr lang="en-US" sz="2400" dirty="0">
                <a:latin typeface="Calibri" panose="020F0502020204030204" pitchFamily="34" charset="0"/>
                <a:cs typeface="Calibri" panose="020F0502020204030204" pitchFamily="34" charset="0"/>
              </a:rPr>
              <a:t>is to:</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Use the Deposits module to record contributions received and deposited in the operating account.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portion of the deposit related to the Catholic Ministry Appeal is to be recorded as a liability in G/L account Contributions: CMA 1230001 by type of deposit.</a:t>
            </a:r>
          </a:p>
        </p:txBody>
      </p:sp>
    </p:spTree>
    <p:extLst>
      <p:ext uri="{BB962C8B-B14F-4D97-AF65-F5344CB8AC3E}">
        <p14:creationId xmlns:p14="http://schemas.microsoft.com/office/powerpoint/2010/main" val="3831099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ministry Appeal</a:t>
            </a:r>
            <a:br>
              <a:rPr lang="en-US" dirty="0"/>
            </a:br>
            <a:r>
              <a:rPr lang="en-US" dirty="0"/>
              <a:t>Donations received by parish</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31</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pic>
        <p:nvPicPr>
          <p:cNvPr id="7" name="Picture 6">
            <a:extLst>
              <a:ext uri="{FF2B5EF4-FFF2-40B4-BE49-F238E27FC236}">
                <a16:creationId xmlns:a16="http://schemas.microsoft.com/office/drawing/2014/main" id="{F3DF7FAB-A5FB-4F65-AFC8-BD602603FAEE}"/>
              </a:ext>
            </a:extLst>
          </p:cNvPr>
          <p:cNvPicPr>
            <a:picLocks noChangeAspect="1"/>
          </p:cNvPicPr>
          <p:nvPr/>
        </p:nvPicPr>
        <p:blipFill>
          <a:blip r:embed="rId3"/>
          <a:stretch>
            <a:fillRect/>
          </a:stretch>
        </p:blipFill>
        <p:spPr>
          <a:xfrm>
            <a:off x="633988" y="1659551"/>
            <a:ext cx="7900412" cy="4695529"/>
          </a:xfrm>
          <a:prstGeom prst="rect">
            <a:avLst/>
          </a:prstGeom>
        </p:spPr>
      </p:pic>
    </p:spTree>
    <p:extLst>
      <p:ext uri="{BB962C8B-B14F-4D97-AF65-F5344CB8AC3E}">
        <p14:creationId xmlns:p14="http://schemas.microsoft.com/office/powerpoint/2010/main" val="12501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ministry Appeal</a:t>
            </a:r>
            <a:br>
              <a:rPr lang="en-US" dirty="0"/>
            </a:br>
            <a:r>
              <a:rPr lang="en-US" dirty="0"/>
              <a:t>Donations received by parish</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32</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pic>
        <p:nvPicPr>
          <p:cNvPr id="4" name="Picture 3">
            <a:extLst>
              <a:ext uri="{FF2B5EF4-FFF2-40B4-BE49-F238E27FC236}">
                <a16:creationId xmlns:a16="http://schemas.microsoft.com/office/drawing/2014/main" id="{37090CCF-14F0-43D5-9B5D-F085E0D7DA13}"/>
              </a:ext>
            </a:extLst>
          </p:cNvPr>
          <p:cNvPicPr>
            <a:picLocks noChangeAspect="1"/>
          </p:cNvPicPr>
          <p:nvPr/>
        </p:nvPicPr>
        <p:blipFill>
          <a:blip r:embed="rId3"/>
          <a:stretch>
            <a:fillRect/>
          </a:stretch>
        </p:blipFill>
        <p:spPr>
          <a:xfrm>
            <a:off x="533400" y="1752600"/>
            <a:ext cx="8077200" cy="4602480"/>
          </a:xfrm>
          <a:prstGeom prst="rect">
            <a:avLst/>
          </a:prstGeom>
        </p:spPr>
      </p:pic>
    </p:spTree>
    <p:extLst>
      <p:ext uri="{BB962C8B-B14F-4D97-AF65-F5344CB8AC3E}">
        <p14:creationId xmlns:p14="http://schemas.microsoft.com/office/powerpoint/2010/main" val="2927022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ministry Appeal</a:t>
            </a:r>
            <a:br>
              <a:rPr lang="en-US" dirty="0"/>
            </a:br>
            <a:r>
              <a:rPr lang="en-US" dirty="0"/>
              <a:t>Donations received by parish</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33</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pic>
        <p:nvPicPr>
          <p:cNvPr id="4" name="Picture 3">
            <a:extLst>
              <a:ext uri="{FF2B5EF4-FFF2-40B4-BE49-F238E27FC236}">
                <a16:creationId xmlns:a16="http://schemas.microsoft.com/office/drawing/2014/main" id="{9C35AD5B-9511-4197-A04E-879E60731D9C}"/>
              </a:ext>
            </a:extLst>
          </p:cNvPr>
          <p:cNvPicPr>
            <a:picLocks noChangeAspect="1"/>
          </p:cNvPicPr>
          <p:nvPr/>
        </p:nvPicPr>
        <p:blipFill>
          <a:blip r:embed="rId3"/>
          <a:stretch>
            <a:fillRect/>
          </a:stretch>
        </p:blipFill>
        <p:spPr>
          <a:xfrm>
            <a:off x="326354" y="1905000"/>
            <a:ext cx="8435906" cy="4450080"/>
          </a:xfrm>
          <a:prstGeom prst="rect">
            <a:avLst/>
          </a:prstGeom>
        </p:spPr>
      </p:pic>
    </p:spTree>
    <p:extLst>
      <p:ext uri="{BB962C8B-B14F-4D97-AF65-F5344CB8AC3E}">
        <p14:creationId xmlns:p14="http://schemas.microsoft.com/office/powerpoint/2010/main" val="3135976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Giving</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34</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52248" y="1752600"/>
            <a:ext cx="8510012" cy="892552"/>
          </a:xfrm>
          <a:prstGeom prst="rect">
            <a:avLst/>
          </a:prstGeom>
        </p:spPr>
        <p:txBody>
          <a:bodyPr wrap="square">
            <a:spAutoFit/>
          </a:bodyPr>
          <a:lstStyle/>
          <a:p>
            <a:endParaRPr lang="en-US" sz="2000" dirty="0"/>
          </a:p>
          <a:p>
            <a:pPr marL="502920" lvl="0" indent="-457200">
              <a:buFont typeface="Arial" panose="020B0604020202020204" pitchFamily="34" charset="0"/>
              <a:buChar char="•"/>
            </a:pPr>
            <a:endParaRPr lang="en-US" sz="3200" b="1" dirty="0"/>
          </a:p>
        </p:txBody>
      </p:sp>
      <p:sp>
        <p:nvSpPr>
          <p:cNvPr id="5" name="TextBox 4">
            <a:extLst>
              <a:ext uri="{FF2B5EF4-FFF2-40B4-BE49-F238E27FC236}">
                <a16:creationId xmlns:a16="http://schemas.microsoft.com/office/drawing/2014/main" id="{9F729744-96AC-4829-BF9D-215F17526681}"/>
              </a:ext>
            </a:extLst>
          </p:cNvPr>
          <p:cNvSpPr txBox="1"/>
          <p:nvPr/>
        </p:nvSpPr>
        <p:spPr>
          <a:xfrm>
            <a:off x="3276600" y="2413337"/>
            <a:ext cx="1900649" cy="1015663"/>
          </a:xfrm>
          <a:prstGeom prst="rect">
            <a:avLst/>
          </a:prstGeom>
          <a:noFill/>
        </p:spPr>
        <p:txBody>
          <a:bodyPr wrap="none" rtlCol="0">
            <a:spAutoFit/>
          </a:bodyPr>
          <a:lstStyle/>
          <a:p>
            <a:pPr algn="ctr"/>
            <a:r>
              <a:rPr lang="en-US" sz="2000" dirty="0"/>
              <a:t>Discussion</a:t>
            </a:r>
          </a:p>
          <a:p>
            <a:pPr algn="ctr"/>
            <a:endParaRPr lang="en-US" sz="2000" dirty="0"/>
          </a:p>
          <a:p>
            <a:pPr algn="ctr"/>
            <a:r>
              <a:rPr lang="en-US" sz="2000" dirty="0"/>
              <a:t>Success Stories</a:t>
            </a:r>
          </a:p>
        </p:txBody>
      </p:sp>
    </p:spTree>
    <p:extLst>
      <p:ext uri="{BB962C8B-B14F-4D97-AF65-F5344CB8AC3E}">
        <p14:creationId xmlns:p14="http://schemas.microsoft.com/office/powerpoint/2010/main" val="295072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full participation</a:t>
            </a:r>
            <a:br>
              <a:rPr lang="en-US" dirty="0"/>
            </a:br>
            <a:endParaRPr lang="en-US" dirty="0"/>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4</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3046988"/>
          </a:xfrm>
          <a:prstGeom prst="rect">
            <a:avLst/>
          </a:prstGeom>
        </p:spPr>
        <p:txBody>
          <a:bodyPr wrap="square">
            <a:spAutoFit/>
          </a:bodyPr>
          <a:lstStyle/>
          <a:p>
            <a:pPr marL="1257300" lvl="2" indent="-342900">
              <a:buFont typeface="Arial" panose="020B0604020202020204" pitchFamily="34" charset="0"/>
              <a:buChar char="•"/>
              <a:tabLst>
                <a:tab pos="1543050" algn="l"/>
                <a:tab pos="1598613" algn="l"/>
              </a:tabLst>
            </a:pPr>
            <a:r>
              <a:rPr lang="en-US" sz="2000" dirty="0"/>
              <a:t>What does a “Best Efforts” campaign really mean?</a:t>
            </a:r>
          </a:p>
          <a:p>
            <a:pPr marL="800100" lvl="1" indent="-342900">
              <a:buFont typeface="Arial" panose="020B0604020202020204" pitchFamily="34" charset="0"/>
              <a:buChar char="•"/>
              <a:tabLst>
                <a:tab pos="1543050" algn="l"/>
                <a:tab pos="1598613" algn="l"/>
              </a:tabLst>
            </a:pPr>
            <a:endParaRPr lang="en-US" sz="2000" dirty="0"/>
          </a:p>
          <a:p>
            <a:pPr lvl="1">
              <a:tabLst>
                <a:tab pos="1543050" algn="l"/>
                <a:tab pos="1598613" algn="l"/>
              </a:tabLst>
            </a:pPr>
            <a:r>
              <a:rPr lang="en-US" sz="2000" dirty="0"/>
              <a:t>	</a:t>
            </a:r>
            <a:r>
              <a:rPr lang="en-US" sz="2000" dirty="0">
                <a:solidFill>
                  <a:srgbClr val="0070C0"/>
                </a:solidFill>
                <a:hlinkClick r:id="rId3">
                  <a:extLst>
                    <a:ext uri="{A12FA001-AC4F-418D-AE19-62706E023703}">
                      <ahyp:hlinkClr xmlns:ahyp="http://schemas.microsoft.com/office/drawing/2018/hyperlinkcolor" val="tx"/>
                    </a:ext>
                  </a:extLst>
                </a:hlinkClick>
              </a:rPr>
              <a:t>https://www.dosp.org/wp-content/uploads/2021/08/Definition-of-Best-Effort-for-CMA-FINAL-Updated.pdf</a:t>
            </a:r>
            <a:endParaRPr lang="en-US" sz="2000" dirty="0">
              <a:solidFill>
                <a:srgbClr val="0070C0"/>
              </a:solidFill>
            </a:endParaRPr>
          </a:p>
          <a:p>
            <a:pPr lvl="1">
              <a:tabLst>
                <a:tab pos="1543050" algn="l"/>
                <a:tab pos="1598613" algn="l"/>
              </a:tabLst>
            </a:pPr>
            <a:endParaRPr lang="en-US" sz="2000" dirty="0"/>
          </a:p>
          <a:p>
            <a:endParaRPr lang="en-US" sz="2000" dirty="0"/>
          </a:p>
          <a:p>
            <a:endParaRPr lang="en-US" sz="2000" dirty="0"/>
          </a:p>
          <a:p>
            <a:pPr marL="502920" lvl="0" indent="-457200">
              <a:buFont typeface="Arial" panose="020B0604020202020204" pitchFamily="34" charset="0"/>
              <a:buChar char="•"/>
            </a:pPr>
            <a:endParaRPr lang="en-US" sz="3200" b="1" dirty="0"/>
          </a:p>
        </p:txBody>
      </p:sp>
    </p:spTree>
    <p:extLst>
      <p:ext uri="{BB962C8B-B14F-4D97-AF65-F5344CB8AC3E}">
        <p14:creationId xmlns:p14="http://schemas.microsoft.com/office/powerpoint/2010/main" val="333043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full participation</a:t>
            </a:r>
            <a:br>
              <a:rPr lang="en-US" dirty="0"/>
            </a:br>
            <a:endParaRPr lang="en-US" dirty="0"/>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5</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5509200"/>
          </a:xfrm>
          <a:prstGeom prst="rect">
            <a:avLst/>
          </a:prstGeom>
        </p:spPr>
        <p:txBody>
          <a:bodyPr wrap="square">
            <a:spAutoFit/>
          </a:bodyPr>
          <a:lstStyle/>
          <a:p>
            <a:pPr marL="1257300" lvl="2" indent="-342900">
              <a:buFont typeface="Arial" panose="020B0604020202020204" pitchFamily="34" charset="0"/>
              <a:buChar char="•"/>
              <a:tabLst>
                <a:tab pos="1543050" algn="l"/>
                <a:tab pos="1598613" algn="l"/>
              </a:tabLst>
            </a:pPr>
            <a:r>
              <a:rPr lang="en-US" sz="2000" dirty="0"/>
              <a:t>What does a “Best Efforts” campaign really mean?</a:t>
            </a:r>
          </a:p>
          <a:p>
            <a:pPr marL="800100" lvl="1" indent="-342900">
              <a:buFont typeface="Arial" panose="020B0604020202020204" pitchFamily="34" charset="0"/>
              <a:buChar char="•"/>
              <a:tabLst>
                <a:tab pos="1543050" algn="l"/>
                <a:tab pos="1598613" algn="l"/>
              </a:tabLst>
            </a:pPr>
            <a:endParaRPr lang="en-US" sz="2000" dirty="0"/>
          </a:p>
          <a:p>
            <a:pPr lvl="1">
              <a:tabLst>
                <a:tab pos="1543050" algn="l"/>
                <a:tab pos="1598613" algn="l"/>
              </a:tabLst>
            </a:pPr>
            <a:endParaRPr lang="en-US" sz="2000" dirty="0"/>
          </a:p>
          <a:p>
            <a:pPr marL="342900" lvl="0" indent="-342900">
              <a:buFont typeface="+mj-lt"/>
              <a:buAutoNum type="arabicPeriod"/>
            </a:pPr>
            <a:r>
              <a:rPr lang="en-US" sz="2000" dirty="0"/>
              <a:t>The Pastor, staff, and campaign volunteers actively participate in all Catholic Ministry Campaign Training Sessions.</a:t>
            </a:r>
          </a:p>
          <a:p>
            <a:pPr marL="342900" lvl="0" indent="-342900">
              <a:buFont typeface="+mj-lt"/>
              <a:buAutoNum type="arabicPeriod"/>
            </a:pPr>
            <a:r>
              <a:rPr lang="en-US" sz="2000" dirty="0"/>
              <a:t>Prior to launch, the parish sets a goal to achieve 30% participation in the 2022 appeal or 10% more than the participation achieved for APA 2021 (whichever is greater).</a:t>
            </a:r>
          </a:p>
          <a:p>
            <a:pPr marL="342900" lvl="0" indent="-342900">
              <a:buFont typeface="+mj-lt"/>
              <a:buAutoNum type="arabicPeriod"/>
            </a:pPr>
            <a:r>
              <a:rPr lang="en-US" sz="2000" dirty="0"/>
              <a:t>Develop a parish plan to achieve the participation goal and regularly revisit the plan for updates. Plan your work and work your plan.</a:t>
            </a:r>
          </a:p>
          <a:p>
            <a:pPr marL="342900" lvl="0" indent="-342900">
              <a:buFont typeface="+mj-lt"/>
              <a:buAutoNum type="arabicPeriod"/>
            </a:pPr>
            <a:r>
              <a:rPr lang="en-US" sz="2000" dirty="0"/>
              <a:t>Send a personalized letter of support and endorsement from the pastor to each parish family asking for their participation.</a:t>
            </a:r>
          </a:p>
          <a:p>
            <a:pPr marL="342900" lvl="0" indent="-342900">
              <a:buFont typeface="+mj-lt"/>
              <a:buAutoNum type="arabicPeriod"/>
            </a:pPr>
            <a:r>
              <a:rPr lang="en-US" sz="2000" dirty="0"/>
              <a:t>Promote the appeal to parishioners using the materials provided by the diocese.</a:t>
            </a:r>
          </a:p>
          <a:p>
            <a:endParaRPr lang="en-US" sz="2000" dirty="0"/>
          </a:p>
          <a:p>
            <a:endParaRPr lang="en-US" sz="2000" dirty="0"/>
          </a:p>
          <a:p>
            <a:pPr marL="502920" lvl="0" indent="-457200">
              <a:buFont typeface="Arial" panose="020B0604020202020204" pitchFamily="34" charset="0"/>
              <a:buChar char="•"/>
            </a:pPr>
            <a:endParaRPr lang="en-US" sz="3200" b="1" dirty="0"/>
          </a:p>
        </p:txBody>
      </p:sp>
    </p:spTree>
    <p:extLst>
      <p:ext uri="{BB962C8B-B14F-4D97-AF65-F5344CB8AC3E}">
        <p14:creationId xmlns:p14="http://schemas.microsoft.com/office/powerpoint/2010/main" val="370525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full participation</a:t>
            </a:r>
            <a:br>
              <a:rPr lang="en-US" dirty="0"/>
            </a:br>
            <a:endParaRPr lang="en-US" dirty="0"/>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6</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5816977"/>
          </a:xfrm>
          <a:prstGeom prst="rect">
            <a:avLst/>
          </a:prstGeom>
        </p:spPr>
        <p:txBody>
          <a:bodyPr wrap="square">
            <a:spAutoFit/>
          </a:bodyPr>
          <a:lstStyle/>
          <a:p>
            <a:pPr lvl="2">
              <a:tabLst>
                <a:tab pos="1543050" algn="l"/>
                <a:tab pos="1598613" algn="l"/>
              </a:tabLst>
            </a:pPr>
            <a:r>
              <a:rPr lang="en-US" sz="2000" dirty="0"/>
              <a:t>What does a “Best Efforts” campaign really mean (cont.)?</a:t>
            </a:r>
          </a:p>
          <a:p>
            <a:pPr marL="1257300" lvl="2" indent="-342900">
              <a:buFont typeface="Arial" panose="020B0604020202020204" pitchFamily="34" charset="0"/>
              <a:buChar char="•"/>
              <a:tabLst>
                <a:tab pos="1543050" algn="l"/>
                <a:tab pos="1598613" algn="l"/>
              </a:tabLst>
            </a:pPr>
            <a:endParaRPr lang="en-US" sz="2000" dirty="0"/>
          </a:p>
          <a:p>
            <a:pPr marL="457200" lvl="0" indent="-457200">
              <a:buFont typeface="+mj-lt"/>
              <a:buAutoNum type="arabicPeriod" startAt="6"/>
            </a:pPr>
            <a:r>
              <a:rPr lang="en-US" sz="2000" dirty="0"/>
              <a:t>On the designated weekends (pre-in pew, in-pew and follow up), deliver appropriate messages to explain the Catholic Ministry Appeal and to communicate the expectation that each family or individual participate by filling out and returning a commitment card.  </a:t>
            </a:r>
          </a:p>
          <a:p>
            <a:pPr marL="457200" lvl="0" indent="-457200">
              <a:buFont typeface="+mj-lt"/>
              <a:buAutoNum type="arabicPeriod" startAt="6"/>
            </a:pPr>
            <a:r>
              <a:rPr lang="en-US" sz="2000" dirty="0"/>
              <a:t>Send friendly reminders to parishioners from whom you have not received a completed commitment card.</a:t>
            </a:r>
          </a:p>
          <a:p>
            <a:pPr marL="457200" lvl="0" indent="-457200">
              <a:buFont typeface="+mj-lt"/>
              <a:buAutoNum type="arabicPeriod" startAt="6"/>
            </a:pPr>
            <a:r>
              <a:rPr lang="en-US" sz="2000" dirty="0"/>
              <a:t>Conduct robust in-pew appeals for pledges &amp; contributions</a:t>
            </a:r>
          </a:p>
          <a:p>
            <a:pPr marL="457200" lvl="0" indent="-457200">
              <a:buFont typeface="+mj-lt"/>
              <a:buAutoNum type="arabicPeriod" startAt="6"/>
            </a:pPr>
            <a:r>
              <a:rPr lang="en-US" sz="2000" dirty="0"/>
              <a:t>Provide time during Mass for testimonials from a person receiving assistance from diocesan shared ministry.</a:t>
            </a:r>
          </a:p>
          <a:p>
            <a:pPr marL="457200" indent="-457200">
              <a:buFont typeface="+mj-lt"/>
              <a:buAutoNum type="arabicPeriod" startAt="6"/>
            </a:pPr>
            <a:r>
              <a:rPr lang="en-US" sz="2000" dirty="0"/>
              <a:t>Mail a thank-you letter or card from the pastor to parishioners who have returned a commitment card. A heartfelt thank you goes a long way towards assuring campaign success.</a:t>
            </a:r>
            <a:endParaRPr lang="en-US" sz="4000" dirty="0"/>
          </a:p>
          <a:p>
            <a:pPr lvl="1">
              <a:tabLst>
                <a:tab pos="1543050" algn="l"/>
                <a:tab pos="1598613" algn="l"/>
              </a:tabLst>
            </a:pPr>
            <a:endParaRPr lang="en-US" sz="2000" dirty="0"/>
          </a:p>
          <a:p>
            <a:endParaRPr lang="en-US" sz="2000" dirty="0"/>
          </a:p>
          <a:p>
            <a:endParaRPr lang="en-US" sz="2000" dirty="0"/>
          </a:p>
          <a:p>
            <a:pPr marL="502920" lvl="0" indent="-457200">
              <a:buFont typeface="Arial" panose="020B0604020202020204" pitchFamily="34" charset="0"/>
              <a:buChar char="•"/>
            </a:pPr>
            <a:endParaRPr lang="en-US" sz="3200" b="1" dirty="0"/>
          </a:p>
        </p:txBody>
      </p:sp>
    </p:spTree>
    <p:extLst>
      <p:ext uri="{BB962C8B-B14F-4D97-AF65-F5344CB8AC3E}">
        <p14:creationId xmlns:p14="http://schemas.microsoft.com/office/powerpoint/2010/main" val="403035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Catholic Ministry Appeal:</a:t>
            </a:r>
            <a:br>
              <a:rPr lang="en-US" dirty="0"/>
            </a:br>
            <a:r>
              <a:rPr lang="en-US" dirty="0"/>
              <a:t>Results as of 03/04/2022 </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7</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1200329"/>
          </a:xfrm>
          <a:prstGeom prst="rect">
            <a:avLst/>
          </a:prstGeom>
        </p:spPr>
        <p:txBody>
          <a:bodyPr wrap="square">
            <a:spAutoFit/>
          </a:bodyPr>
          <a:lstStyle/>
          <a:p>
            <a:endParaRPr lang="en-US" sz="2000" dirty="0"/>
          </a:p>
          <a:p>
            <a:endParaRPr lang="en-US" sz="2000" dirty="0"/>
          </a:p>
          <a:p>
            <a:pPr marL="502920" lvl="0" indent="-457200">
              <a:buFont typeface="Arial" panose="020B0604020202020204" pitchFamily="34" charset="0"/>
              <a:buChar char="•"/>
            </a:pPr>
            <a:endParaRPr lang="en-US" sz="3200" b="1" dirty="0"/>
          </a:p>
        </p:txBody>
      </p:sp>
      <p:pic>
        <p:nvPicPr>
          <p:cNvPr id="4" name="Picture 3">
            <a:extLst>
              <a:ext uri="{FF2B5EF4-FFF2-40B4-BE49-F238E27FC236}">
                <a16:creationId xmlns:a16="http://schemas.microsoft.com/office/drawing/2014/main" id="{E781E339-AF90-4746-8A9F-DA4CE75B06F0}"/>
              </a:ext>
            </a:extLst>
          </p:cNvPr>
          <p:cNvPicPr>
            <a:picLocks noChangeAspect="1"/>
          </p:cNvPicPr>
          <p:nvPr/>
        </p:nvPicPr>
        <p:blipFill>
          <a:blip r:embed="rId3"/>
          <a:stretch>
            <a:fillRect/>
          </a:stretch>
        </p:blipFill>
        <p:spPr>
          <a:xfrm>
            <a:off x="838200" y="1845647"/>
            <a:ext cx="7543800" cy="3945553"/>
          </a:xfrm>
          <a:prstGeom prst="rect">
            <a:avLst/>
          </a:prstGeom>
        </p:spPr>
      </p:pic>
    </p:spTree>
    <p:extLst>
      <p:ext uri="{BB962C8B-B14F-4D97-AF65-F5344CB8AC3E}">
        <p14:creationId xmlns:p14="http://schemas.microsoft.com/office/powerpoint/2010/main" val="414764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The cathedraticum</a:t>
            </a:r>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8</a:t>
            </a:fld>
            <a:endParaRPr lang="en-US" dirty="0">
              <a:solidFill>
                <a:srgbClr val="534949"/>
              </a:solidFill>
            </a:endParaRPr>
          </a:p>
        </p:txBody>
      </p:sp>
      <p:sp>
        <p:nvSpPr>
          <p:cNvPr id="3" name="Rectangle 2">
            <a:extLst>
              <a:ext uri="{FF2B5EF4-FFF2-40B4-BE49-F238E27FC236}">
                <a16:creationId xmlns:a16="http://schemas.microsoft.com/office/drawing/2014/main" id="{EB706BD1-3A67-4677-BF0D-98F04D2A26CD}"/>
              </a:ext>
            </a:extLst>
          </p:cNvPr>
          <p:cNvSpPr/>
          <p:nvPr/>
        </p:nvSpPr>
        <p:spPr>
          <a:xfrm>
            <a:off x="228600" y="1752600"/>
            <a:ext cx="8510012" cy="4893647"/>
          </a:xfrm>
          <a:prstGeom prst="rect">
            <a:avLst/>
          </a:prstGeom>
        </p:spPr>
        <p:txBody>
          <a:bodyPr wrap="square">
            <a:spAutoFit/>
          </a:bodyPr>
          <a:lstStyle/>
          <a:p>
            <a:pPr marL="1257300" lvl="2" indent="-342900">
              <a:buFont typeface="Arial" panose="020B0604020202020204" pitchFamily="34" charset="0"/>
              <a:buChar char="•"/>
              <a:tabLst>
                <a:tab pos="1543050" algn="l"/>
                <a:tab pos="1598613" algn="l"/>
              </a:tabLst>
            </a:pPr>
            <a:r>
              <a:rPr lang="en-US" sz="2000" dirty="0"/>
              <a:t>The Cathedraticum is based on Assessable Net Revenue from July 1, 2022 through June 30, 2023</a:t>
            </a:r>
          </a:p>
          <a:p>
            <a:pPr marL="1257300" lvl="2" indent="-342900">
              <a:buFont typeface="Arial" panose="020B0604020202020204" pitchFamily="34" charset="0"/>
              <a:buChar char="•"/>
              <a:tabLst>
                <a:tab pos="1543050" algn="l"/>
                <a:tab pos="1598613" algn="l"/>
              </a:tabLst>
            </a:pPr>
            <a:r>
              <a:rPr lang="en-US" sz="2000" dirty="0"/>
              <a:t>The Cathedraticum is to pay for the cost of the Bishop’s office,  and assessments from the larger Church for FY 2023 including:</a:t>
            </a:r>
          </a:p>
          <a:p>
            <a:pPr marL="1714500" lvl="3" indent="-342900">
              <a:buFont typeface="Arial" panose="020B0604020202020204" pitchFamily="34" charset="0"/>
              <a:buChar char="•"/>
              <a:tabLst>
                <a:tab pos="1543050" algn="l"/>
                <a:tab pos="1598613" algn="l"/>
              </a:tabLst>
            </a:pPr>
            <a:r>
              <a:rPr lang="en-US" sz="2000" dirty="0"/>
              <a:t>FCC</a:t>
            </a:r>
          </a:p>
          <a:p>
            <a:pPr marL="1714500" lvl="3" indent="-342900">
              <a:buFont typeface="Arial" panose="020B0604020202020204" pitchFamily="34" charset="0"/>
              <a:buChar char="•"/>
              <a:tabLst>
                <a:tab pos="1543050" algn="l"/>
                <a:tab pos="1598613" algn="l"/>
              </a:tabLst>
            </a:pPr>
            <a:r>
              <a:rPr lang="en-US" sz="2000" dirty="0"/>
              <a:t>FCCB</a:t>
            </a:r>
          </a:p>
          <a:p>
            <a:pPr marL="1714500" lvl="3" indent="-342900">
              <a:buFont typeface="Arial" panose="020B0604020202020204" pitchFamily="34" charset="0"/>
              <a:buChar char="•"/>
              <a:tabLst>
                <a:tab pos="1543050" algn="l"/>
                <a:tab pos="1598613" algn="l"/>
              </a:tabLst>
            </a:pPr>
            <a:r>
              <a:rPr lang="en-US" sz="2000" dirty="0"/>
              <a:t>USCCB</a:t>
            </a:r>
          </a:p>
          <a:p>
            <a:pPr marL="1714500" lvl="3" indent="-342900">
              <a:buFont typeface="Arial" panose="020B0604020202020204" pitchFamily="34" charset="0"/>
              <a:buChar char="•"/>
              <a:tabLst>
                <a:tab pos="1543050" algn="l"/>
                <a:tab pos="1598613" algn="l"/>
              </a:tabLst>
            </a:pPr>
            <a:r>
              <a:rPr lang="en-US" sz="2000" dirty="0"/>
              <a:t>Support of the Holy See</a:t>
            </a:r>
          </a:p>
          <a:p>
            <a:pPr marL="1257300" lvl="2" indent="-342900">
              <a:buFont typeface="Arial" panose="020B0604020202020204" pitchFamily="34" charset="0"/>
              <a:buChar char="•"/>
              <a:tabLst>
                <a:tab pos="1543050" algn="l"/>
                <a:tab pos="1598613" algn="l"/>
              </a:tabLst>
            </a:pPr>
            <a:r>
              <a:rPr lang="en-US" sz="2000" dirty="0"/>
              <a:t>Parishes will self-invoice using the custom </a:t>
            </a:r>
            <a:r>
              <a:rPr lang="en-US" sz="2000" dirty="0" err="1"/>
              <a:t>ParishSoft</a:t>
            </a:r>
            <a:r>
              <a:rPr lang="en-US" sz="2000" dirty="0"/>
              <a:t> report which calculates 2.0% of Assessable Net Revenue less school support up to $100,000.  Payments are due the 15</a:t>
            </a:r>
            <a:r>
              <a:rPr lang="en-US" sz="2000" baseline="30000" dirty="0"/>
              <a:t>th</a:t>
            </a:r>
            <a:r>
              <a:rPr lang="en-US" sz="2000" dirty="0"/>
              <a:t> of the following month.</a:t>
            </a:r>
          </a:p>
          <a:p>
            <a:endParaRPr lang="en-US" sz="2000" dirty="0"/>
          </a:p>
          <a:p>
            <a:endParaRPr lang="en-US" sz="2000" dirty="0"/>
          </a:p>
          <a:p>
            <a:pPr marL="502920" lvl="0" indent="-457200">
              <a:buFont typeface="Arial" panose="020B0604020202020204" pitchFamily="34" charset="0"/>
              <a:buChar char="•"/>
            </a:pPr>
            <a:endParaRPr lang="en-US" sz="3200" b="1" dirty="0"/>
          </a:p>
        </p:txBody>
      </p:sp>
    </p:spTree>
    <p:extLst>
      <p:ext uri="{BB962C8B-B14F-4D97-AF65-F5344CB8AC3E}">
        <p14:creationId xmlns:p14="http://schemas.microsoft.com/office/powerpoint/2010/main" val="297436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Assessable revenue accounts</a:t>
            </a:r>
            <a:br>
              <a:rPr lang="en-US" dirty="0"/>
            </a:br>
            <a:r>
              <a:rPr lang="en-US" dirty="0"/>
              <a:t>Summary </a:t>
            </a: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9</a:t>
            </a:fld>
            <a:endParaRPr lang="en-US" dirty="0">
              <a:solidFill>
                <a:srgbClr val="534949"/>
              </a:solidFill>
            </a:endParaRPr>
          </a:p>
        </p:txBody>
      </p:sp>
      <p:graphicFrame>
        <p:nvGraphicFramePr>
          <p:cNvPr id="6" name="Object 5">
            <a:extLst>
              <a:ext uri="{FF2B5EF4-FFF2-40B4-BE49-F238E27FC236}">
                <a16:creationId xmlns:a16="http://schemas.microsoft.com/office/drawing/2014/main" id="{41F9ECDD-47BF-4CE7-AB89-18F178D0538D}"/>
              </a:ext>
            </a:extLst>
          </p:cNvPr>
          <p:cNvGraphicFramePr>
            <a:graphicFrameLocks noChangeAspect="1"/>
          </p:cNvGraphicFramePr>
          <p:nvPr>
            <p:extLst>
              <p:ext uri="{D42A27DB-BD31-4B8C-83A1-F6EECF244321}">
                <p14:modId xmlns:p14="http://schemas.microsoft.com/office/powerpoint/2010/main" val="719546542"/>
              </p:ext>
            </p:extLst>
          </p:nvPr>
        </p:nvGraphicFramePr>
        <p:xfrm>
          <a:off x="1524000" y="1800225"/>
          <a:ext cx="6096000" cy="3255963"/>
        </p:xfrm>
        <a:graphic>
          <a:graphicData uri="http://schemas.openxmlformats.org/presentationml/2006/ole">
            <mc:AlternateContent xmlns:mc="http://schemas.openxmlformats.org/markup-compatibility/2006">
              <mc:Choice xmlns:v="urn:schemas-microsoft-com:vml" Requires="v">
                <p:oleObj spid="_x0000_s1026" name="Worksheet" r:id="rId4" imgW="9506084" imgH="5076757" progId="Excel.Sheet.12">
                  <p:embed/>
                </p:oleObj>
              </mc:Choice>
              <mc:Fallback>
                <p:oleObj name="Worksheet" r:id="rId4" imgW="9506084" imgH="5076757" progId="Excel.Sheet.12">
                  <p:embed/>
                  <p:pic>
                    <p:nvPicPr>
                      <p:cNvPr id="0" name=""/>
                      <p:cNvPicPr/>
                      <p:nvPr/>
                    </p:nvPicPr>
                    <p:blipFill>
                      <a:blip r:embed="rId5"/>
                      <a:stretch>
                        <a:fillRect/>
                      </a:stretch>
                    </p:blipFill>
                    <p:spPr>
                      <a:xfrm>
                        <a:off x="1524000" y="1800225"/>
                        <a:ext cx="6096000" cy="3255963"/>
                      </a:xfrm>
                      <a:prstGeom prst="rect">
                        <a:avLst/>
                      </a:prstGeom>
                    </p:spPr>
                  </p:pic>
                </p:oleObj>
              </mc:Fallback>
            </mc:AlternateContent>
          </a:graphicData>
        </a:graphic>
      </p:graphicFrame>
    </p:spTree>
    <p:extLst>
      <p:ext uri="{BB962C8B-B14F-4D97-AF65-F5344CB8AC3E}">
        <p14:creationId xmlns:p14="http://schemas.microsoft.com/office/powerpoint/2010/main" val="4062900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7778F136E5442B5439A05A2CFEF03" ma:contentTypeVersion="13" ma:contentTypeDescription="Create a new document." ma:contentTypeScope="" ma:versionID="6f367632117a84e5d957f0d50a2a0b7e">
  <xsd:schema xmlns:xsd="http://www.w3.org/2001/XMLSchema" xmlns:xs="http://www.w3.org/2001/XMLSchema" xmlns:p="http://schemas.microsoft.com/office/2006/metadata/properties" xmlns:ns3="c4a36dc8-4a8f-4347-92ec-e0ffa5f34c5c" xmlns:ns4="cd9a687b-b587-4a04-ae21-ba142b42e818" targetNamespace="http://schemas.microsoft.com/office/2006/metadata/properties" ma:root="true" ma:fieldsID="859e07dd5fdd5d51a983a7997fafad69" ns3:_="" ns4:_="">
    <xsd:import namespace="c4a36dc8-4a8f-4347-92ec-e0ffa5f34c5c"/>
    <xsd:import namespace="cd9a687b-b587-4a04-ae21-ba142b42e818"/>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36dc8-4a8f-4347-92ec-e0ffa5f34c5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9a687b-b587-4a04-ae21-ba142b42e818"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F3C834-3EF1-4667-BC48-9150048E4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a36dc8-4a8f-4347-92ec-e0ffa5f34c5c"/>
    <ds:schemaRef ds:uri="cd9a687b-b587-4a04-ae21-ba142b42e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296DD7-A030-49D4-B7C3-3983C3705FED}">
  <ds:schemaRefs>
    <ds:schemaRef ds:uri="http://purl.org/dc/elements/1.1/"/>
    <ds:schemaRef ds:uri="http://schemas.microsoft.com/office/2006/metadata/properties"/>
    <ds:schemaRef ds:uri="c4a36dc8-4a8f-4347-92ec-e0ffa5f34c5c"/>
    <ds:schemaRef ds:uri="cd9a687b-b587-4a04-ae21-ba142b42e81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56C46C55-25E5-4EEF-BB4E-C7F9F32D1E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14038</TotalTime>
  <Words>1073</Words>
  <Application>Microsoft Office PowerPoint</Application>
  <PresentationFormat>On-screen Show (4:3)</PresentationFormat>
  <Paragraphs>161</Paragraphs>
  <Slides>34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Arial Unicode MS</vt:lpstr>
      <vt:lpstr>Calibri</vt:lpstr>
      <vt:lpstr>Franklin Gothic Medium</vt:lpstr>
      <vt:lpstr>Wingdings</vt:lpstr>
      <vt:lpstr>Wingdings 2</vt:lpstr>
      <vt:lpstr>Grid</vt:lpstr>
      <vt:lpstr>Worksheet</vt:lpstr>
      <vt:lpstr>Higgins Hall,  March 10, 2022</vt:lpstr>
      <vt:lpstr>The New Assessment Agenda March 10,2022</vt:lpstr>
      <vt:lpstr> timing of The  Catholic Ministry Appeal </vt:lpstr>
      <vt:lpstr> full participation </vt:lpstr>
      <vt:lpstr> full participation </vt:lpstr>
      <vt:lpstr> full participation </vt:lpstr>
      <vt:lpstr>Catholic Ministry Appeal: Results as of 03/04/2022 </vt:lpstr>
      <vt:lpstr>timing of The cathedraticum</vt:lpstr>
      <vt:lpstr>Assessable revenue accounts Summary </vt:lpstr>
      <vt:lpstr>Assessable revenue accounts by Functional Account Code </vt:lpstr>
      <vt:lpstr>Assessable revenue accounts by Functional Account Code </vt:lpstr>
      <vt:lpstr>Assessable revenue accounts by Functional Account Code </vt:lpstr>
      <vt:lpstr>Assessable revenue accounts by Functional Account Code </vt:lpstr>
      <vt:lpstr>Assessable revenue accounts by Functional Account Code </vt:lpstr>
      <vt:lpstr>Assessable revenue accounts by Functional Account Code </vt:lpstr>
      <vt:lpstr>The New Assessment:  Donation Exclusions</vt:lpstr>
      <vt:lpstr>     JE to move a donation to a non-Assessable Rev. Account</vt:lpstr>
      <vt:lpstr>     JE to move a donation to a liability Account</vt:lpstr>
      <vt:lpstr> Reduction in Assessable  revenue for school support</vt:lpstr>
      <vt:lpstr>Cathedraticum invoicing</vt:lpstr>
      <vt:lpstr>Cathedraticum Invoicing</vt:lpstr>
      <vt:lpstr>Cathedraticum Invoicing</vt:lpstr>
      <vt:lpstr>     Cathedraticum Invoicing</vt:lpstr>
      <vt:lpstr>     Cathedraticum Invoice</vt:lpstr>
      <vt:lpstr>     Cathedraticum Invoice</vt:lpstr>
      <vt:lpstr>Catholic ministry Appeal Donations received</vt:lpstr>
      <vt:lpstr>Catholic ministry Appeal Donations received</vt:lpstr>
      <vt:lpstr>Catholic ministry Appeal Donations received by Parish</vt:lpstr>
      <vt:lpstr>Catholic ministry Appeal Donations received by parish</vt:lpstr>
      <vt:lpstr>Catholic ministry Appeal Donations received by parish</vt:lpstr>
      <vt:lpstr>Catholic ministry Appeal Donations received by parish</vt:lpstr>
      <vt:lpstr>Catholic ministry Appeal Donations received by parish</vt:lpstr>
      <vt:lpstr>Catholic ministry Appeal Donations received by parish</vt:lpstr>
      <vt:lpstr>Electronic Giving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Margaret A. Becker</cp:lastModifiedBy>
  <cp:revision>437</cp:revision>
  <cp:lastPrinted>2022-02-28T16:42:38Z</cp:lastPrinted>
  <dcterms:created xsi:type="dcterms:W3CDTF">2017-04-23T12:29:44Z</dcterms:created>
  <dcterms:modified xsi:type="dcterms:W3CDTF">2022-03-11T16:44:22Z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0x010100ACE7778F136E5442B5439A05A2CFEF03</vt:lpwstr>
  </property>
</Properties>
</file>