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694" r:id="rId2"/>
  </p:sldMasterIdLst>
  <p:notesMasterIdLst>
    <p:notesMasterId r:id="rId21"/>
  </p:notesMasterIdLst>
  <p:sldIdLst>
    <p:sldId id="258" r:id="rId3"/>
    <p:sldId id="347" r:id="rId4"/>
    <p:sldId id="334" r:id="rId5"/>
    <p:sldId id="333" r:id="rId6"/>
    <p:sldId id="328" r:id="rId7"/>
    <p:sldId id="337" r:id="rId8"/>
    <p:sldId id="336" r:id="rId9"/>
    <p:sldId id="338" r:id="rId10"/>
    <p:sldId id="330" r:id="rId11"/>
    <p:sldId id="339" r:id="rId12"/>
    <p:sldId id="340" r:id="rId13"/>
    <p:sldId id="341" r:id="rId14"/>
    <p:sldId id="256" r:id="rId15"/>
    <p:sldId id="342" r:id="rId16"/>
    <p:sldId id="343" r:id="rId17"/>
    <p:sldId id="345" r:id="rId18"/>
    <p:sldId id="344" r:id="rId19"/>
    <p:sldId id="3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AC00F0-C3C6-41F2-AB59-44F71F9B1F8C}">
          <p14:sldIdLst>
            <p14:sldId id="258"/>
            <p14:sldId id="347"/>
            <p14:sldId id="334"/>
            <p14:sldId id="333"/>
            <p14:sldId id="328"/>
            <p14:sldId id="337"/>
            <p14:sldId id="336"/>
            <p14:sldId id="338"/>
            <p14:sldId id="330"/>
            <p14:sldId id="339"/>
            <p14:sldId id="340"/>
            <p14:sldId id="341"/>
            <p14:sldId id="256"/>
            <p14:sldId id="342"/>
            <p14:sldId id="343"/>
            <p14:sldId id="345"/>
            <p14:sldId id="344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7D9"/>
    <a:srgbClr val="F9D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309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s Locey" userId="ed9be06e-5613-4e9c-baec-02549e274a07" providerId="ADAL" clId="{DC413121-4CE7-4998-9D31-BD1050BE992F}"/>
    <pc:docChg chg="modSld">
      <pc:chgData name="Lois Locey" userId="ed9be06e-5613-4e9c-baec-02549e274a07" providerId="ADAL" clId="{DC413121-4CE7-4998-9D31-BD1050BE992F}" dt="2022-05-19T21:45:34.186" v="1" actId="6549"/>
      <pc:docMkLst>
        <pc:docMk/>
      </pc:docMkLst>
      <pc:sldChg chg="modSp mod">
        <pc:chgData name="Lois Locey" userId="ed9be06e-5613-4e9c-baec-02549e274a07" providerId="ADAL" clId="{DC413121-4CE7-4998-9D31-BD1050BE992F}" dt="2022-05-19T21:45:09.577" v="0" actId="1076"/>
        <pc:sldMkLst>
          <pc:docMk/>
          <pc:sldMk cId="735911836" sldId="258"/>
        </pc:sldMkLst>
        <pc:picChg chg="mod">
          <ac:chgData name="Lois Locey" userId="ed9be06e-5613-4e9c-baec-02549e274a07" providerId="ADAL" clId="{DC413121-4CE7-4998-9D31-BD1050BE992F}" dt="2022-05-19T21:45:09.577" v="0" actId="1076"/>
          <ac:picMkLst>
            <pc:docMk/>
            <pc:sldMk cId="735911836" sldId="258"/>
            <ac:picMk id="7" creationId="{7DCED5DB-4067-4CC6-BAEE-61BBE522B299}"/>
          </ac:picMkLst>
        </pc:picChg>
      </pc:sldChg>
      <pc:sldChg chg="modSp mod">
        <pc:chgData name="Lois Locey" userId="ed9be06e-5613-4e9c-baec-02549e274a07" providerId="ADAL" clId="{DC413121-4CE7-4998-9D31-BD1050BE992F}" dt="2022-05-19T21:45:34.186" v="1" actId="6549"/>
        <pc:sldMkLst>
          <pc:docMk/>
          <pc:sldMk cId="84438514" sldId="340"/>
        </pc:sldMkLst>
        <pc:spChg chg="mod">
          <ac:chgData name="Lois Locey" userId="ed9be06e-5613-4e9c-baec-02549e274a07" providerId="ADAL" clId="{DC413121-4CE7-4998-9D31-BD1050BE992F}" dt="2022-05-19T21:45:34.186" v="1" actId="6549"/>
          <ac:spMkLst>
            <pc:docMk/>
            <pc:sldMk cId="84438514" sldId="340"/>
            <ac:spMk id="5" creationId="{795386FB-DAC8-8BFE-FA24-D08E41C65D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48EB8-1137-4599-BC07-6D8C3DC158DA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EEEA-9F30-451D-9FB4-C7E385256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692150"/>
            <a:ext cx="5580062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story of the Lord visiting Abraham in the form of three men or “angels” who predicted that in their old age, Sarah and Abraham will have a son and Abraham’s descendants will form a great nation.  </a:t>
            </a:r>
          </a:p>
          <a:p>
            <a:endParaRPr lang="en-US" dirty="0"/>
          </a:p>
          <a:p>
            <a:r>
              <a:rPr lang="en-US" dirty="0"/>
              <a:t>In this story, we see Abraham rush to his visitors, washing their feet and providing food and drink.  He practiced great hospitality and God showed him favor.  </a:t>
            </a:r>
          </a:p>
          <a:p>
            <a:endParaRPr lang="en-US" dirty="0"/>
          </a:p>
          <a:p>
            <a:r>
              <a:rPr lang="en-US" dirty="0"/>
              <a:t>This 15</a:t>
            </a:r>
            <a:r>
              <a:rPr lang="en-US" baseline="30000" dirty="0"/>
              <a:t>th</a:t>
            </a:r>
            <a:r>
              <a:rPr lang="en-US" dirty="0"/>
              <a:t> century Icon by Andrei Rublev entitled Trinity and depicting Genesis 18 is one of the most stimulating and accessible images of God in our tradition.  A copy hangs in the lobby of our parish office to help us be mindful to always extend hospitality, as we never know when we will be entertaining angels.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6EEC-762F-4CDC-BDA1-E1D1790809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5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692150"/>
            <a:ext cx="5580062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story of the Lord visiting Abraham in the form of three men or “angels” who predicted that in their old age, Sarah and Abraham will have a son and Abraham’s descendants will form a great nation.  </a:t>
            </a:r>
          </a:p>
          <a:p>
            <a:endParaRPr lang="en-US" dirty="0"/>
          </a:p>
          <a:p>
            <a:r>
              <a:rPr lang="en-US" dirty="0"/>
              <a:t>In this story, we see Abraham rush to his visitors, washing their feet and providing food and drink.  He practiced great hospitality and God showed him favor.  </a:t>
            </a:r>
          </a:p>
          <a:p>
            <a:endParaRPr lang="en-US" dirty="0"/>
          </a:p>
          <a:p>
            <a:r>
              <a:rPr lang="en-US" dirty="0"/>
              <a:t>This 15</a:t>
            </a:r>
            <a:r>
              <a:rPr lang="en-US" baseline="30000" dirty="0"/>
              <a:t>th</a:t>
            </a:r>
            <a:r>
              <a:rPr lang="en-US" dirty="0"/>
              <a:t> century Icon by Andrei Rublev entitled Trinity and depicting Genesis 18 is one of the most stimulating and accessible images of God in our tradition.  A copy hangs in the lobby of our parish office to help us be mindful to always extend hospitality, as we never know when we will be entertaining angels.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6EEC-762F-4CDC-BDA1-E1D1790809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8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692150"/>
            <a:ext cx="5580062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story of the Lord visiting Abraham in the form of three men or “angels” who predicted that in their old age, Sarah and Abraham will have a son and Abraham’s descendants will form a great nation.  </a:t>
            </a:r>
          </a:p>
          <a:p>
            <a:endParaRPr lang="en-US" dirty="0"/>
          </a:p>
          <a:p>
            <a:r>
              <a:rPr lang="en-US" dirty="0"/>
              <a:t>In this story, we see Abraham rush to his visitors, washing their feet and providing food and drink.  He practiced great hospitality and God showed him favor.  </a:t>
            </a:r>
          </a:p>
          <a:p>
            <a:endParaRPr lang="en-US" dirty="0"/>
          </a:p>
          <a:p>
            <a:r>
              <a:rPr lang="en-US" dirty="0"/>
              <a:t>This 15</a:t>
            </a:r>
            <a:r>
              <a:rPr lang="en-US" baseline="30000" dirty="0"/>
              <a:t>th</a:t>
            </a:r>
            <a:r>
              <a:rPr lang="en-US" dirty="0"/>
              <a:t> century Icon by Andrei Rublev entitled Trinity and depicting Genesis 18 is one of the most stimulating and accessible images of God in our tradition.  A copy hangs in the lobby of our parish office to help us be mindful to always extend hospitality, as we never know when we will be entertaining angels.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6EEC-762F-4CDC-BDA1-E1D1790809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692150"/>
            <a:ext cx="5580062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story of the Lord visiting Abraham in the form of three men or “angels” who predicted that in their old age, Sarah and Abraham will have a son and Abraham’s descendants will form a great nation.  </a:t>
            </a:r>
          </a:p>
          <a:p>
            <a:endParaRPr lang="en-US" dirty="0"/>
          </a:p>
          <a:p>
            <a:r>
              <a:rPr lang="en-US" dirty="0"/>
              <a:t>In this story, we see Abraham rush to his visitors, washing their feet and providing food and drink.  He practiced great hospitality and God showed him favor.  </a:t>
            </a:r>
          </a:p>
          <a:p>
            <a:endParaRPr lang="en-US" dirty="0"/>
          </a:p>
          <a:p>
            <a:r>
              <a:rPr lang="en-US" dirty="0"/>
              <a:t>This 15</a:t>
            </a:r>
            <a:r>
              <a:rPr lang="en-US" baseline="30000" dirty="0"/>
              <a:t>th</a:t>
            </a:r>
            <a:r>
              <a:rPr lang="en-US" dirty="0"/>
              <a:t> century Icon by Andrei Rublev entitled Trinity and depicting Genesis 18 is one of the most stimulating and accessible images of God in our tradition.  A copy hangs in the lobby of our parish office to help us be mindful to always extend hospitality, as we never know when we will be entertaining angels.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6EEC-762F-4CDC-BDA1-E1D1790809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39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692150"/>
            <a:ext cx="5580062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story of the Lord visiting Abraham in the form of three men or “angels” who predicted that in their old age, Sarah and Abraham will have a son and Abraham’s descendants will form a great nation.  </a:t>
            </a:r>
          </a:p>
          <a:p>
            <a:endParaRPr lang="en-US" dirty="0"/>
          </a:p>
          <a:p>
            <a:r>
              <a:rPr lang="en-US" dirty="0"/>
              <a:t>In this story, we see Abraham rush to his visitors, washing their feet and providing food and drink.  He practiced great hospitality and God showed him favor.  </a:t>
            </a:r>
          </a:p>
          <a:p>
            <a:endParaRPr lang="en-US" dirty="0"/>
          </a:p>
          <a:p>
            <a:r>
              <a:rPr lang="en-US" dirty="0"/>
              <a:t>This 15</a:t>
            </a:r>
            <a:r>
              <a:rPr lang="en-US" baseline="30000" dirty="0"/>
              <a:t>th</a:t>
            </a:r>
            <a:r>
              <a:rPr lang="en-US" dirty="0"/>
              <a:t> century Icon by Andrei Rublev entitled Trinity and depicting Genesis 18 is one of the most stimulating and accessible images of God in our tradition.  A copy hangs in the lobby of our parish office to help us be mindful to always extend hospitality, as we never know when we will be entertaining angels.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6EEC-762F-4CDC-BDA1-E1D1790809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4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692150"/>
            <a:ext cx="5580062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story of the Lord visiting Abraham in the form of three men or “angels” who predicted that in their old age, Sarah and Abraham will have a son and Abraham’s descendants will form a great nation.  </a:t>
            </a:r>
          </a:p>
          <a:p>
            <a:endParaRPr lang="en-US" dirty="0"/>
          </a:p>
          <a:p>
            <a:r>
              <a:rPr lang="en-US" dirty="0"/>
              <a:t>In this story, we see Abraham rush to his visitors, washing their feet and providing food and drink.  He practiced great hospitality and God showed him favor.  </a:t>
            </a:r>
          </a:p>
          <a:p>
            <a:endParaRPr lang="en-US" dirty="0"/>
          </a:p>
          <a:p>
            <a:r>
              <a:rPr lang="en-US" dirty="0"/>
              <a:t>This 15</a:t>
            </a:r>
            <a:r>
              <a:rPr lang="en-US" baseline="30000" dirty="0"/>
              <a:t>th</a:t>
            </a:r>
            <a:r>
              <a:rPr lang="en-US" dirty="0"/>
              <a:t> century Icon by Andrei Rublev entitled Trinity and depicting Genesis 18 is one of the most stimulating and accessible images of God in our tradition.  A copy hangs in the lobby of our parish office to help us be mindful to always extend hospitality, as we never know when we will be entertaining angels.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6EEC-762F-4CDC-BDA1-E1D1790809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51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692150"/>
            <a:ext cx="5580062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story of the Lord visiting Abraham in the form of three men or “angels” who predicted that in their old age, Sarah and Abraham will have a son and Abraham’s descendants will form a great nation.  </a:t>
            </a:r>
          </a:p>
          <a:p>
            <a:endParaRPr lang="en-US" dirty="0"/>
          </a:p>
          <a:p>
            <a:r>
              <a:rPr lang="en-US" dirty="0"/>
              <a:t>In this story, we see Abraham rush to his visitors, washing their feet and providing food and drink.  He practiced great hospitality and God showed him favor.  </a:t>
            </a:r>
          </a:p>
          <a:p>
            <a:endParaRPr lang="en-US" dirty="0"/>
          </a:p>
          <a:p>
            <a:r>
              <a:rPr lang="en-US" dirty="0"/>
              <a:t>This 15</a:t>
            </a:r>
            <a:r>
              <a:rPr lang="en-US" baseline="30000" dirty="0"/>
              <a:t>th</a:t>
            </a:r>
            <a:r>
              <a:rPr lang="en-US" dirty="0"/>
              <a:t> century Icon by Andrei Rublev entitled Trinity and depicting Genesis 18 is one of the most stimulating and accessible images of God in our tradition.  A copy hangs in the lobby of our parish office to help us be mindful to always extend hospitality, as we never know when we will be entertaining angels.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6EEC-762F-4CDC-BDA1-E1D1790809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8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692150"/>
            <a:ext cx="5580062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story of the Lord visiting Abraham in the form of three men or “angels” who predicted that in their old age, Sarah and Abraham will have a son and Abraham’s descendants will form a great nation.  </a:t>
            </a:r>
          </a:p>
          <a:p>
            <a:endParaRPr lang="en-US" dirty="0"/>
          </a:p>
          <a:p>
            <a:r>
              <a:rPr lang="en-US" dirty="0"/>
              <a:t>In this story, we see Abraham rush to his visitors, washing their feet and providing food and drink.  He practiced great hospitality and God showed him favor.  </a:t>
            </a:r>
          </a:p>
          <a:p>
            <a:endParaRPr lang="en-US" dirty="0"/>
          </a:p>
          <a:p>
            <a:r>
              <a:rPr lang="en-US" dirty="0"/>
              <a:t>This 15</a:t>
            </a:r>
            <a:r>
              <a:rPr lang="en-US" baseline="30000" dirty="0"/>
              <a:t>th</a:t>
            </a:r>
            <a:r>
              <a:rPr lang="en-US" dirty="0"/>
              <a:t> century Icon by Andrei Rublev entitled Trinity and depicting Genesis 18 is one of the most stimulating and accessible images of God in our tradition.  A copy hangs in the lobby of our parish office to help us be mindful to always extend hospitality, as we never know when we will be entertaining angels.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6EEC-762F-4CDC-BDA1-E1D1790809C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8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D729-2AA7-7741-BD27-07022C58526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DEEE-4933-B944-9F15-8886764EA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1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D729-2AA7-7741-BD27-07022C58526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DEEE-4933-B944-9F15-8886764EA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8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D729-2AA7-7741-BD27-07022C58526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DEEE-4933-B944-9F15-8886764EA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94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91D7-9CA8-48A7-A6ED-9A5BCE0E8BF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61DA-CBCA-4417-9034-0F736B17F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D729-2AA7-7741-BD27-07022C58526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DEEE-4933-B944-9F15-8886764EA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1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D729-2AA7-7741-BD27-07022C58526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DEEE-4933-B944-9F15-8886764EA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4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D729-2AA7-7741-BD27-07022C58526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DEEE-4933-B944-9F15-8886764EA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1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D729-2AA7-7741-BD27-07022C58526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DEEE-4933-B944-9F15-8886764EA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9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D729-2AA7-7741-BD27-07022C58526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DEEE-4933-B944-9F15-8886764EA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5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D729-2AA7-7741-BD27-07022C58526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DEEE-4933-B944-9F15-8886764EA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5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D729-2AA7-7741-BD27-07022C58526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DEEE-4933-B944-9F15-8886764EA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2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D729-2AA7-7741-BD27-07022C58526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7DEEE-4933-B944-9F15-8886764EA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4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5D729-2AA7-7741-BD27-07022C58526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7DEEE-4933-B944-9F15-8886764EA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74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1D7-9CA8-48A7-A6ED-9A5BCE0E8BF5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061DA-CBCA-4417-9034-0F736B17F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20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DCED5DB-4067-4CC6-BAEE-61BBE522B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52" y="260823"/>
            <a:ext cx="9835610" cy="633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91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7" y="538228"/>
            <a:ext cx="4604042" cy="5733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336800-1949-4242-A3FE-9264A1ED9DDB}"/>
              </a:ext>
            </a:extLst>
          </p:cNvPr>
          <p:cNvSpPr txBox="1"/>
          <p:nvPr/>
        </p:nvSpPr>
        <p:spPr>
          <a:xfrm>
            <a:off x="5423867" y="223467"/>
            <a:ext cx="6294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5 Themes Emerged</a:t>
            </a:r>
          </a:p>
          <a:p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386FB-DAC8-8BFE-FA24-D08E41C65D7A}"/>
              </a:ext>
            </a:extLst>
          </p:cNvPr>
          <p:cNvSpPr txBox="1"/>
          <p:nvPr/>
        </p:nvSpPr>
        <p:spPr>
          <a:xfrm>
            <a:off x="5097583" y="1123905"/>
            <a:ext cx="609531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Theme #1:  </a:t>
            </a:r>
            <a:r>
              <a:rPr lang="en-US" sz="3200" dirty="0"/>
              <a:t>Outreach and evangelization, especially to Youth, Young Adults and those who are connected with the Church 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Theme #2: </a:t>
            </a:r>
            <a:r>
              <a:rPr lang="en-US" sz="3200" dirty="0"/>
              <a:t>Failure to Listen and Poor Communication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FF00"/>
                </a:solidFill>
              </a:rPr>
              <a:t>Theme #3: </a:t>
            </a:r>
            <a:r>
              <a:rPr lang="en-US" sz="3200" dirty="0"/>
              <a:t>Lack of Sense of Community nor a Sense of Unity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99889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3" y="1712391"/>
            <a:ext cx="3289038" cy="40961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336800-1949-4242-A3FE-9264A1ED9DDB}"/>
              </a:ext>
            </a:extLst>
          </p:cNvPr>
          <p:cNvSpPr txBox="1"/>
          <p:nvPr/>
        </p:nvSpPr>
        <p:spPr>
          <a:xfrm>
            <a:off x="5423867" y="223467"/>
            <a:ext cx="6294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5 Themes Emerged</a:t>
            </a:r>
          </a:p>
          <a:p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386FB-DAC8-8BFE-FA24-D08E41C65D7A}"/>
              </a:ext>
            </a:extLst>
          </p:cNvPr>
          <p:cNvSpPr txBox="1"/>
          <p:nvPr/>
        </p:nvSpPr>
        <p:spPr>
          <a:xfrm>
            <a:off x="3890356" y="1148843"/>
            <a:ext cx="790540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rgbClr val="FFFF00"/>
              </a:solidFill>
            </a:endParaRPr>
          </a:p>
          <a:p>
            <a:r>
              <a:rPr lang="en-US" sz="4000" dirty="0">
                <a:solidFill>
                  <a:srgbClr val="FFFF00"/>
                </a:solidFill>
              </a:rPr>
              <a:t>Theme 4:  </a:t>
            </a:r>
            <a:r>
              <a:rPr lang="en-US" sz="4000" dirty="0"/>
              <a:t>Lack of Engagement with Scripture, ecumenism and a Need for Vocations, greater attention to the role of and leadership opportunity for women &amp; pastoral sensitivity for and outreach to Catholics who experience same-sex attraction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438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4" y="1060420"/>
            <a:ext cx="3289038" cy="40961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336800-1949-4242-A3FE-9264A1ED9DDB}"/>
              </a:ext>
            </a:extLst>
          </p:cNvPr>
          <p:cNvSpPr txBox="1"/>
          <p:nvPr/>
        </p:nvSpPr>
        <p:spPr>
          <a:xfrm>
            <a:off x="5423867" y="223467"/>
            <a:ext cx="6294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5 Themes Emerged</a:t>
            </a:r>
          </a:p>
          <a:p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63B8-A78E-C149-723D-08101B6DE93B}"/>
              </a:ext>
            </a:extLst>
          </p:cNvPr>
          <p:cNvSpPr txBox="1"/>
          <p:nvPr/>
        </p:nvSpPr>
        <p:spPr>
          <a:xfrm>
            <a:off x="4104566" y="1670017"/>
            <a:ext cx="723274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Theme 5:  </a:t>
            </a:r>
            <a:r>
              <a:rPr lang="en-US" sz="3200" dirty="0"/>
              <a:t>More opportunities for the Sacrament of Reconciliation &amp; More opportunities for Small Groups.  Greater Clarity and appreciation of Catholic Moral and Social Teaching; Pastoral sensitivity for the divorced or Divorced &amp; Civilly Remarried; Problem with Clericalism,</a:t>
            </a:r>
          </a:p>
          <a:p>
            <a:r>
              <a:rPr lang="en-US" sz="3200" dirty="0"/>
              <a:t> Threat of polarization in the Church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4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8013-0E00-413D-9049-ED1F92AD3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BF289-8C3D-48EC-83E0-25A510B73F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A2B28E-EAF5-4DA7-9991-BB7E0D843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5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2B1DF7-73A3-C726-1CBC-E98066FC2392}"/>
              </a:ext>
            </a:extLst>
          </p:cNvPr>
          <p:cNvSpPr txBox="1"/>
          <p:nvPr/>
        </p:nvSpPr>
        <p:spPr>
          <a:xfrm>
            <a:off x="3214752" y="384210"/>
            <a:ext cx="8471526" cy="60016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Target Groups: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Hispanic Community:  </a:t>
            </a:r>
            <a:r>
              <a:rPr lang="en-US" sz="3200" dirty="0"/>
              <a:t>Need for Church Unity especially across divides of language &amp; ethnicity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Need for more Spanish-speaking priests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Migrant Community:  </a:t>
            </a:r>
            <a:r>
              <a:rPr lang="en-US" sz="3200" dirty="0"/>
              <a:t>pastoral care, education and family support to assist in their witnessing to their faith and ability to evangelize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African American Catholics:  </a:t>
            </a:r>
            <a:r>
              <a:rPr lang="en-US" sz="3200" dirty="0"/>
              <a:t>Racism in society and the Church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Homebound:  </a:t>
            </a:r>
            <a:r>
              <a:rPr lang="en-US" sz="3200" dirty="0"/>
              <a:t>Outreach to them &amp; to those grieving</a:t>
            </a:r>
          </a:p>
        </p:txBody>
      </p:sp>
    </p:spTree>
    <p:extLst>
      <p:ext uri="{BB962C8B-B14F-4D97-AF65-F5344CB8AC3E}">
        <p14:creationId xmlns:p14="http://schemas.microsoft.com/office/powerpoint/2010/main" val="181078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8013-0E00-413D-9049-ED1F92AD3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BF289-8C3D-48EC-83E0-25A510B73F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A2B28E-EAF5-4DA7-9991-BB7E0D843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5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2B1DF7-73A3-C726-1CBC-E98066FC2392}"/>
              </a:ext>
            </a:extLst>
          </p:cNvPr>
          <p:cNvSpPr txBox="1"/>
          <p:nvPr/>
        </p:nvSpPr>
        <p:spPr>
          <a:xfrm>
            <a:off x="3214752" y="384210"/>
            <a:ext cx="8471526" cy="60016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Target Groups: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Youth:  </a:t>
            </a:r>
            <a:r>
              <a:rPr lang="en-US" sz="3200" dirty="0"/>
              <a:t>Greater, more pronounced sense of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Young Adults:  </a:t>
            </a:r>
            <a:r>
              <a:rPr lang="en-US" sz="3200" dirty="0"/>
              <a:t>Need for more formation &amp; Greater accessibility, overcome judgmentalism in the Church and greater degree of courage, clarity and compassion by ecclesiastical leadership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881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8013-0E00-413D-9049-ED1F92AD3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BF289-8C3D-48EC-83E0-25A510B73F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A2B28E-EAF5-4DA7-9991-BB7E0D843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5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2B1DF7-73A3-C726-1CBC-E98066FC2392}"/>
              </a:ext>
            </a:extLst>
          </p:cNvPr>
          <p:cNvSpPr txBox="1"/>
          <p:nvPr/>
        </p:nvSpPr>
        <p:spPr>
          <a:xfrm>
            <a:off x="3214752" y="384210"/>
            <a:ext cx="8471526" cy="60016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On-line Survey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themes of the synod session were also expressed plus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Greater attention to widows and widowers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More opportunities to participate in the Mass according to the 1962 Roman Missal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336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7A56A3A6-4EEA-44F0-8B5B-B765A5241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50" y="549623"/>
            <a:ext cx="6266550" cy="6266550"/>
          </a:xfr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DCED5DB-4067-4CC6-BAEE-61BBE522B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8" y="228863"/>
            <a:ext cx="6075407" cy="455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61D48C-EE08-8BED-A427-D03ECA94FB7C}"/>
              </a:ext>
            </a:extLst>
          </p:cNvPr>
          <p:cNvSpPr txBox="1"/>
          <p:nvPr/>
        </p:nvSpPr>
        <p:spPr>
          <a:xfrm>
            <a:off x="6613679" y="672475"/>
            <a:ext cx="523195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Preparing Final Report for Bishop’s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By mid-June:  Issuing 2-page Executive Summary for parish bulletins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Placing Executive Summary and Full Bulletin at:</a:t>
            </a:r>
          </a:p>
          <a:p>
            <a:pPr lvl="2"/>
            <a:r>
              <a:rPr lang="en-US" sz="2800" b="1" dirty="0">
                <a:solidFill>
                  <a:srgbClr val="FFFF00"/>
                </a:solidFill>
              </a:rPr>
              <a:t>www.dosp.org/Synod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Turning in report to the USCCB no later than by June 30.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031BD-5A4B-059F-C31C-B8C1FE19539C}"/>
              </a:ext>
            </a:extLst>
          </p:cNvPr>
          <p:cNvSpPr txBox="1"/>
          <p:nvPr/>
        </p:nvSpPr>
        <p:spPr>
          <a:xfrm>
            <a:off x="8561737" y="5752503"/>
            <a:ext cx="346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819932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7A56A3A6-4EEA-44F0-8B5B-B765A5241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13" y="117360"/>
            <a:ext cx="7058977" cy="7058977"/>
          </a:xfr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DCED5DB-4067-4CC6-BAEE-61BBE522B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5" y="362587"/>
            <a:ext cx="5424607" cy="406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61D48C-EE08-8BED-A427-D03ECA94FB7C}"/>
              </a:ext>
            </a:extLst>
          </p:cNvPr>
          <p:cNvSpPr txBox="1"/>
          <p:nvPr/>
        </p:nvSpPr>
        <p:spPr>
          <a:xfrm>
            <a:off x="5786127" y="79491"/>
            <a:ext cx="597638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FFFF00"/>
                </a:solidFill>
              </a:rPr>
              <a:t>IMMEDIATELY</a:t>
            </a:r>
            <a:r>
              <a:rPr lang="en-US" sz="3200" dirty="0"/>
              <a:t> we are working on: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Transformational Parish Growth Summit addresses #1 Theme.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Fervently working on communication to our parishes and the faithful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Parish Consultative/Synodal Bodies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031BD-5A4B-059F-C31C-B8C1FE19539C}"/>
              </a:ext>
            </a:extLst>
          </p:cNvPr>
          <p:cNvSpPr txBox="1"/>
          <p:nvPr/>
        </p:nvSpPr>
        <p:spPr>
          <a:xfrm>
            <a:off x="9151941" y="5886384"/>
            <a:ext cx="346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NEXT STEPS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38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7A56A3A6-4EEA-44F0-8B5B-B765A5241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50" y="549623"/>
            <a:ext cx="6266550" cy="6266550"/>
          </a:xfr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DCED5DB-4067-4CC6-BAEE-61BBE522B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8" y="228863"/>
            <a:ext cx="6075407" cy="455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61D48C-EE08-8BED-A427-D03ECA94FB7C}"/>
              </a:ext>
            </a:extLst>
          </p:cNvPr>
          <p:cNvSpPr txBox="1"/>
          <p:nvPr/>
        </p:nvSpPr>
        <p:spPr>
          <a:xfrm>
            <a:off x="6613678" y="672475"/>
            <a:ext cx="550627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THANK YOU FOR YOUR LEADERSHIP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Closing liturgy on June 14 at the Cathedral Chapel</a:t>
            </a:r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General Intercessions at the parish level for the weekend Masses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031BD-5A4B-059F-C31C-B8C1FE19539C}"/>
              </a:ext>
            </a:extLst>
          </p:cNvPr>
          <p:cNvSpPr txBox="1"/>
          <p:nvPr/>
        </p:nvSpPr>
        <p:spPr>
          <a:xfrm>
            <a:off x="7922029" y="5985211"/>
            <a:ext cx="494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Honorable Closure</a:t>
            </a:r>
          </a:p>
        </p:txBody>
      </p:sp>
    </p:spTree>
    <p:extLst>
      <p:ext uri="{BB962C8B-B14F-4D97-AF65-F5344CB8AC3E}">
        <p14:creationId xmlns:p14="http://schemas.microsoft.com/office/powerpoint/2010/main" val="353508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7A56A3A6-4EEA-44F0-8B5B-B765A5241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71" y="362587"/>
            <a:ext cx="6266550" cy="6266550"/>
          </a:xfr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DCED5DB-4067-4CC6-BAEE-61BBE522B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8" y="228863"/>
            <a:ext cx="6075407" cy="455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61D48C-EE08-8BED-A427-D03ECA94FB7C}"/>
              </a:ext>
            </a:extLst>
          </p:cNvPr>
          <p:cNvSpPr txBox="1"/>
          <p:nvPr/>
        </p:nvSpPr>
        <p:spPr>
          <a:xfrm>
            <a:off x="6613679" y="672475"/>
            <a:ext cx="5207195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b="1" dirty="0"/>
              <a:t>156 Synod Sessions</a:t>
            </a:r>
          </a:p>
          <a:p>
            <a:endParaRPr lang="en-US" sz="2800" b="1" dirty="0"/>
          </a:p>
          <a:p>
            <a:r>
              <a:rPr lang="en-US" sz="2800" b="1" dirty="0"/>
              <a:t>6,500 participants</a:t>
            </a:r>
          </a:p>
          <a:p>
            <a:endParaRPr lang="en-US" sz="2800" b="1" dirty="0"/>
          </a:p>
          <a:p>
            <a:r>
              <a:rPr lang="en-US" sz="2800" b="1" dirty="0"/>
              <a:t>207 responses to online survey</a:t>
            </a:r>
          </a:p>
          <a:p>
            <a:endParaRPr lang="en-US" sz="2800" b="1" dirty="0"/>
          </a:p>
          <a:p>
            <a:r>
              <a:rPr lang="en-US" sz="2800" b="1" dirty="0"/>
              <a:t>19 individual letters to the Bishop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031BD-5A4B-059F-C31C-B8C1FE19539C}"/>
              </a:ext>
            </a:extLst>
          </p:cNvPr>
          <p:cNvSpPr txBox="1"/>
          <p:nvPr/>
        </p:nvSpPr>
        <p:spPr>
          <a:xfrm>
            <a:off x="8561737" y="5752503"/>
            <a:ext cx="346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Diocesan Phase Participation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 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November 4, 2021 – April 11, 2022</a:t>
            </a:r>
          </a:p>
        </p:txBody>
      </p:sp>
    </p:spTree>
    <p:extLst>
      <p:ext uri="{BB962C8B-B14F-4D97-AF65-F5344CB8AC3E}">
        <p14:creationId xmlns:p14="http://schemas.microsoft.com/office/powerpoint/2010/main" val="210480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7A56A3A6-4EEA-44F0-8B5B-B765A5241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3" y="250366"/>
            <a:ext cx="6266550" cy="6266550"/>
          </a:xfr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DCED5DB-4067-4CC6-BAEE-61BBE522B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048"/>
            <a:ext cx="6075407" cy="455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61D48C-EE08-8BED-A427-D03ECA94FB7C}"/>
              </a:ext>
            </a:extLst>
          </p:cNvPr>
          <p:cNvSpPr txBox="1"/>
          <p:nvPr/>
        </p:nvSpPr>
        <p:spPr>
          <a:xfrm>
            <a:off x="504643" y="-22808"/>
            <a:ext cx="5154809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b="1" dirty="0">
                <a:solidFill>
                  <a:srgbClr val="FFFF00"/>
                </a:solidFill>
              </a:rPr>
              <a:t>Special Discernment Sessions for: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/>
              <a:t>Deacons</a:t>
            </a:r>
          </a:p>
          <a:p>
            <a:r>
              <a:rPr lang="en-US" sz="2800" b="1" dirty="0"/>
              <a:t>Religious</a:t>
            </a:r>
          </a:p>
          <a:p>
            <a:r>
              <a:rPr lang="en-US" sz="2800" b="1" dirty="0"/>
              <a:t>Youth &amp; Young Adults</a:t>
            </a:r>
          </a:p>
          <a:p>
            <a:r>
              <a:rPr lang="en-US" sz="2800" b="1" dirty="0"/>
              <a:t>University Students</a:t>
            </a:r>
          </a:p>
          <a:p>
            <a:r>
              <a:rPr lang="en-US" sz="2800" b="1" dirty="0"/>
              <a:t>Migrant Workers</a:t>
            </a:r>
          </a:p>
          <a:p>
            <a:r>
              <a:rPr lang="en-US" sz="2800" b="1" dirty="0"/>
              <a:t>Prisoners</a:t>
            </a:r>
          </a:p>
          <a:p>
            <a:r>
              <a:rPr lang="en-US" sz="2800" b="1" dirty="0"/>
              <a:t>Homeless</a:t>
            </a:r>
          </a:p>
          <a:p>
            <a:r>
              <a:rPr lang="en-US" sz="2800" b="1" dirty="0"/>
              <a:t>Sick &amp; Homebound</a:t>
            </a:r>
          </a:p>
          <a:p>
            <a:endParaRPr lang="en-US" sz="2800" b="1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031BD-5A4B-059F-C31C-B8C1FE19539C}"/>
              </a:ext>
            </a:extLst>
          </p:cNvPr>
          <p:cNvSpPr txBox="1"/>
          <p:nvPr/>
        </p:nvSpPr>
        <p:spPr>
          <a:xfrm>
            <a:off x="2418632" y="5710940"/>
            <a:ext cx="346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Diocesan Phase Participation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 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November 4, 2021 – April 11, 2022</a:t>
            </a:r>
          </a:p>
        </p:txBody>
      </p:sp>
    </p:spTree>
    <p:extLst>
      <p:ext uri="{BB962C8B-B14F-4D97-AF65-F5344CB8AC3E}">
        <p14:creationId xmlns:p14="http://schemas.microsoft.com/office/powerpoint/2010/main" val="237492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7A56A3A6-4EEA-44F0-8B5B-B765A5241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3" y="250366"/>
            <a:ext cx="6266550" cy="6266550"/>
          </a:xfr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DCED5DB-4067-4CC6-BAEE-61BBE522B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048"/>
            <a:ext cx="6075407" cy="455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61D48C-EE08-8BED-A427-D03ECA94FB7C}"/>
              </a:ext>
            </a:extLst>
          </p:cNvPr>
          <p:cNvSpPr txBox="1"/>
          <p:nvPr/>
        </p:nvSpPr>
        <p:spPr>
          <a:xfrm>
            <a:off x="504643" y="-22808"/>
            <a:ext cx="529764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b="1" dirty="0">
                <a:solidFill>
                  <a:srgbClr val="FFFF00"/>
                </a:solidFill>
              </a:rPr>
              <a:t>Special Discernment Sessions for:</a:t>
            </a:r>
          </a:p>
          <a:p>
            <a:pPr marL="627063" indent="-627063"/>
            <a:endParaRPr lang="en-US" sz="2800" b="1" dirty="0">
              <a:solidFill>
                <a:srgbClr val="FFFF00"/>
              </a:solidFill>
            </a:endParaRPr>
          </a:p>
          <a:p>
            <a:pPr marL="627063" indent="-627063"/>
            <a:r>
              <a:rPr lang="en-US" sz="2800" b="1" dirty="0"/>
              <a:t>Catholics who experience same-sex attraction</a:t>
            </a:r>
          </a:p>
          <a:p>
            <a:pPr marL="627063" indent="-627063"/>
            <a:r>
              <a:rPr lang="en-US" sz="2800" b="1" dirty="0"/>
              <a:t>Family members of the former</a:t>
            </a:r>
          </a:p>
          <a:p>
            <a:pPr marL="627063" indent="-627063"/>
            <a:r>
              <a:rPr lang="en-US" sz="2800" b="1" dirty="0"/>
              <a:t>Non-Catholic Christians (including</a:t>
            </a:r>
          </a:p>
          <a:p>
            <a:pPr marL="627063" indent="-627063"/>
            <a:r>
              <a:rPr lang="en-US" sz="2800" b="1" dirty="0"/>
              <a:t>	a schismatic community)</a:t>
            </a:r>
          </a:p>
          <a:p>
            <a:pPr marL="627063" indent="-627063"/>
            <a:r>
              <a:rPr lang="en-US" sz="2800" b="1" dirty="0"/>
              <a:t>Those who claim no religious affiliation</a:t>
            </a:r>
          </a:p>
          <a:p>
            <a:endParaRPr lang="en-US" sz="2800" b="1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031BD-5A4B-059F-C31C-B8C1FE19539C}"/>
              </a:ext>
            </a:extLst>
          </p:cNvPr>
          <p:cNvSpPr txBox="1"/>
          <p:nvPr/>
        </p:nvSpPr>
        <p:spPr>
          <a:xfrm>
            <a:off x="2418632" y="5710940"/>
            <a:ext cx="346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Diocesan Phase Participation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 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November 4, 2021 – April 11, 2022</a:t>
            </a:r>
          </a:p>
        </p:txBody>
      </p:sp>
    </p:spTree>
    <p:extLst>
      <p:ext uri="{BB962C8B-B14F-4D97-AF65-F5344CB8AC3E}">
        <p14:creationId xmlns:p14="http://schemas.microsoft.com/office/powerpoint/2010/main" val="39915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7" y="538228"/>
            <a:ext cx="4604042" cy="5733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5C7850-0EBC-79F8-8186-FC9742850AF9}"/>
              </a:ext>
            </a:extLst>
          </p:cNvPr>
          <p:cNvSpPr txBox="1"/>
          <p:nvPr/>
        </p:nvSpPr>
        <p:spPr>
          <a:xfrm>
            <a:off x="5419898" y="810491"/>
            <a:ext cx="54489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Consensus from the Synod Sessions centered on Two</a:t>
            </a:r>
          </a:p>
          <a:p>
            <a:pPr algn="ctr"/>
            <a:r>
              <a:rPr lang="en-US" sz="2400" dirty="0"/>
              <a:t>Questions developed from the “</a:t>
            </a:r>
            <a:r>
              <a:rPr lang="en-US" sz="2400" b="1" dirty="0">
                <a:solidFill>
                  <a:srgbClr val="FFFF00"/>
                </a:solidFill>
              </a:rPr>
              <a:t>FUNDAMENTAL QUESTION</a:t>
            </a:r>
            <a:r>
              <a:rPr lang="en-US" sz="2400" dirty="0"/>
              <a:t>”:</a:t>
            </a:r>
          </a:p>
          <a:p>
            <a:endParaRPr lang="en-US" sz="2400" dirty="0"/>
          </a:p>
          <a:p>
            <a:r>
              <a:rPr lang="en-US" sz="2400" dirty="0"/>
              <a:t>What are we (the Church) doing well?</a:t>
            </a:r>
          </a:p>
          <a:p>
            <a:endParaRPr lang="en-US" sz="2400" dirty="0"/>
          </a:p>
          <a:p>
            <a:r>
              <a:rPr lang="en-US" sz="2400" dirty="0"/>
              <a:t>What is the Holy Spirit leading the Church to do better?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Criteria for inclusion into Results – ideas and feedback mentioned as consensus in  2 or more Deanery Synod Sessions or 3 or more Parish Synod Sessions </a:t>
            </a:r>
          </a:p>
        </p:txBody>
      </p:sp>
    </p:spTree>
    <p:extLst>
      <p:ext uri="{BB962C8B-B14F-4D97-AF65-F5344CB8AC3E}">
        <p14:creationId xmlns:p14="http://schemas.microsoft.com/office/powerpoint/2010/main" val="35558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44" y="451968"/>
            <a:ext cx="4604042" cy="5733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5C7850-0EBC-79F8-8186-FC9742850AF9}"/>
              </a:ext>
            </a:extLst>
          </p:cNvPr>
          <p:cNvSpPr txBox="1"/>
          <p:nvPr/>
        </p:nvSpPr>
        <p:spPr>
          <a:xfrm>
            <a:off x="860200" y="404547"/>
            <a:ext cx="5448993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we (the Church) doing well?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i="1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How is this “journeying together” happening today in your local Church? 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3200" dirty="0"/>
          </a:p>
          <a:p>
            <a:pPr marL="285750" marR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Abundance of opportunities to the faithful for prayer and for service</a:t>
            </a:r>
          </a:p>
          <a:p>
            <a:pPr marL="285750" marR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Clergy who listen to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flocks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their concerns with attention and care</a:t>
            </a:r>
          </a:p>
          <a:p>
            <a:pPr marL="285750" marR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nerosity of the Church’s charitable works and ability to participate in them.</a:t>
            </a:r>
          </a:p>
          <a:p>
            <a:pPr marR="0" algn="just">
              <a:spcBef>
                <a:spcPts val="120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8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52" y="885131"/>
            <a:ext cx="4085275" cy="5087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5C7850-0EBC-79F8-8186-FC9742850AF9}"/>
              </a:ext>
            </a:extLst>
          </p:cNvPr>
          <p:cNvSpPr txBox="1"/>
          <p:nvPr/>
        </p:nvSpPr>
        <p:spPr>
          <a:xfrm>
            <a:off x="369039" y="404547"/>
            <a:ext cx="673293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we (the Church) doing well?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i="1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How is this “journeying together” happening today in your local Church? 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3200" dirty="0"/>
          </a:p>
          <a:p>
            <a:pPr marL="285750" marR="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Beautiful liturgy and music</a:t>
            </a:r>
          </a:p>
          <a:p>
            <a:pPr marL="285750" marR="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homilies</a:t>
            </a:r>
          </a:p>
          <a:p>
            <a:pPr marL="285750" marR="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xcellent Catholic schools,</a:t>
            </a:r>
          </a:p>
          <a:p>
            <a:pPr marL="285750" marR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 array of opportunities offered for formation, especially for adults and through engaging Scripture</a:t>
            </a:r>
          </a:p>
          <a:p>
            <a:pPr marL="285750" marR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Successful ministries of outreach, especially to the homebound,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0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52" y="885131"/>
            <a:ext cx="4085275" cy="5087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5C7850-0EBC-79F8-8186-FC9742850AF9}"/>
              </a:ext>
            </a:extLst>
          </p:cNvPr>
          <p:cNvSpPr txBox="1"/>
          <p:nvPr/>
        </p:nvSpPr>
        <p:spPr>
          <a:xfrm>
            <a:off x="369039" y="404547"/>
            <a:ext cx="673293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we (the Church) doing well?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i="1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How is this “journeying together” happening today in your local Church? </a:t>
            </a:r>
            <a:endParaRPr lang="en-US" sz="2400" dirty="0">
              <a:solidFill>
                <a:srgbClr val="FFFF00"/>
              </a:solidFill>
            </a:endParaRPr>
          </a:p>
          <a:p>
            <a:pPr marR="0" algn="just">
              <a:spcBef>
                <a:spcPts val="120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 of community, hospitality, and diversity that pervades parish life</a:t>
            </a:r>
          </a:p>
          <a:p>
            <a:pPr marL="285750" marR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 of small groups in supporting participants to live out their faith</a:t>
            </a:r>
          </a:p>
          <a:p>
            <a:pPr marL="285750" marR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nspiring leadership of Pope Francis and Bishop Parkes.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4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7" y="538228"/>
            <a:ext cx="4604042" cy="5733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336800-1949-4242-A3FE-9264A1ED9DDB}"/>
              </a:ext>
            </a:extLst>
          </p:cNvPr>
          <p:cNvSpPr txBox="1"/>
          <p:nvPr/>
        </p:nvSpPr>
        <p:spPr>
          <a:xfrm>
            <a:off x="5520679" y="3469587"/>
            <a:ext cx="6294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5 Themes Emerged</a:t>
            </a:r>
          </a:p>
          <a:p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386FB-DAC8-8BFE-FA24-D08E41C65D7A}"/>
              </a:ext>
            </a:extLst>
          </p:cNvPr>
          <p:cNvSpPr txBox="1"/>
          <p:nvPr/>
        </p:nvSpPr>
        <p:spPr>
          <a:xfrm>
            <a:off x="5073279" y="273304"/>
            <a:ext cx="60953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What consensus emerged regarding what the Holy Spirit calls the Church to do better?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“What steps does the Spirit invite us to take in order to grow in our ‘journeying together’”? </a:t>
            </a:r>
          </a:p>
        </p:txBody>
      </p:sp>
    </p:spTree>
    <p:extLst>
      <p:ext uri="{BB962C8B-B14F-4D97-AF65-F5344CB8AC3E}">
        <p14:creationId xmlns:p14="http://schemas.microsoft.com/office/powerpoint/2010/main" val="17657407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1825</Words>
  <Application>Microsoft Office PowerPoint</Application>
  <PresentationFormat>Widescreen</PresentationFormat>
  <Paragraphs>168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Locey</dc:creator>
  <cp:lastModifiedBy>Jerry Locey</cp:lastModifiedBy>
  <cp:revision>19</cp:revision>
  <dcterms:created xsi:type="dcterms:W3CDTF">2021-11-04T14:30:19Z</dcterms:created>
  <dcterms:modified xsi:type="dcterms:W3CDTF">2022-06-02T19:28:22Z</dcterms:modified>
</cp:coreProperties>
</file>