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88" r:id="rId4"/>
    <p:sldId id="258" r:id="rId5"/>
    <p:sldId id="259" r:id="rId6"/>
    <p:sldId id="260" r:id="rId7"/>
    <p:sldId id="261" r:id="rId8"/>
    <p:sldId id="262" r:id="rId9"/>
    <p:sldId id="263" r:id="rId10"/>
    <p:sldId id="266" r:id="rId11"/>
    <p:sldId id="267" r:id="rId12"/>
    <p:sldId id="270" r:id="rId13"/>
    <p:sldId id="268" r:id="rId14"/>
    <p:sldId id="269"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4" r:id="rId30"/>
    <p:sldId id="287" r:id="rId31"/>
    <p:sldId id="290" r:id="rId32"/>
    <p:sldId id="291"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0" d="100"/>
          <a:sy n="60" d="100"/>
        </p:scale>
        <p:origin x="-1052" y="-6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A3D67F4D-5647-4483-A01C-65A51ABDEE85}"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7991475" y="6429375"/>
            <a:ext cx="876300" cy="292100"/>
          </a:xfrm>
        </p:spPr>
        <p:txBody>
          <a:bodyPr/>
          <a:lstStyle/>
          <a:p>
            <a:fld id="{3F2B9BEA-D037-4BAC-BEED-EBEC42F58075}" type="slidenum">
              <a:rPr lang="en-US" smtClean="0"/>
              <a:t>‹#›</a:t>
            </a:fld>
            <a:endParaRPr lang="en-US" dirty="0"/>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en-US" smtClean="0"/>
              <a:t>Click to edit Master title style</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67F4D-5647-4483-A01C-65A51ABDEE85}"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B9BEA-D037-4BAC-BEED-EBEC42F58075}"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D67F4D-5647-4483-A01C-65A51ABDEE85}"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B9BEA-D037-4BAC-BEED-EBEC42F5807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4" name="Date Placeholder 3"/>
          <p:cNvSpPr>
            <a:spLocks noGrp="1"/>
          </p:cNvSpPr>
          <p:nvPr>
            <p:ph type="dt" sz="half" idx="10"/>
          </p:nvPr>
        </p:nvSpPr>
        <p:spPr/>
        <p:txBody>
          <a:bodyPr/>
          <a:lstStyle/>
          <a:p>
            <a:fld id="{A3D67F4D-5647-4483-A01C-65A51ABDEE85}"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B9BEA-D037-4BAC-BEED-EBEC42F58075}" type="slidenum">
              <a:rPr lang="en-US" smtClean="0"/>
              <a:t>‹#›</a:t>
            </a:fld>
            <a:endParaRPr lang="en-US" dirty="0"/>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A3D67F4D-5647-4483-A01C-65A51ABDEE85}" type="datetimeFigureOut">
              <a:rPr lang="en-US" smtClean="0"/>
              <a:t>4/11/2018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F2B9BEA-D037-4BAC-BEED-EBEC42F58075}" type="slidenum">
              <a:rPr lang="en-US" smtClean="0"/>
              <a:t>‹#›</a:t>
            </a:fld>
            <a:endParaRPr lang="en-US" dirty="0"/>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en-US" smtClean="0"/>
              <a:t>Click to edit Master title style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D67F4D-5647-4483-A01C-65A51ABDEE85}"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B9BEA-D037-4BAC-BEED-EBEC42F58075}" type="slidenum">
              <a:rPr lang="en-US" smtClean="0"/>
              <a:t>‹#›</a:t>
            </a:fld>
            <a:endParaRPr lang="en-US" dirty="0"/>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A3D67F4D-5647-4483-A01C-65A51ABDEE85}" type="datetimeFigureOut">
              <a:rPr lang="en-US" smtClean="0"/>
              <a:t>4/11/2018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F2B9BEA-D037-4BAC-BEED-EBEC42F58075}" type="slidenum">
              <a:rPr lang="en-US" smtClean="0"/>
              <a:t>‹#›</a:t>
            </a:fld>
            <a:endParaRPr lang="en-US" dirty="0"/>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A3D67F4D-5647-4483-A01C-65A51ABDEE85}" type="datetimeFigureOut">
              <a:rPr lang="en-US" smtClean="0"/>
              <a:t>4/11/2018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F2B9BEA-D037-4BAC-BEED-EBEC42F58075}" type="slidenum">
              <a:rPr lang="en-US" smtClean="0"/>
              <a:t>‹#›</a:t>
            </a:fld>
            <a:endParaRPr lang="en-US" dirty="0"/>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D67F4D-5647-4483-A01C-65A51ABDEE85}" type="datetimeFigureOut">
              <a:rPr lang="en-US" smtClean="0"/>
              <a:t>4/11/2018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F2B9BEA-D037-4BAC-BEED-EBEC42F5807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A3D67F4D-5647-4483-A01C-65A51ABDEE85}"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B9BEA-D037-4BAC-BEED-EBEC42F58075}" type="slidenum">
              <a:rPr lang="en-US" smtClean="0"/>
              <a:t>‹#›</a:t>
            </a:fld>
            <a:endParaRPr lang="en-US" dirty="0"/>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A3D67F4D-5647-4483-A01C-65A51ABDEE85}" type="datetimeFigureOut">
              <a:rPr lang="en-US" smtClean="0"/>
              <a:t>4/11/2018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F2B9BEA-D037-4BAC-BEED-EBEC42F58075}" type="slidenum">
              <a:rPr lang="en-US" smtClean="0"/>
              <a:t>‹#›</a:t>
            </a:fld>
            <a:endParaRPr lang="en-US" dirty="0"/>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en-US" smtClean="0"/>
              <a:t>Click to edit Master title style</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fld id="{A3D67F4D-5647-4483-A01C-65A51ABDEE85}" type="datetimeFigureOut">
              <a:rPr lang="en-US" smtClean="0"/>
              <a:t>4/11/2018</a:t>
            </a:fld>
            <a:endParaRPr lang="en-US" dirty="0"/>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endParaRPr lang="en-US" dirty="0"/>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fld id="{3F2B9BEA-D037-4BAC-BEED-EBEC42F58075}"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743323" y="4114799"/>
            <a:ext cx="5120640" cy="2667001"/>
          </a:xfrm>
        </p:spPr>
        <p:txBody>
          <a:bodyPr>
            <a:normAutofit fontScale="92500" lnSpcReduction="20000"/>
          </a:bodyPr>
          <a:lstStyle/>
          <a:p>
            <a:pPr algn="ctr"/>
            <a:r>
              <a:rPr lang="en-US" sz="2800" b="1" dirty="0" smtClean="0"/>
              <a:t>Inviting, Forming, Sustaining and Retaining Ministry Volunteers</a:t>
            </a:r>
          </a:p>
          <a:p>
            <a:pPr algn="ctr"/>
            <a:endParaRPr lang="en-US" sz="2800" b="1" dirty="0" smtClean="0"/>
          </a:p>
          <a:p>
            <a:pPr algn="ctr"/>
            <a:r>
              <a:rPr lang="en-US" b="1" dirty="0" smtClean="0"/>
              <a:t>With Gratitude to the Center for Ministry Development and Joan Weber for sharing their work product for this presentation</a:t>
            </a:r>
            <a:endParaRPr lang="en-US" b="1" dirty="0"/>
          </a:p>
        </p:txBody>
      </p:sp>
      <p:sp>
        <p:nvSpPr>
          <p:cNvPr id="2" name="Title 1"/>
          <p:cNvSpPr>
            <a:spLocks noGrp="1"/>
          </p:cNvSpPr>
          <p:nvPr>
            <p:ph type="title"/>
          </p:nvPr>
        </p:nvSpPr>
        <p:spPr>
          <a:xfrm>
            <a:off x="3739896" y="609600"/>
            <a:ext cx="5120640" cy="3112008"/>
          </a:xfrm>
        </p:spPr>
        <p:txBody>
          <a:bodyPr>
            <a:normAutofit/>
          </a:bodyPr>
          <a:lstStyle/>
          <a:p>
            <a:pPr algn="ctr"/>
            <a:r>
              <a:rPr lang="en-US" sz="4400" b="1" dirty="0" smtClean="0"/>
              <a:t>Calling Volunteers to Deeper Discipleship</a:t>
            </a:r>
            <a:endParaRPr lang="en-US" sz="4400" b="1" dirty="0"/>
          </a:p>
        </p:txBody>
      </p:sp>
    </p:spTree>
    <p:extLst>
      <p:ext uri="{BB962C8B-B14F-4D97-AF65-F5344CB8AC3E}">
        <p14:creationId xmlns:p14="http://schemas.microsoft.com/office/powerpoint/2010/main" val="42937050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76225" y="152399"/>
            <a:ext cx="8591550" cy="1143001"/>
          </a:xfrm>
        </p:spPr>
        <p:txBody>
          <a:bodyPr>
            <a:normAutofit/>
          </a:bodyPr>
          <a:lstStyle/>
          <a:p>
            <a:pPr algn="ctr"/>
            <a:r>
              <a:rPr lang="en-US" sz="4400" b="1" dirty="0" smtClean="0">
                <a:solidFill>
                  <a:srgbClr val="C00000"/>
                </a:solidFill>
                <a:latin typeface="Bradley Hand ITC" pitchFamily="66" charset="0"/>
              </a:rPr>
              <a:t>When </a:t>
            </a:r>
            <a:r>
              <a:rPr lang="en-US" sz="4400" b="1" dirty="0">
                <a:solidFill>
                  <a:srgbClr val="C00000"/>
                </a:solidFill>
                <a:latin typeface="Bradley Hand ITC" pitchFamily="66" charset="0"/>
              </a:rPr>
              <a:t>do people willingly volunteer</a:t>
            </a:r>
            <a:r>
              <a:rPr lang="en-US" sz="4400" b="1" dirty="0" smtClean="0">
                <a:solidFill>
                  <a:srgbClr val="C00000"/>
                </a:solidFill>
                <a:latin typeface="Bradley Hand ITC" pitchFamily="66" charset="0"/>
              </a:rPr>
              <a:t>?</a:t>
            </a:r>
            <a:endParaRPr lang="en-US" sz="4400" b="1" dirty="0"/>
          </a:p>
        </p:txBody>
      </p:sp>
      <p:sp>
        <p:nvSpPr>
          <p:cNvPr id="6" name="Content Placeholder 5"/>
          <p:cNvSpPr>
            <a:spLocks noGrp="1"/>
          </p:cNvSpPr>
          <p:nvPr>
            <p:ph sz="quarter" idx="13"/>
          </p:nvPr>
        </p:nvSpPr>
        <p:spPr>
          <a:xfrm>
            <a:off x="276225" y="1447800"/>
            <a:ext cx="4251960" cy="4788408"/>
          </a:xfrm>
        </p:spPr>
        <p:txBody>
          <a:bodyPr/>
          <a:lstStyle/>
          <a:p>
            <a:r>
              <a:rPr lang="en-US" b="1" dirty="0" smtClean="0"/>
              <a:t>When We Give Them Meaningful Work.</a:t>
            </a:r>
          </a:p>
          <a:p>
            <a:pPr marL="0" indent="0">
              <a:buNone/>
            </a:pPr>
            <a:endParaRPr lang="en-US" dirty="0"/>
          </a:p>
          <a:p>
            <a:pPr marL="0" indent="0">
              <a:buNone/>
            </a:pPr>
            <a:endParaRPr lang="en-US" dirty="0"/>
          </a:p>
        </p:txBody>
      </p:sp>
      <p:sp>
        <p:nvSpPr>
          <p:cNvPr id="7" name="Content Placeholder 6"/>
          <p:cNvSpPr>
            <a:spLocks noGrp="1"/>
          </p:cNvSpPr>
          <p:nvPr>
            <p:ph sz="quarter" idx="14"/>
          </p:nvPr>
        </p:nvSpPr>
        <p:spPr>
          <a:xfrm>
            <a:off x="4697819" y="1447800"/>
            <a:ext cx="4251960" cy="4861560"/>
          </a:xfrm>
        </p:spPr>
        <p:txBody>
          <a:bodyPr/>
          <a:lstStyle/>
          <a:p>
            <a:r>
              <a:rPr lang="en-US" b="1" dirty="0" smtClean="0"/>
              <a:t>When We Honor Their Time.</a:t>
            </a:r>
          </a:p>
          <a:p>
            <a:endParaRPr lang="en-US" b="1" dirty="0"/>
          </a:p>
          <a:p>
            <a:pPr marL="0" indent="0">
              <a:buNone/>
            </a:pPr>
            <a:endParaRPr lang="en-US" dirty="0"/>
          </a:p>
        </p:txBody>
      </p:sp>
      <p:pic>
        <p:nvPicPr>
          <p:cNvPr id="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2123458"/>
            <a:ext cx="3811780" cy="389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23458"/>
            <a:ext cx="3627438" cy="3896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327263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b="1" dirty="0">
                <a:solidFill>
                  <a:srgbClr val="C00000"/>
                </a:solidFill>
                <a:latin typeface="Bradley Hand ITC" pitchFamily="66" charset="0"/>
              </a:rPr>
              <a:t>When do people willingly volunteer?</a:t>
            </a:r>
            <a:endParaRPr lang="en-US" dirty="0"/>
          </a:p>
        </p:txBody>
      </p:sp>
      <p:sp>
        <p:nvSpPr>
          <p:cNvPr id="3" name="Content Placeholder 2"/>
          <p:cNvSpPr>
            <a:spLocks noGrp="1"/>
          </p:cNvSpPr>
          <p:nvPr>
            <p:ph sz="quarter" idx="13"/>
          </p:nvPr>
        </p:nvSpPr>
        <p:spPr>
          <a:xfrm>
            <a:off x="276225" y="1524000"/>
            <a:ext cx="4251960" cy="4712208"/>
          </a:xfrm>
        </p:spPr>
        <p:txBody>
          <a:bodyPr/>
          <a:lstStyle/>
          <a:p>
            <a:r>
              <a:rPr lang="en-US" dirty="0"/>
              <a:t>When We Have Good Relationships Between </a:t>
            </a:r>
            <a:r>
              <a:rPr lang="en-US" dirty="0" smtClean="0"/>
              <a:t>Staff </a:t>
            </a:r>
            <a:r>
              <a:rPr lang="en-US" dirty="0"/>
              <a:t>&amp; </a:t>
            </a:r>
            <a:r>
              <a:rPr lang="en-US" dirty="0" smtClean="0"/>
              <a:t>Volunteers</a:t>
            </a:r>
          </a:p>
          <a:p>
            <a:endParaRPr lang="en-US" dirty="0"/>
          </a:p>
          <a:p>
            <a:pPr marL="0" indent="0">
              <a:buNone/>
            </a:pPr>
            <a:endParaRPr lang="en-US" dirty="0"/>
          </a:p>
        </p:txBody>
      </p:sp>
      <p:sp>
        <p:nvSpPr>
          <p:cNvPr id="4" name="Content Placeholder 3"/>
          <p:cNvSpPr>
            <a:spLocks noGrp="1"/>
          </p:cNvSpPr>
          <p:nvPr>
            <p:ph sz="quarter" idx="14"/>
          </p:nvPr>
        </p:nvSpPr>
        <p:spPr>
          <a:xfrm>
            <a:off x="4615815" y="1524000"/>
            <a:ext cx="4251960" cy="4712208"/>
          </a:xfrm>
        </p:spPr>
        <p:txBody>
          <a:bodyPr/>
          <a:lstStyle/>
          <a:p>
            <a:r>
              <a:rPr lang="en-US" dirty="0"/>
              <a:t>When They </a:t>
            </a:r>
            <a:r>
              <a:rPr lang="en-US" dirty="0" smtClean="0"/>
              <a:t>See the </a:t>
            </a:r>
            <a:r>
              <a:rPr lang="en-US" dirty="0"/>
              <a:t>Value of Their Volunteer Work within Overall </a:t>
            </a:r>
            <a:r>
              <a:rPr lang="en-US" dirty="0" smtClean="0"/>
              <a:t>Ministry</a:t>
            </a:r>
          </a:p>
          <a:p>
            <a:endParaRPr lang="en-US" dirty="0"/>
          </a:p>
          <a:p>
            <a:pPr marL="0" indent="0">
              <a:buNone/>
            </a:pP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3957637"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590800"/>
            <a:ext cx="3733800"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80734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r>
              <a:rPr lang="en-US" b="1" dirty="0" smtClean="0"/>
              <a:t>Motives for Volunteering:</a:t>
            </a:r>
          </a:p>
        </p:txBody>
      </p:sp>
      <p:sp>
        <p:nvSpPr>
          <p:cNvPr id="51203" name="Content Placeholder 2"/>
          <p:cNvSpPr>
            <a:spLocks noGrp="1"/>
          </p:cNvSpPr>
          <p:nvPr>
            <p:ph idx="4294967295"/>
          </p:nvPr>
        </p:nvSpPr>
        <p:spPr>
          <a:xfrm>
            <a:off x="1370013" y="1827213"/>
            <a:ext cx="7313612" cy="4114800"/>
          </a:xfrm>
          <a:prstGeom prst="rect">
            <a:avLst/>
          </a:prstGeom>
        </p:spPr>
        <p:txBody>
          <a:bodyPr/>
          <a:lstStyle/>
          <a:p>
            <a:pPr eaLnBrk="1" hangingPunct="1"/>
            <a:r>
              <a:rPr lang="en-US" dirty="0" smtClean="0"/>
              <a:t>Change the world</a:t>
            </a:r>
          </a:p>
          <a:p>
            <a:pPr eaLnBrk="1" hangingPunct="1"/>
            <a:r>
              <a:rPr lang="en-US" dirty="0" err="1" smtClean="0"/>
              <a:t>Resumé</a:t>
            </a:r>
            <a:endParaRPr lang="en-US" dirty="0" smtClean="0"/>
          </a:p>
          <a:p>
            <a:pPr eaLnBrk="1" hangingPunct="1"/>
            <a:r>
              <a:rPr lang="en-US" dirty="0" smtClean="0"/>
              <a:t>Sense of achievement</a:t>
            </a:r>
          </a:p>
          <a:p>
            <a:pPr eaLnBrk="1" hangingPunct="1"/>
            <a:r>
              <a:rPr lang="en-US" dirty="0" smtClean="0"/>
              <a:t>Challenge</a:t>
            </a:r>
          </a:p>
          <a:p>
            <a:pPr eaLnBrk="1" hangingPunct="1"/>
            <a:r>
              <a:rPr lang="en-US" dirty="0" smtClean="0"/>
              <a:t>Increased responsibility</a:t>
            </a:r>
          </a:p>
          <a:p>
            <a:pPr eaLnBrk="1" hangingPunct="1"/>
            <a:r>
              <a:rPr lang="en-US" dirty="0" smtClean="0"/>
              <a:t>Recognition</a:t>
            </a:r>
          </a:p>
          <a:p>
            <a:pPr eaLnBrk="1" hangingPunct="1"/>
            <a:r>
              <a:rPr lang="en-US" dirty="0" smtClean="0"/>
              <a:t>Growth and development</a:t>
            </a:r>
          </a:p>
          <a:p>
            <a:pPr eaLnBrk="1" hangingPunct="1"/>
            <a:r>
              <a:rPr lang="en-US" dirty="0" smtClean="0"/>
              <a:t>Transferable skills</a:t>
            </a:r>
          </a:p>
          <a:p>
            <a:pPr eaLnBrk="1" hangingPunct="1"/>
            <a:r>
              <a:rPr lang="en-US" dirty="0" smtClean="0"/>
              <a:t>Way of practicing stewardship</a:t>
            </a:r>
          </a:p>
          <a:p>
            <a:endParaRPr lang="en-US" dirty="0" smtClean="0"/>
          </a:p>
        </p:txBody>
      </p:sp>
      <p:pic>
        <p:nvPicPr>
          <p:cNvPr id="512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3600" y="228599"/>
            <a:ext cx="3047999" cy="3749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8983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Job Descriptions:  Truth in Advertising!</a:t>
            </a:r>
            <a:endParaRPr lang="en-US" dirty="0"/>
          </a:p>
        </p:txBody>
      </p:sp>
      <p:pic>
        <p:nvPicPr>
          <p:cNvPr id="8"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33400" y="1627441"/>
            <a:ext cx="8077200" cy="47378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6527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No Fooling—What Are You Asking For?</a:t>
            </a:r>
            <a:endParaRPr lang="en-US" b="1" dirty="0"/>
          </a:p>
        </p:txBody>
      </p:sp>
      <p:sp>
        <p:nvSpPr>
          <p:cNvPr id="3" name="Content Placeholder 2"/>
          <p:cNvSpPr>
            <a:spLocks noGrp="1"/>
          </p:cNvSpPr>
          <p:nvPr>
            <p:ph sz="quarter" idx="13"/>
          </p:nvPr>
        </p:nvSpPr>
        <p:spPr/>
        <p:txBody>
          <a:bodyPr/>
          <a:lstStyle/>
          <a:p>
            <a:r>
              <a:rPr lang="en-US" dirty="0" smtClean="0"/>
              <a:t>Aspects to Consider/Questions to Ask Yourself:</a:t>
            </a:r>
          </a:p>
          <a:p>
            <a:pPr lvl="1"/>
            <a:r>
              <a:rPr lang="en-US" dirty="0" smtClean="0"/>
              <a:t>Is this a short-term, long-term or one-time “job”?</a:t>
            </a:r>
          </a:p>
          <a:p>
            <a:pPr lvl="1"/>
            <a:r>
              <a:rPr lang="en-US" dirty="0" smtClean="0"/>
              <a:t>Is this only for individuals or can couples/families get involved?</a:t>
            </a:r>
          </a:p>
          <a:p>
            <a:pPr lvl="1"/>
            <a:r>
              <a:rPr lang="en-US" dirty="0" smtClean="0"/>
              <a:t>Is the “job” on-site, off-site, from home, unusual hours,…?</a:t>
            </a:r>
          </a:p>
          <a:p>
            <a:pPr lvl="1"/>
            <a:r>
              <a:rPr lang="en-US" dirty="0" smtClean="0"/>
              <a:t>Are there any special skills needed?</a:t>
            </a:r>
          </a:p>
          <a:p>
            <a:pPr lvl="1"/>
            <a:r>
              <a:rPr lang="en-US" dirty="0" smtClean="0"/>
              <a:t>Does the “job” require direct contact with people, (small groups, large groups, in-person, on the phone, in their homes…)?   </a:t>
            </a:r>
            <a:r>
              <a:rPr lang="en-US" sz="2800" b="1" dirty="0" smtClean="0"/>
              <a:t>or</a:t>
            </a:r>
          </a:p>
          <a:p>
            <a:pPr lvl="1"/>
            <a:r>
              <a:rPr lang="en-US" dirty="0" smtClean="0"/>
              <a:t>Is this a “behind the scenes “job?”</a:t>
            </a:r>
          </a:p>
          <a:p>
            <a:pPr marL="170752" lvl="1" indent="0">
              <a:buNone/>
            </a:pPr>
            <a:endParaRPr lang="en-US" dirty="0" smtClean="0"/>
          </a:p>
          <a:p>
            <a:pPr lvl="1"/>
            <a:endParaRPr lang="en-US" dirty="0" smtClean="0"/>
          </a:p>
          <a:p>
            <a:pPr lvl="1"/>
            <a:endParaRPr lang="en-US" dirty="0"/>
          </a:p>
        </p:txBody>
      </p:sp>
      <p:pic>
        <p:nvPicPr>
          <p:cNvPr id="4"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7800" y="4451420"/>
            <a:ext cx="2773044" cy="2079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122985"/>
            <a:ext cx="2057400" cy="2398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721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“Job Descriptions” &amp; </a:t>
            </a:r>
            <a:r>
              <a:rPr lang="en-US" b="1" u="sng" dirty="0" smtClean="0"/>
              <a:t>Personal</a:t>
            </a:r>
            <a:r>
              <a:rPr lang="en-US" b="1" dirty="0" smtClean="0"/>
              <a:t> Invitation</a:t>
            </a:r>
            <a:endParaRPr lang="en-US" b="1" dirty="0"/>
          </a:p>
        </p:txBody>
      </p:sp>
      <p:sp>
        <p:nvSpPr>
          <p:cNvPr id="3" name="Content Placeholder 2"/>
          <p:cNvSpPr>
            <a:spLocks noGrp="1"/>
          </p:cNvSpPr>
          <p:nvPr>
            <p:ph sz="quarter" idx="13"/>
          </p:nvPr>
        </p:nvSpPr>
        <p:spPr>
          <a:xfrm>
            <a:off x="274320" y="1298448"/>
            <a:ext cx="8595360" cy="5330952"/>
          </a:xfrm>
        </p:spPr>
        <p:txBody>
          <a:bodyPr/>
          <a:lstStyle/>
          <a:p>
            <a:r>
              <a:rPr lang="en-US" sz="2800" b="1" i="1" dirty="0">
                <a:solidFill>
                  <a:srgbClr val="C00000"/>
                </a:solidFill>
              </a:rPr>
              <a:t>Engaging job descriptions</a:t>
            </a:r>
          </a:p>
          <a:p>
            <a:pPr lvl="1"/>
            <a:r>
              <a:rPr lang="en-US" sz="2600" dirty="0"/>
              <a:t>Name reflects the value of the work</a:t>
            </a:r>
          </a:p>
          <a:p>
            <a:pPr lvl="1"/>
            <a:r>
              <a:rPr lang="en-US" sz="2600" dirty="0"/>
              <a:t>Clear about the tasks</a:t>
            </a:r>
          </a:p>
          <a:p>
            <a:pPr lvl="1"/>
            <a:r>
              <a:rPr lang="en-US" sz="2600" dirty="0"/>
              <a:t>Abilities/skills needed</a:t>
            </a:r>
          </a:p>
          <a:p>
            <a:pPr lvl="1"/>
            <a:r>
              <a:rPr lang="en-US" sz="2600" dirty="0"/>
              <a:t>Honest about commitment</a:t>
            </a:r>
          </a:p>
          <a:p>
            <a:pPr lvl="1"/>
            <a:r>
              <a:rPr lang="en-US" sz="2600" dirty="0"/>
              <a:t>Promise to </a:t>
            </a:r>
            <a:r>
              <a:rPr lang="en-US" sz="2600" dirty="0" smtClean="0"/>
              <a:t>train/support (and do it!!)</a:t>
            </a:r>
            <a:endParaRPr lang="en-US" sz="2600" dirty="0"/>
          </a:p>
          <a:p>
            <a:pPr lvl="1"/>
            <a:r>
              <a:rPr lang="en-US" sz="2600" dirty="0"/>
              <a:t>Benefits </a:t>
            </a:r>
            <a:r>
              <a:rPr lang="en-US" sz="2600" dirty="0" smtClean="0"/>
              <a:t>noted</a:t>
            </a:r>
          </a:p>
          <a:p>
            <a:r>
              <a:rPr lang="en-US" sz="2800" b="1" i="1" dirty="0" smtClean="0">
                <a:solidFill>
                  <a:srgbClr val="C00000"/>
                </a:solidFill>
              </a:rPr>
              <a:t>Personal Invitation—Not Just “In the Bulletin”</a:t>
            </a:r>
          </a:p>
          <a:p>
            <a:pPr lvl="1"/>
            <a:r>
              <a:rPr lang="en-US" sz="2600" dirty="0"/>
              <a:t>You or—maybe not you (but in consultation with you</a:t>
            </a:r>
            <a:r>
              <a:rPr lang="en-US" sz="2600" dirty="0" smtClean="0"/>
              <a:t>)</a:t>
            </a:r>
          </a:p>
          <a:p>
            <a:pPr lvl="1"/>
            <a:r>
              <a:rPr lang="en-US" sz="2600" dirty="0" smtClean="0"/>
              <a:t>Why you think their gifts and talents meet the need; not how desperate we are for… </a:t>
            </a:r>
            <a:endParaRPr lang="en-US" sz="2600" dirty="0"/>
          </a:p>
          <a:p>
            <a:pPr lvl="1"/>
            <a:endParaRPr lang="en-US" dirty="0"/>
          </a:p>
        </p:txBody>
      </p:sp>
    </p:spTree>
    <p:extLst>
      <p:ext uri="{BB962C8B-B14F-4D97-AF65-F5344CB8AC3E}">
        <p14:creationId xmlns:p14="http://schemas.microsoft.com/office/powerpoint/2010/main" val="221065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down)">
                                      <p:cBhvr>
                                        <p:cTn id="23" dur="500"/>
                                        <p:tgtEl>
                                          <p:spTgt spid="3">
                                            <p:txEl>
                                              <p:pRg st="7" end="7"/>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wipe(down)">
                                      <p:cBhvr>
                                        <p:cTn id="26" dur="500"/>
                                        <p:tgtEl>
                                          <p:spTgt spid="3">
                                            <p:txEl>
                                              <p:pRg st="8" end="8"/>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wipe(down)">
                                      <p:cBhvr>
                                        <p:cTn id="29"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algn="ctr"/>
            <a:r>
              <a:rPr lang="en-US" b="1" dirty="0" smtClean="0"/>
              <a:t>Who Has the Greatest Potential?</a:t>
            </a:r>
          </a:p>
        </p:txBody>
      </p:sp>
      <p:pic>
        <p:nvPicPr>
          <p:cNvPr id="66563" name="Picture 5" descr="20s30s"/>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4953000" y="3200400"/>
            <a:ext cx="4100513" cy="2925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000" y="2057400"/>
            <a:ext cx="4368800" cy="3276600"/>
          </a:xfrm>
          <a:prstGeom prst="rect">
            <a:avLst/>
          </a:prstGeom>
        </p:spPr>
      </p:pic>
    </p:spTree>
    <p:extLst>
      <p:ext uri="{BB962C8B-B14F-4D97-AF65-F5344CB8AC3E}">
        <p14:creationId xmlns:p14="http://schemas.microsoft.com/office/powerpoint/2010/main" val="35994788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algn="ctr"/>
            <a:r>
              <a:rPr lang="en-US" b="1" dirty="0" smtClean="0"/>
              <a:t>Seniors</a:t>
            </a:r>
          </a:p>
        </p:txBody>
      </p:sp>
      <p:sp>
        <p:nvSpPr>
          <p:cNvPr id="67587" name="Content Placeholder 2"/>
          <p:cNvSpPr>
            <a:spLocks noGrp="1"/>
          </p:cNvSpPr>
          <p:nvPr>
            <p:ph idx="4294967295"/>
          </p:nvPr>
        </p:nvSpPr>
        <p:spPr>
          <a:xfrm>
            <a:off x="609600" y="1752600"/>
            <a:ext cx="8074025" cy="4189413"/>
          </a:xfrm>
          <a:prstGeom prst="rect">
            <a:avLst/>
          </a:prstGeom>
        </p:spPr>
        <p:txBody>
          <a:bodyPr/>
          <a:lstStyle/>
          <a:p>
            <a:r>
              <a:rPr lang="en-US" dirty="0" smtClean="0"/>
              <a:t>Time to give</a:t>
            </a:r>
          </a:p>
          <a:p>
            <a:r>
              <a:rPr lang="en-US" dirty="0" smtClean="0"/>
              <a:t>Need to be reminded they have wisdom to share</a:t>
            </a:r>
          </a:p>
          <a:p>
            <a:pPr lvl="1"/>
            <a:r>
              <a:rPr lang="en-US" dirty="0" smtClean="0"/>
              <a:t>“Wisdom people”, not “old people”</a:t>
            </a:r>
          </a:p>
        </p:txBody>
      </p:sp>
      <p:pic>
        <p:nvPicPr>
          <p:cNvPr id="6758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3505200"/>
            <a:ext cx="428625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309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algn="ctr"/>
            <a:r>
              <a:rPr lang="en-US" b="1" dirty="0" smtClean="0"/>
              <a:t>Young Adults</a:t>
            </a:r>
          </a:p>
        </p:txBody>
      </p:sp>
      <p:sp>
        <p:nvSpPr>
          <p:cNvPr id="68611" name="Content Placeholder 2"/>
          <p:cNvSpPr>
            <a:spLocks noGrp="1"/>
          </p:cNvSpPr>
          <p:nvPr>
            <p:ph idx="4294967295"/>
          </p:nvPr>
        </p:nvSpPr>
        <p:spPr>
          <a:xfrm>
            <a:off x="457200" y="1524000"/>
            <a:ext cx="8226425" cy="4952999"/>
          </a:xfrm>
          <a:prstGeom prst="rect">
            <a:avLst/>
          </a:prstGeom>
        </p:spPr>
        <p:txBody>
          <a:bodyPr/>
          <a:lstStyle/>
          <a:p>
            <a:r>
              <a:rPr lang="en-US" dirty="0" smtClean="0"/>
              <a:t>Are pragmatic—tell them why they should volunteer</a:t>
            </a:r>
          </a:p>
          <a:p>
            <a:r>
              <a:rPr lang="en-US" dirty="0" smtClean="0"/>
              <a:t>Seek feedback</a:t>
            </a:r>
          </a:p>
          <a:p>
            <a:r>
              <a:rPr lang="en-US" dirty="0" smtClean="0"/>
              <a:t>Require flexibility</a:t>
            </a:r>
          </a:p>
          <a:p>
            <a:r>
              <a:rPr lang="en-US" dirty="0" smtClean="0"/>
              <a:t>Want to try before they buy</a:t>
            </a:r>
          </a:p>
        </p:txBody>
      </p:sp>
      <p:pic>
        <p:nvPicPr>
          <p:cNvPr id="686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7200" y="3489341"/>
            <a:ext cx="4292600" cy="2996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5867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p:txBody>
          <a:bodyPr/>
          <a:lstStyle/>
          <a:p>
            <a:pPr eaLnBrk="1" hangingPunct="1"/>
            <a:r>
              <a:rPr lang="en-US" smtClean="0"/>
              <a:t>Recruiting Sins </a:t>
            </a:r>
          </a:p>
        </p:txBody>
      </p:sp>
      <p:sp>
        <p:nvSpPr>
          <p:cNvPr id="52227" name="Rectangle 3"/>
          <p:cNvSpPr>
            <a:spLocks noGrp="1" noChangeArrowheads="1"/>
          </p:cNvSpPr>
          <p:nvPr>
            <p:ph type="body" idx="4294967295"/>
          </p:nvPr>
        </p:nvSpPr>
        <p:spPr>
          <a:xfrm>
            <a:off x="1370013" y="1827213"/>
            <a:ext cx="7313612" cy="4114800"/>
          </a:xfrm>
          <a:prstGeom prst="rect">
            <a:avLst/>
          </a:prstGeom>
        </p:spPr>
        <p:txBody>
          <a:bodyPr/>
          <a:lstStyle/>
          <a:p>
            <a:pPr marL="552450" indent="-552450" eaLnBrk="1" hangingPunct="1"/>
            <a:endParaRPr lang="en-US" sz="2500" smtClean="0"/>
          </a:p>
        </p:txBody>
      </p:sp>
      <p:pic>
        <p:nvPicPr>
          <p:cNvPr id="52228" name="Picture 4" descr="C:\Users\Joan Weber\Documents\My Documents\My Pictures\Church of Nativity in Bethlehem\Volunteer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736651"/>
            <a:ext cx="7278688"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0673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Today’s </a:t>
            </a:r>
            <a:r>
              <a:rPr lang="en-US" b="1" dirty="0" smtClean="0"/>
              <a:t>Presentation</a:t>
            </a:r>
            <a:endParaRPr lang="en-US" b="1" dirty="0"/>
          </a:p>
        </p:txBody>
      </p:sp>
      <p:sp>
        <p:nvSpPr>
          <p:cNvPr id="3" name="Content Placeholder 2"/>
          <p:cNvSpPr>
            <a:spLocks noGrp="1"/>
          </p:cNvSpPr>
          <p:nvPr>
            <p:ph sz="quarter" idx="13"/>
          </p:nvPr>
        </p:nvSpPr>
        <p:spPr>
          <a:xfrm>
            <a:off x="274320" y="1600200"/>
            <a:ext cx="8595360" cy="4876800"/>
          </a:xfrm>
        </p:spPr>
        <p:txBody>
          <a:bodyPr>
            <a:normAutofit lnSpcReduction="10000"/>
          </a:bodyPr>
          <a:lstStyle/>
          <a:p>
            <a:r>
              <a:rPr lang="en-US" sz="3600" dirty="0" smtClean="0"/>
              <a:t>Explore how you can foster an environment of </a:t>
            </a:r>
            <a:r>
              <a:rPr lang="en-US" sz="3600" dirty="0"/>
              <a:t>giftedness </a:t>
            </a:r>
            <a:r>
              <a:rPr lang="en-US" sz="3600" dirty="0" smtClean="0"/>
              <a:t>and stewardship</a:t>
            </a:r>
            <a:endParaRPr lang="en-US" sz="3600" dirty="0"/>
          </a:p>
          <a:p>
            <a:r>
              <a:rPr lang="en-US" sz="3600" dirty="0" smtClean="0"/>
              <a:t>Suggest ways to develop a system </a:t>
            </a:r>
            <a:r>
              <a:rPr lang="en-US" sz="3600" dirty="0"/>
              <a:t>for volunteer management </a:t>
            </a:r>
          </a:p>
          <a:p>
            <a:r>
              <a:rPr lang="en-US" sz="3600" dirty="0" smtClean="0"/>
              <a:t> Consider ways to enhance </a:t>
            </a:r>
            <a:r>
              <a:rPr lang="en-US" sz="3600" dirty="0"/>
              <a:t>current recruiting methods </a:t>
            </a:r>
          </a:p>
          <a:p>
            <a:r>
              <a:rPr lang="en-US" sz="3600" dirty="0" smtClean="0"/>
              <a:t>Advocate for </a:t>
            </a:r>
            <a:r>
              <a:rPr lang="en-US" sz="3600" dirty="0"/>
              <a:t>new ways of mentoring, training and sustaining volunteers  </a:t>
            </a:r>
          </a:p>
          <a:p>
            <a:endParaRPr lang="en-US" dirty="0"/>
          </a:p>
          <a:p>
            <a:endParaRPr lang="en-US" dirty="0"/>
          </a:p>
        </p:txBody>
      </p:sp>
    </p:spTree>
    <p:extLst>
      <p:ext uri="{BB962C8B-B14F-4D97-AF65-F5344CB8AC3E}">
        <p14:creationId xmlns:p14="http://schemas.microsoft.com/office/powerpoint/2010/main" val="94288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anim calcmode="lin" valueType="num">
                                      <p:cBhvr>
                                        <p:cTn id="21" dur="2000" fill="hold"/>
                                        <p:tgtEl>
                                          <p:spTgt spid="3">
                                            <p:txEl>
                                              <p:pRg st="2" end="2"/>
                                            </p:txEl>
                                          </p:spTgt>
                                        </p:tgtEl>
                                        <p:attrNameLst>
                                          <p:attrName>ppt_w</p:attrName>
                                        </p:attrNameLst>
                                      </p:cBhvr>
                                      <p:tavLst>
                                        <p:tav tm="0" fmla="#ppt_w*sin(2.5*pi*$)">
                                          <p:val>
                                            <p:fltVal val="0"/>
                                          </p:val>
                                        </p:tav>
                                        <p:tav tm="100000">
                                          <p:val>
                                            <p:fltVal val="1"/>
                                          </p:val>
                                        </p:tav>
                                      </p:tavLst>
                                    </p:anim>
                                    <p:anim calcmode="lin" valueType="num">
                                      <p:cBhvr>
                                        <p:cTn id="22" dur="2000" fill="hold"/>
                                        <p:tgtEl>
                                          <p:spTgt spid="3">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80">
                                          <p:stCondLst>
                                            <p:cond delay="0"/>
                                          </p:stCondLst>
                                        </p:cTn>
                                        <p:tgtEl>
                                          <p:spTgt spid="3">
                                            <p:txEl>
                                              <p:pRg st="3" end="3"/>
                                            </p:txEl>
                                          </p:spTgt>
                                        </p:tgtEl>
                                      </p:cBhvr>
                                    </p:animEffect>
                                    <p:anim calcmode="lin" valueType="num">
                                      <p:cBhvr>
                                        <p:cTn id="2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33" dur="26">
                                          <p:stCondLst>
                                            <p:cond delay="650"/>
                                          </p:stCondLst>
                                        </p:cTn>
                                        <p:tgtEl>
                                          <p:spTgt spid="3">
                                            <p:txEl>
                                              <p:pRg st="3" end="3"/>
                                            </p:txEl>
                                          </p:spTgt>
                                        </p:tgtEl>
                                      </p:cBhvr>
                                      <p:to x="100000" y="60000"/>
                                    </p:animScale>
                                    <p:animScale>
                                      <p:cBhvr>
                                        <p:cTn id="34" dur="166" decel="50000">
                                          <p:stCondLst>
                                            <p:cond delay="676"/>
                                          </p:stCondLst>
                                        </p:cTn>
                                        <p:tgtEl>
                                          <p:spTgt spid="3">
                                            <p:txEl>
                                              <p:pRg st="3" end="3"/>
                                            </p:txEl>
                                          </p:spTgt>
                                        </p:tgtEl>
                                      </p:cBhvr>
                                      <p:to x="100000" y="100000"/>
                                    </p:animScale>
                                    <p:animScale>
                                      <p:cBhvr>
                                        <p:cTn id="35" dur="26">
                                          <p:stCondLst>
                                            <p:cond delay="1312"/>
                                          </p:stCondLst>
                                        </p:cTn>
                                        <p:tgtEl>
                                          <p:spTgt spid="3">
                                            <p:txEl>
                                              <p:pRg st="3" end="3"/>
                                            </p:txEl>
                                          </p:spTgt>
                                        </p:tgtEl>
                                      </p:cBhvr>
                                      <p:to x="100000" y="80000"/>
                                    </p:animScale>
                                    <p:animScale>
                                      <p:cBhvr>
                                        <p:cTn id="36" dur="166" decel="50000">
                                          <p:stCondLst>
                                            <p:cond delay="1338"/>
                                          </p:stCondLst>
                                        </p:cTn>
                                        <p:tgtEl>
                                          <p:spTgt spid="3">
                                            <p:txEl>
                                              <p:pRg st="3" end="3"/>
                                            </p:txEl>
                                          </p:spTgt>
                                        </p:tgtEl>
                                      </p:cBhvr>
                                      <p:to x="100000" y="100000"/>
                                    </p:animScale>
                                    <p:animScale>
                                      <p:cBhvr>
                                        <p:cTn id="37" dur="26">
                                          <p:stCondLst>
                                            <p:cond delay="1642"/>
                                          </p:stCondLst>
                                        </p:cTn>
                                        <p:tgtEl>
                                          <p:spTgt spid="3">
                                            <p:txEl>
                                              <p:pRg st="3" end="3"/>
                                            </p:txEl>
                                          </p:spTgt>
                                        </p:tgtEl>
                                      </p:cBhvr>
                                      <p:to x="100000" y="90000"/>
                                    </p:animScale>
                                    <p:animScale>
                                      <p:cBhvr>
                                        <p:cTn id="38" dur="166" decel="50000">
                                          <p:stCondLst>
                                            <p:cond delay="1668"/>
                                          </p:stCondLst>
                                        </p:cTn>
                                        <p:tgtEl>
                                          <p:spTgt spid="3">
                                            <p:txEl>
                                              <p:pRg st="3" end="3"/>
                                            </p:txEl>
                                          </p:spTgt>
                                        </p:tgtEl>
                                      </p:cBhvr>
                                      <p:to x="100000" y="100000"/>
                                    </p:animScale>
                                    <p:animScale>
                                      <p:cBhvr>
                                        <p:cTn id="39" dur="26">
                                          <p:stCondLst>
                                            <p:cond delay="1808"/>
                                          </p:stCondLst>
                                        </p:cTn>
                                        <p:tgtEl>
                                          <p:spTgt spid="3">
                                            <p:txEl>
                                              <p:pRg st="3" end="3"/>
                                            </p:txEl>
                                          </p:spTgt>
                                        </p:tgtEl>
                                      </p:cBhvr>
                                      <p:to x="100000" y="95000"/>
                                    </p:animScale>
                                    <p:animScale>
                                      <p:cBhvr>
                                        <p:cTn id="40" dur="166" decel="50000">
                                          <p:stCondLst>
                                            <p:cond delay="1834"/>
                                          </p:stCondLst>
                                        </p:cTn>
                                        <p:tgtEl>
                                          <p:spTgt spid="3">
                                            <p:txEl>
                                              <p:pRg st="3" end="3"/>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pPr algn="ctr"/>
            <a:r>
              <a:rPr lang="en-US" dirty="0" smtClean="0"/>
              <a:t>Relying Only on </a:t>
            </a:r>
            <a:br>
              <a:rPr lang="en-US" dirty="0" smtClean="0"/>
            </a:br>
            <a:r>
              <a:rPr lang="en-US" dirty="0" smtClean="0"/>
              <a:t>Bulletin announcements</a:t>
            </a:r>
          </a:p>
        </p:txBody>
      </p:sp>
      <p:sp>
        <p:nvSpPr>
          <p:cNvPr id="53251" name="Content Placeholder 2"/>
          <p:cNvSpPr>
            <a:spLocks noGrp="1"/>
          </p:cNvSpPr>
          <p:nvPr>
            <p:ph idx="4294967295"/>
          </p:nvPr>
        </p:nvSpPr>
        <p:spPr>
          <a:xfrm>
            <a:off x="1370013" y="1827213"/>
            <a:ext cx="7313612" cy="4114800"/>
          </a:xfrm>
          <a:prstGeom prst="rect">
            <a:avLst/>
          </a:prstGeom>
        </p:spPr>
        <p:txBody>
          <a:bodyPr/>
          <a:lstStyle/>
          <a:p>
            <a:endParaRPr lang="en-US" smtClean="0"/>
          </a:p>
        </p:txBody>
      </p:sp>
      <p:pic>
        <p:nvPicPr>
          <p:cNvPr id="53252" name="Picture 5" descr="http://www.strichardchurch.org/images/titles/bulletin_cov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6781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05239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algn="ctr"/>
            <a:r>
              <a:rPr lang="en-US" b="1" dirty="0" smtClean="0"/>
              <a:t>Going It Alone</a:t>
            </a:r>
          </a:p>
        </p:txBody>
      </p:sp>
      <p:sp>
        <p:nvSpPr>
          <p:cNvPr id="54275" name="Content Placeholder 2"/>
          <p:cNvSpPr>
            <a:spLocks noGrp="1"/>
          </p:cNvSpPr>
          <p:nvPr>
            <p:ph idx="4294967295"/>
          </p:nvPr>
        </p:nvSpPr>
        <p:spPr>
          <a:xfrm>
            <a:off x="1370013" y="1827213"/>
            <a:ext cx="7313612" cy="4114800"/>
          </a:xfrm>
          <a:prstGeom prst="rect">
            <a:avLst/>
          </a:prstGeom>
        </p:spPr>
        <p:txBody>
          <a:bodyPr/>
          <a:lstStyle/>
          <a:p>
            <a:endParaRPr lang="en-US" smtClean="0"/>
          </a:p>
        </p:txBody>
      </p:sp>
      <p:pic>
        <p:nvPicPr>
          <p:cNvPr id="54276" name="Picture 5" descr="http://slave2myneedles.files.wordpress.com/2011/12/exhausted-bab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459742"/>
            <a:ext cx="7848600" cy="4971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633053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algn="ctr"/>
            <a:r>
              <a:rPr lang="en-US" dirty="0" smtClean="0"/>
              <a:t>Making People Sign for Life</a:t>
            </a:r>
          </a:p>
        </p:txBody>
      </p:sp>
      <p:sp>
        <p:nvSpPr>
          <p:cNvPr id="55299" name="Content Placeholder 2"/>
          <p:cNvSpPr>
            <a:spLocks noGrp="1"/>
          </p:cNvSpPr>
          <p:nvPr>
            <p:ph idx="4294967295"/>
          </p:nvPr>
        </p:nvSpPr>
        <p:spPr>
          <a:xfrm>
            <a:off x="1370013" y="1827213"/>
            <a:ext cx="7313612" cy="4114800"/>
          </a:xfrm>
          <a:prstGeom prst="rect">
            <a:avLst/>
          </a:prstGeom>
        </p:spPr>
        <p:txBody>
          <a:bodyPr/>
          <a:lstStyle/>
          <a:p>
            <a:endParaRPr lang="en-US" smtClean="0"/>
          </a:p>
        </p:txBody>
      </p:sp>
      <p:pic>
        <p:nvPicPr>
          <p:cNvPr id="55300" name="Picture 5" descr="http://c0263062.cdn.cloudfiles.rackspacecloud.com/content/images/sized/man-signing-contract-plywood-masterfile_3x2_7f63251b91be92e5a2c7942429e7382b_jpg_300x200_q8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752600"/>
            <a:ext cx="7543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12163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algn="ctr"/>
            <a:r>
              <a:rPr lang="en-US" b="1" dirty="0" smtClean="0"/>
              <a:t>Desperation--Any Warm Body!</a:t>
            </a:r>
          </a:p>
        </p:txBody>
      </p:sp>
      <p:sp>
        <p:nvSpPr>
          <p:cNvPr id="57347" name="Content Placeholder 2"/>
          <p:cNvSpPr>
            <a:spLocks noGrp="1"/>
          </p:cNvSpPr>
          <p:nvPr>
            <p:ph idx="4294967295"/>
          </p:nvPr>
        </p:nvSpPr>
        <p:spPr>
          <a:xfrm>
            <a:off x="1370013" y="1827213"/>
            <a:ext cx="7313612" cy="4114800"/>
          </a:xfrm>
          <a:prstGeom prst="rect">
            <a:avLst/>
          </a:prstGeom>
        </p:spPr>
        <p:txBody>
          <a:bodyPr/>
          <a:lstStyle/>
          <a:p>
            <a:endParaRPr lang="en-US" dirty="0" smtClean="0"/>
          </a:p>
        </p:txBody>
      </p:sp>
      <p:pic>
        <p:nvPicPr>
          <p:cNvPr id="573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52600"/>
            <a:ext cx="8229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22356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normAutofit fontScale="90000"/>
          </a:bodyPr>
          <a:lstStyle/>
          <a:p>
            <a:pPr algn="ctr"/>
            <a:r>
              <a:rPr lang="en-US" b="1" dirty="0" smtClean="0"/>
              <a:t>Asking Busy People To Do </a:t>
            </a:r>
            <a:br>
              <a:rPr lang="en-US" b="1" dirty="0" smtClean="0"/>
            </a:br>
            <a:r>
              <a:rPr lang="en-US" b="1" dirty="0" smtClean="0"/>
              <a:t>Busy Work</a:t>
            </a:r>
          </a:p>
        </p:txBody>
      </p:sp>
      <p:sp>
        <p:nvSpPr>
          <p:cNvPr id="58371" name="Content Placeholder 2"/>
          <p:cNvSpPr>
            <a:spLocks noGrp="1"/>
          </p:cNvSpPr>
          <p:nvPr>
            <p:ph idx="4294967295"/>
          </p:nvPr>
        </p:nvSpPr>
        <p:spPr>
          <a:xfrm>
            <a:off x="1370013" y="1827213"/>
            <a:ext cx="7313612" cy="4114800"/>
          </a:xfrm>
          <a:prstGeom prst="rect">
            <a:avLst/>
          </a:prstGeom>
        </p:spPr>
        <p:txBody>
          <a:bodyPr/>
          <a:lstStyle/>
          <a:p>
            <a:pPr marL="0" indent="0">
              <a:buFont typeface="Wingdings" pitchFamily="2" charset="2"/>
              <a:buNone/>
            </a:pPr>
            <a:r>
              <a:rPr lang="en-US" smtClean="0"/>
              <a:t>   </a:t>
            </a:r>
          </a:p>
        </p:txBody>
      </p:sp>
      <p:pic>
        <p:nvPicPr>
          <p:cNvPr id="58372" name="Picture 5" descr="http://1.bp.blogspot.com/_pxzFk0x_x_Q/TLJd_knqUOI/AAAAAAAADyQ/fyO2NZrnx2k/s1600/Advice+For+Workers+To+Avoid+Getting+Bored+At+Wor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1447800"/>
            <a:ext cx="3616325" cy="511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04277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algn="ctr"/>
            <a:r>
              <a:rPr lang="en-US" b="1" dirty="0" err="1" smtClean="0"/>
              <a:t>Guilting</a:t>
            </a:r>
            <a:r>
              <a:rPr lang="en-US" b="1" dirty="0" smtClean="0"/>
              <a:t> People</a:t>
            </a:r>
          </a:p>
        </p:txBody>
      </p:sp>
      <p:pic>
        <p:nvPicPr>
          <p:cNvPr id="61443" name="Picture 5" descr="sad_woman"/>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133600" y="1447800"/>
            <a:ext cx="5075238" cy="48466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37718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normAutofit fontScale="90000"/>
          </a:bodyPr>
          <a:lstStyle/>
          <a:p>
            <a:pPr algn="ctr"/>
            <a:r>
              <a:rPr lang="en-US" smtClean="0"/>
              <a:t>Not Following Up When People Offer Their Gifts</a:t>
            </a:r>
          </a:p>
        </p:txBody>
      </p:sp>
      <p:sp>
        <p:nvSpPr>
          <p:cNvPr id="62467" name="Content Placeholder 2"/>
          <p:cNvSpPr>
            <a:spLocks noGrp="1"/>
          </p:cNvSpPr>
          <p:nvPr>
            <p:ph idx="4294967295"/>
          </p:nvPr>
        </p:nvSpPr>
        <p:spPr>
          <a:xfrm>
            <a:off x="1370013" y="1827213"/>
            <a:ext cx="7313612" cy="4114800"/>
          </a:xfrm>
          <a:prstGeom prst="rect">
            <a:avLst/>
          </a:prstGeom>
        </p:spPr>
        <p:txBody>
          <a:bodyPr/>
          <a:lstStyle/>
          <a:p>
            <a:endParaRPr lang="en-US" smtClean="0"/>
          </a:p>
        </p:txBody>
      </p:sp>
      <p:pic>
        <p:nvPicPr>
          <p:cNvPr id="6246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2450"/>
            <a:ext cx="7015163" cy="466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45346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b="1" dirty="0" smtClean="0"/>
              <a:t>Leading with a Negative</a:t>
            </a:r>
          </a:p>
        </p:txBody>
      </p:sp>
      <p:sp>
        <p:nvSpPr>
          <p:cNvPr id="60419" name="Content Placeholder 2"/>
          <p:cNvSpPr>
            <a:spLocks noGrp="1"/>
          </p:cNvSpPr>
          <p:nvPr>
            <p:ph idx="4294967295"/>
          </p:nvPr>
        </p:nvSpPr>
        <p:spPr>
          <a:xfrm>
            <a:off x="228599" y="1827213"/>
            <a:ext cx="5867401" cy="4114800"/>
          </a:xfrm>
          <a:prstGeom prst="rect">
            <a:avLst/>
          </a:prstGeom>
        </p:spPr>
        <p:txBody>
          <a:bodyPr/>
          <a:lstStyle/>
          <a:p>
            <a:pPr marL="0" indent="0" algn="ctr">
              <a:buFont typeface="Wingdings" pitchFamily="2" charset="2"/>
              <a:buNone/>
            </a:pPr>
            <a:r>
              <a:rPr lang="en-US" sz="9600" b="1" dirty="0" smtClean="0">
                <a:solidFill>
                  <a:srgbClr val="C00000"/>
                </a:solidFill>
                <a:latin typeface="Freestyle Script" pitchFamily="66" charset="0"/>
              </a:rPr>
              <a:t>“I hate to ask you, but…”</a:t>
            </a:r>
          </a:p>
        </p:txBody>
      </p:sp>
    </p:spTree>
    <p:extLst>
      <p:ext uri="{BB962C8B-B14F-4D97-AF65-F5344CB8AC3E}">
        <p14:creationId xmlns:p14="http://schemas.microsoft.com/office/powerpoint/2010/main" val="2991420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b="1" dirty="0" smtClean="0"/>
              <a:t>Strategies for Recruitment</a:t>
            </a:r>
          </a:p>
        </p:txBody>
      </p:sp>
      <p:sp>
        <p:nvSpPr>
          <p:cNvPr id="16387" name="Rectangle 3"/>
          <p:cNvSpPr>
            <a:spLocks noGrp="1" noChangeArrowheads="1"/>
          </p:cNvSpPr>
          <p:nvPr>
            <p:ph type="body" idx="4294967295"/>
          </p:nvPr>
        </p:nvSpPr>
        <p:spPr>
          <a:xfrm>
            <a:off x="1295400" y="1774769"/>
            <a:ext cx="7313612" cy="4114800"/>
          </a:xfrm>
          <a:prstGeom prst="rect">
            <a:avLst/>
          </a:prstGeom>
        </p:spPr>
        <p:txBody>
          <a:bodyPr/>
          <a:lstStyle/>
          <a:p>
            <a:pPr eaLnBrk="1" hangingPunct="1">
              <a:lnSpc>
                <a:spcPct val="90000"/>
              </a:lnSpc>
            </a:pPr>
            <a:endParaRPr lang="en-US" dirty="0" smtClean="0"/>
          </a:p>
          <a:p>
            <a:pPr eaLnBrk="1" hangingPunct="1">
              <a:lnSpc>
                <a:spcPct val="90000"/>
              </a:lnSpc>
            </a:pPr>
            <a:r>
              <a:rPr lang="en-US" dirty="0" smtClean="0"/>
              <a:t>General </a:t>
            </a:r>
          </a:p>
          <a:p>
            <a:pPr eaLnBrk="1" hangingPunct="1">
              <a:lnSpc>
                <a:spcPct val="90000"/>
              </a:lnSpc>
            </a:pPr>
            <a:endParaRPr lang="en-US" dirty="0" smtClean="0"/>
          </a:p>
          <a:p>
            <a:pPr eaLnBrk="1" hangingPunct="1">
              <a:lnSpc>
                <a:spcPct val="90000"/>
              </a:lnSpc>
            </a:pPr>
            <a:r>
              <a:rPr lang="en-US" dirty="0" smtClean="0"/>
              <a:t>Specific </a:t>
            </a:r>
          </a:p>
          <a:p>
            <a:pPr eaLnBrk="1" hangingPunct="1">
              <a:lnSpc>
                <a:spcPct val="90000"/>
              </a:lnSpc>
            </a:pPr>
            <a:endParaRPr lang="en-US" dirty="0" smtClean="0"/>
          </a:p>
          <a:p>
            <a:pPr eaLnBrk="1" hangingPunct="1">
              <a:lnSpc>
                <a:spcPct val="90000"/>
              </a:lnSpc>
            </a:pPr>
            <a:r>
              <a:rPr lang="en-US" dirty="0" smtClean="0"/>
              <a:t>Targeted  </a:t>
            </a:r>
          </a:p>
          <a:p>
            <a:pPr eaLnBrk="1" hangingPunct="1">
              <a:lnSpc>
                <a:spcPct val="90000"/>
              </a:lnSpc>
            </a:pPr>
            <a:endParaRPr lang="en-US" dirty="0" smtClean="0"/>
          </a:p>
        </p:txBody>
      </p:sp>
      <p:pic>
        <p:nvPicPr>
          <p:cNvPr id="70660" name="Picture 6" descr="_44676620_shakehands2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912088"/>
            <a:ext cx="5135563" cy="384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60668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algn="ctr" eaLnBrk="1" hangingPunct="1"/>
            <a:r>
              <a:rPr lang="en-US" dirty="0" smtClean="0"/>
              <a:t>	Targeted Recruitment</a:t>
            </a:r>
          </a:p>
        </p:txBody>
      </p:sp>
      <p:sp>
        <p:nvSpPr>
          <p:cNvPr id="73731" name="Rectangle 3"/>
          <p:cNvSpPr>
            <a:spLocks noGrp="1" noChangeArrowheads="1"/>
          </p:cNvSpPr>
          <p:nvPr>
            <p:ph type="body" idx="4294967295"/>
          </p:nvPr>
        </p:nvSpPr>
        <p:spPr>
          <a:xfrm>
            <a:off x="381000" y="2438400"/>
            <a:ext cx="8302625" cy="4190999"/>
          </a:xfrm>
          <a:prstGeom prst="rect">
            <a:avLst/>
          </a:prstGeom>
        </p:spPr>
        <p:txBody>
          <a:bodyPr/>
          <a:lstStyle/>
          <a:p>
            <a:pPr marL="0" indent="0" eaLnBrk="1" hangingPunct="1">
              <a:buFont typeface="Wingdings" pitchFamily="2" charset="2"/>
              <a:buNone/>
            </a:pPr>
            <a:endParaRPr lang="en-US" dirty="0" smtClean="0"/>
          </a:p>
          <a:p>
            <a:pPr marL="0" indent="0" eaLnBrk="1" hangingPunct="1">
              <a:buFont typeface="Wingdings" pitchFamily="2" charset="2"/>
              <a:buNone/>
            </a:pPr>
            <a:r>
              <a:rPr lang="en-US" dirty="0" smtClean="0"/>
              <a:t>NOT – “Who can we get to volunteer for our youth retreat? Who likes kids?” </a:t>
            </a:r>
          </a:p>
          <a:p>
            <a:pPr marL="0" indent="0" eaLnBrk="1" hangingPunct="1">
              <a:buFont typeface="Wingdings" pitchFamily="2" charset="2"/>
              <a:buNone/>
            </a:pPr>
            <a:endParaRPr lang="en-US" dirty="0" smtClean="0"/>
          </a:p>
          <a:p>
            <a:pPr marL="0" indent="0" eaLnBrk="1" hangingPunct="1">
              <a:buFont typeface="Wingdings" pitchFamily="2" charset="2"/>
              <a:buNone/>
            </a:pPr>
            <a:r>
              <a:rPr lang="en-US" dirty="0" smtClean="0"/>
              <a:t>ASK - “Who likes to cook?” “Who is on fire with their faith right now?” “Who is a good small-group leader?” “Who is a great prayer leader?”</a:t>
            </a:r>
          </a:p>
        </p:txBody>
      </p:sp>
      <p:pic>
        <p:nvPicPr>
          <p:cNvPr id="7373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8600"/>
            <a:ext cx="2377440" cy="2377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2690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76200" y="228600"/>
            <a:ext cx="8915399" cy="1066801"/>
          </a:xfrm>
        </p:spPr>
        <p:txBody>
          <a:bodyPr>
            <a:normAutofit fontScale="90000"/>
          </a:bodyPr>
          <a:lstStyle/>
          <a:p>
            <a:pPr eaLnBrk="1" hangingPunct="1"/>
            <a:r>
              <a:rPr lang="en-US" b="1" dirty="0" smtClean="0"/>
              <a:t>Point Number One—Kudos for Your Leadership! </a:t>
            </a:r>
          </a:p>
        </p:txBody>
      </p:sp>
      <p:sp>
        <p:nvSpPr>
          <p:cNvPr id="7171" name="Rectangle 3"/>
          <p:cNvSpPr>
            <a:spLocks noGrp="1" noChangeArrowheads="1"/>
          </p:cNvSpPr>
          <p:nvPr>
            <p:ph type="body" idx="4294967295"/>
          </p:nvPr>
        </p:nvSpPr>
        <p:spPr>
          <a:xfrm>
            <a:off x="1371600" y="1828800"/>
            <a:ext cx="7313613" cy="4114800"/>
          </a:xfrm>
          <a:prstGeom prst="rect">
            <a:avLst/>
          </a:prstGeom>
        </p:spPr>
        <p:txBody>
          <a:bodyPr/>
          <a:lstStyle/>
          <a:p>
            <a:pPr algn="ctr" eaLnBrk="1" hangingPunct="1">
              <a:buFont typeface="Wingdings" pitchFamily="2" charset="2"/>
              <a:buNone/>
            </a:pPr>
            <a:r>
              <a:rPr lang="en-US" sz="2800" smtClean="0"/>
              <a:t>The Ministry of Volunteer Management</a:t>
            </a:r>
          </a:p>
          <a:p>
            <a:pPr eaLnBrk="1" hangingPunct="1">
              <a:buFont typeface="Wingdings" pitchFamily="2" charset="2"/>
              <a:buNone/>
            </a:pPr>
            <a:endParaRPr lang="en-US" smtClean="0"/>
          </a:p>
        </p:txBody>
      </p:sp>
      <p:pic>
        <p:nvPicPr>
          <p:cNvPr id="7172" name="Picture 4" descr="C:\Users\Joan Weber\Documents\My Documents\My Pictures\Church of Nativity in Bethlehem\Volunteer 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2514600"/>
            <a:ext cx="5934075"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16734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304800" y="609600"/>
            <a:ext cx="8591550" cy="1066800"/>
          </a:xfrm>
        </p:spPr>
        <p:txBody>
          <a:bodyPr>
            <a:noAutofit/>
          </a:bodyPr>
          <a:lstStyle/>
          <a:p>
            <a:r>
              <a:rPr lang="en-US" sz="3200" dirty="0" smtClean="0"/>
              <a:t/>
            </a:r>
            <a:br>
              <a:rPr lang="en-US" sz="3200" dirty="0" smtClean="0"/>
            </a:br>
            <a:r>
              <a:rPr lang="en-US" sz="3200" dirty="0" smtClean="0"/>
              <a:t/>
            </a:r>
            <a:br>
              <a:rPr lang="en-US" sz="3200" dirty="0" smtClean="0"/>
            </a:br>
            <a:r>
              <a:rPr lang="en-US" sz="3200" dirty="0"/>
              <a:t/>
            </a:r>
            <a:br>
              <a:rPr lang="en-US" sz="3200" dirty="0"/>
            </a:br>
            <a:r>
              <a:rPr lang="en-US" sz="3200" b="1" dirty="0" smtClean="0"/>
              <a:t>Training</a:t>
            </a:r>
            <a:r>
              <a:rPr lang="en-US" sz="3200" b="1" dirty="0"/>
              <a:t>, Forming &amp; </a:t>
            </a:r>
            <a:r>
              <a:rPr lang="en-US" sz="3200" b="1" dirty="0" smtClean="0"/>
              <a:t>Sustaining </a:t>
            </a:r>
            <a:r>
              <a:rPr lang="en-US" sz="3200" b="1" dirty="0"/>
              <a:t>Volunteers </a:t>
            </a:r>
            <a:r>
              <a:rPr lang="en-US" dirty="0"/>
              <a:t/>
            </a:r>
            <a:br>
              <a:rPr lang="en-US" dirty="0"/>
            </a:br>
            <a:endParaRPr lang="en-US" dirty="0" smtClean="0"/>
          </a:p>
        </p:txBody>
      </p:sp>
      <p:sp>
        <p:nvSpPr>
          <p:cNvPr id="2" name="Content Placeholder 1"/>
          <p:cNvSpPr>
            <a:spLocks noGrp="1"/>
          </p:cNvSpPr>
          <p:nvPr>
            <p:ph sz="quarter" idx="13"/>
          </p:nvPr>
        </p:nvSpPr>
        <p:spPr/>
        <p:txBody>
          <a:bodyPr/>
          <a:lstStyle/>
          <a:p>
            <a:endParaRPr lang="en-US"/>
          </a:p>
        </p:txBody>
      </p:sp>
      <p:sp>
        <p:nvSpPr>
          <p:cNvPr id="3" name="Content Placeholder 2"/>
          <p:cNvSpPr>
            <a:spLocks noGrp="1"/>
          </p:cNvSpPr>
          <p:nvPr>
            <p:ph sz="quarter" idx="14"/>
          </p:nvPr>
        </p:nvSpPr>
        <p:spPr/>
        <p:txBody>
          <a:bodyPr>
            <a:noAutofit/>
          </a:bodyPr>
          <a:lstStyle/>
          <a:p>
            <a:r>
              <a:rPr lang="en-US" dirty="0"/>
              <a:t>For every volunteer</a:t>
            </a:r>
          </a:p>
          <a:p>
            <a:r>
              <a:rPr lang="en-US" dirty="0"/>
              <a:t>For every program                             </a:t>
            </a:r>
          </a:p>
          <a:p>
            <a:r>
              <a:rPr lang="en-US" dirty="0"/>
              <a:t>BIG </a:t>
            </a:r>
            <a:r>
              <a:rPr lang="en-US" dirty="0" smtClean="0"/>
              <a:t>picture—give the </a:t>
            </a:r>
            <a:r>
              <a:rPr lang="en-US" dirty="0"/>
              <a:t>context in which they will be volunteering                                                           </a:t>
            </a:r>
          </a:p>
          <a:p>
            <a:r>
              <a:rPr lang="en-US" dirty="0"/>
              <a:t>Way you want ministry done is communicated to everyone who plays a role in your ministry</a:t>
            </a:r>
          </a:p>
          <a:p>
            <a:r>
              <a:rPr lang="en-US" dirty="0" smtClean="0"/>
              <a:t>Mentoring is vital</a:t>
            </a:r>
          </a:p>
          <a:p>
            <a:r>
              <a:rPr lang="en-US" dirty="0" smtClean="0"/>
              <a:t>Weave in prayer, faith-sharing and spiritual support</a:t>
            </a:r>
          </a:p>
          <a:p>
            <a:r>
              <a:rPr lang="en-US" dirty="0"/>
              <a:t>No micro-management</a:t>
            </a:r>
          </a:p>
          <a:p>
            <a:r>
              <a:rPr lang="en-US" dirty="0"/>
              <a:t>Increase </a:t>
            </a:r>
            <a:r>
              <a:rPr lang="en-US" dirty="0" smtClean="0"/>
              <a:t>responsibility</a:t>
            </a:r>
            <a:endParaRPr lang="en-US" dirty="0"/>
          </a:p>
          <a:p>
            <a:r>
              <a:rPr lang="en-US" dirty="0"/>
              <a:t>Give more decision-making </a:t>
            </a:r>
            <a:r>
              <a:rPr lang="en-US" dirty="0" smtClean="0"/>
              <a:t>power</a:t>
            </a:r>
            <a:endParaRPr lang="en-US" dirty="0"/>
          </a:p>
        </p:txBody>
      </p:sp>
      <p:pic>
        <p:nvPicPr>
          <p:cNvPr id="87044" name="Picture 7" descr="ss_1000075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295400"/>
            <a:ext cx="43434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5953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fontScale="90000"/>
          </a:bodyPr>
          <a:lstStyle/>
          <a:p>
            <a:r>
              <a:rPr lang="en-US" b="1" dirty="0"/>
              <a:t>Training, Forming &amp;</a:t>
            </a:r>
            <a:r>
              <a:rPr lang="en-US" b="1" dirty="0" smtClean="0"/>
              <a:t/>
            </a:r>
            <a:br>
              <a:rPr lang="en-US" b="1" dirty="0" smtClean="0"/>
            </a:br>
            <a:r>
              <a:rPr lang="en-US" b="1" dirty="0" smtClean="0"/>
              <a:t>Sustaining </a:t>
            </a:r>
            <a:r>
              <a:rPr lang="en-US" b="1" dirty="0"/>
              <a:t>Volunteers </a:t>
            </a:r>
            <a:endParaRPr lang="en-US" b="1" dirty="0" smtClean="0"/>
          </a:p>
        </p:txBody>
      </p:sp>
      <p:sp>
        <p:nvSpPr>
          <p:cNvPr id="32771" name="Rectangle 3"/>
          <p:cNvSpPr>
            <a:spLocks noGrp="1" noChangeArrowheads="1"/>
          </p:cNvSpPr>
          <p:nvPr>
            <p:ph type="body" idx="4294967295"/>
          </p:nvPr>
        </p:nvSpPr>
        <p:spPr>
          <a:xfrm>
            <a:off x="152400" y="1600200"/>
            <a:ext cx="8531225" cy="4952999"/>
          </a:xfrm>
          <a:prstGeom prst="rect">
            <a:avLst/>
          </a:prstGeom>
        </p:spPr>
        <p:txBody>
          <a:bodyPr>
            <a:normAutofit lnSpcReduction="10000"/>
          </a:bodyPr>
          <a:lstStyle/>
          <a:p>
            <a:pPr eaLnBrk="1" hangingPunct="1"/>
            <a:r>
              <a:rPr lang="en-US" dirty="0" smtClean="0"/>
              <a:t>Add fun to work</a:t>
            </a:r>
          </a:p>
          <a:p>
            <a:pPr eaLnBrk="1" hangingPunct="1"/>
            <a:r>
              <a:rPr lang="en-US" dirty="0" smtClean="0"/>
              <a:t>Be the first to trust</a:t>
            </a:r>
          </a:p>
          <a:p>
            <a:pPr eaLnBrk="1" hangingPunct="1"/>
            <a:r>
              <a:rPr lang="en-US" dirty="0" smtClean="0"/>
              <a:t>Take human moments</a:t>
            </a:r>
          </a:p>
          <a:p>
            <a:pPr eaLnBrk="1" hangingPunct="1"/>
            <a:r>
              <a:rPr lang="en-US" dirty="0" smtClean="0"/>
              <a:t>Remember Prayer, Faith Sharing</a:t>
            </a:r>
          </a:p>
          <a:p>
            <a:pPr marL="0" indent="0" eaLnBrk="1" hangingPunct="1">
              <a:buNone/>
            </a:pPr>
            <a:r>
              <a:rPr lang="en-US" dirty="0" smtClean="0"/>
              <a:t>Theological Reflection</a:t>
            </a:r>
          </a:p>
          <a:p>
            <a:pPr marL="342900" indent="-342900"/>
            <a:r>
              <a:rPr lang="en-US" dirty="0" smtClean="0"/>
              <a:t>Provide Training—local, diocesan, national</a:t>
            </a:r>
          </a:p>
          <a:p>
            <a:pPr eaLnBrk="1" hangingPunct="1"/>
            <a:r>
              <a:rPr lang="en-US" dirty="0" smtClean="0"/>
              <a:t>Create places and opportunities</a:t>
            </a:r>
          </a:p>
          <a:p>
            <a:pPr marL="0" indent="0" eaLnBrk="1" hangingPunct="1">
              <a:buNone/>
            </a:pPr>
            <a:r>
              <a:rPr lang="en-US" dirty="0" smtClean="0"/>
              <a:t> for informal interactions—feedback and evaluation</a:t>
            </a:r>
          </a:p>
          <a:p>
            <a:pPr marL="0" indent="0">
              <a:buNone/>
            </a:pPr>
            <a:r>
              <a:rPr lang="en-US" dirty="0" smtClean="0"/>
              <a:t>	Remember these are mutual—give and receive!</a:t>
            </a:r>
          </a:p>
          <a:p>
            <a:pPr eaLnBrk="1" hangingPunct="1"/>
            <a:r>
              <a:rPr lang="en-US" dirty="0" smtClean="0"/>
              <a:t>Schedule celebrations/social interaction</a:t>
            </a:r>
          </a:p>
          <a:p>
            <a:pPr eaLnBrk="1" hangingPunct="1"/>
            <a:r>
              <a:rPr lang="en-US" dirty="0" smtClean="0"/>
              <a:t>Be a cheerleader</a:t>
            </a:r>
          </a:p>
          <a:p>
            <a:pPr eaLnBrk="1" hangingPunct="1"/>
            <a:r>
              <a:rPr lang="en-US" dirty="0" smtClean="0"/>
              <a:t>Tangible Incentives</a:t>
            </a:r>
          </a:p>
          <a:p>
            <a:pPr eaLnBrk="1" hangingPunct="1"/>
            <a:endParaRPr lang="en-US" dirty="0" smtClean="0"/>
          </a:p>
          <a:p>
            <a:pPr eaLnBrk="1" hangingPunct="1"/>
            <a:endParaRPr lang="en-US" dirty="0" smtClean="0"/>
          </a:p>
        </p:txBody>
      </p:sp>
      <p:pic>
        <p:nvPicPr>
          <p:cNvPr id="109572" name="Picture 5" descr="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598" y="228600"/>
            <a:ext cx="3307315" cy="3474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324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normAutofit fontScale="90000"/>
          </a:bodyPr>
          <a:lstStyle/>
          <a:p>
            <a:pPr algn="ctr"/>
            <a:r>
              <a:rPr lang="en-US" dirty="0" smtClean="0"/>
              <a:t>Show Gratitude</a:t>
            </a:r>
            <a:br>
              <a:rPr lang="en-US" dirty="0" smtClean="0"/>
            </a:br>
            <a:r>
              <a:rPr lang="en-US" dirty="0" smtClean="0"/>
              <a:t>Know That You Are Appreciated</a:t>
            </a:r>
          </a:p>
        </p:txBody>
      </p:sp>
      <p:sp>
        <p:nvSpPr>
          <p:cNvPr id="134147" name="Content Placeholder 2"/>
          <p:cNvSpPr>
            <a:spLocks noGrp="1"/>
          </p:cNvSpPr>
          <p:nvPr>
            <p:ph idx="4294967295"/>
          </p:nvPr>
        </p:nvSpPr>
        <p:spPr>
          <a:xfrm>
            <a:off x="1370013" y="1827213"/>
            <a:ext cx="7313612" cy="4114800"/>
          </a:xfrm>
          <a:prstGeom prst="rect">
            <a:avLst/>
          </a:prstGeom>
        </p:spPr>
        <p:txBody>
          <a:bodyPr/>
          <a:lstStyle/>
          <a:p>
            <a:endParaRPr lang="en-US" smtClean="0"/>
          </a:p>
        </p:txBody>
      </p:sp>
      <p:pic>
        <p:nvPicPr>
          <p:cNvPr id="13414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828800"/>
            <a:ext cx="7772400" cy="429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6311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p:cTn id="7" dur="1000" fill="hold"/>
                                        <p:tgtEl>
                                          <p:spTgt spid="134146"/>
                                        </p:tgtEl>
                                        <p:attrNameLst>
                                          <p:attrName>ppt_w</p:attrName>
                                        </p:attrNameLst>
                                      </p:cBhvr>
                                      <p:tavLst>
                                        <p:tav tm="0">
                                          <p:val>
                                            <p:fltVal val="0"/>
                                          </p:val>
                                        </p:tav>
                                        <p:tav tm="100000">
                                          <p:val>
                                            <p:strVal val="#ppt_w"/>
                                          </p:val>
                                        </p:tav>
                                      </p:tavLst>
                                    </p:anim>
                                    <p:anim calcmode="lin" valueType="num">
                                      <p:cBhvr>
                                        <p:cTn id="8" dur="1000" fill="hold"/>
                                        <p:tgtEl>
                                          <p:spTgt spid="134146"/>
                                        </p:tgtEl>
                                        <p:attrNameLst>
                                          <p:attrName>ppt_h</p:attrName>
                                        </p:attrNameLst>
                                      </p:cBhvr>
                                      <p:tavLst>
                                        <p:tav tm="0">
                                          <p:val>
                                            <p:fltVal val="0"/>
                                          </p:val>
                                        </p:tav>
                                        <p:tav tm="100000">
                                          <p:val>
                                            <p:strVal val="#ppt_h"/>
                                          </p:val>
                                        </p:tav>
                                      </p:tavLst>
                                    </p:anim>
                                    <p:anim calcmode="lin" valueType="num">
                                      <p:cBhvr>
                                        <p:cTn id="9" dur="1000" fill="hold"/>
                                        <p:tgtEl>
                                          <p:spTgt spid="134146"/>
                                        </p:tgtEl>
                                        <p:attrNameLst>
                                          <p:attrName>style.rotation</p:attrName>
                                        </p:attrNameLst>
                                      </p:cBhvr>
                                      <p:tavLst>
                                        <p:tav tm="0">
                                          <p:val>
                                            <p:fltVal val="90"/>
                                          </p:val>
                                        </p:tav>
                                        <p:tav tm="100000">
                                          <p:val>
                                            <p:fltVal val="0"/>
                                          </p:val>
                                        </p:tav>
                                      </p:tavLst>
                                    </p:anim>
                                    <p:animEffect transition="in" filter="fade">
                                      <p:cBhvr>
                                        <p:cTn id="10" dur="1000"/>
                                        <p:tgtEl>
                                          <p:spTgt spid="134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dirty="0" smtClean="0"/>
              <a:t>Not the image of volunteering </a:t>
            </a:r>
            <a:br>
              <a:rPr lang="en-US" b="1" dirty="0" smtClean="0"/>
            </a:br>
            <a:r>
              <a:rPr lang="en-US" b="1" dirty="0" smtClean="0"/>
              <a:t>you want to project!</a:t>
            </a:r>
            <a:endParaRPr lang="en-US" b="1" dirty="0"/>
          </a:p>
        </p:txBody>
      </p:sp>
      <p:pic>
        <p:nvPicPr>
          <p:cNvPr id="4" name="Picture 4"/>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362200" y="1415285"/>
            <a:ext cx="41148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03221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Attitude and Image to Project!</a:t>
            </a:r>
            <a:endParaRPr lang="en-US" b="1"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21958" y="1343767"/>
            <a:ext cx="6700085" cy="4846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01140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Volunteering is YES to Baptism!</a:t>
            </a:r>
            <a:endParaRPr lang="en-US" b="1" dirty="0"/>
          </a:p>
        </p:txBody>
      </p:sp>
      <p:pic>
        <p:nvPicPr>
          <p:cNvPr id="2050"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870653" y="1298575"/>
            <a:ext cx="7402695"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95427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6225" y="228600"/>
            <a:ext cx="8591550" cy="2514600"/>
          </a:xfrm>
        </p:spPr>
        <p:txBody>
          <a:bodyPr anchor="t">
            <a:normAutofit fontScale="90000"/>
          </a:bodyPr>
          <a:lstStyle/>
          <a:p>
            <a:r>
              <a:rPr lang="en-US" b="1" dirty="0" smtClean="0"/>
              <a:t>Inspire with Mission:</a:t>
            </a:r>
            <a:r>
              <a:rPr lang="en-US" sz="900" b="1" dirty="0" smtClean="0"/>
              <a:t/>
            </a:r>
            <a:br>
              <a:rPr lang="en-US" sz="900" b="1" dirty="0" smtClean="0"/>
            </a:br>
            <a:r>
              <a:rPr lang="en-US" dirty="0"/>
              <a:t/>
            </a:r>
            <a:br>
              <a:rPr lang="en-US" dirty="0"/>
            </a:br>
            <a:r>
              <a:rPr lang="en-US" sz="2200" dirty="0"/>
              <a:t>Following the example of our patrons Jesus, Mary, and Joseph</a:t>
            </a:r>
            <a:r>
              <a:rPr lang="en-US" sz="2200" dirty="0" smtClean="0"/>
              <a:t>, we </a:t>
            </a:r>
            <a:r>
              <a:rPr lang="en-US" sz="2200" dirty="0"/>
              <a:t>are dedicated to prayer, community, and education</a:t>
            </a:r>
            <a:r>
              <a:rPr lang="en-US" sz="2200" dirty="0" smtClean="0"/>
              <a:t>.  Our </a:t>
            </a:r>
            <a:r>
              <a:rPr lang="en-US" sz="2200" dirty="0"/>
              <a:t>goal as disciples is to continue the work of Jesus in our neighborhood. We invite and welcome all to journey with us as members of God’s Holy Family.</a:t>
            </a:r>
            <a:br>
              <a:rPr lang="en-US" sz="2200" dirty="0"/>
            </a:br>
            <a:endParaRPr lang="en-US" sz="2200" dirty="0"/>
          </a:p>
        </p:txBody>
      </p:sp>
      <p:pic>
        <p:nvPicPr>
          <p:cNvPr id="307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209800" y="2895600"/>
            <a:ext cx="4876800" cy="328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434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Value and Honor Volunteers!</a:t>
            </a:r>
            <a:endParaRPr lang="en-US" b="1" dirty="0"/>
          </a:p>
        </p:txBody>
      </p:sp>
      <p:pic>
        <p:nvPicPr>
          <p:cNvPr id="409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705744" y="1298575"/>
            <a:ext cx="3732513" cy="4937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503523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b="1" dirty="0" smtClean="0"/>
              <a:t>Valuing Volunteers has lots of pluses!</a:t>
            </a:r>
          </a:p>
        </p:txBody>
      </p:sp>
      <p:sp>
        <p:nvSpPr>
          <p:cNvPr id="34819" name="Content Placeholder 2"/>
          <p:cNvSpPr>
            <a:spLocks noGrp="1"/>
          </p:cNvSpPr>
          <p:nvPr>
            <p:ph idx="4294967295"/>
          </p:nvPr>
        </p:nvSpPr>
        <p:spPr>
          <a:xfrm>
            <a:off x="304800" y="1827213"/>
            <a:ext cx="8378825" cy="4114800"/>
          </a:xfrm>
          <a:prstGeom prst="rect">
            <a:avLst/>
          </a:prstGeom>
        </p:spPr>
        <p:txBody>
          <a:bodyPr/>
          <a:lstStyle/>
          <a:p>
            <a:r>
              <a:rPr lang="en-US" dirty="0" smtClean="0"/>
              <a:t>Diversity of skills, ideas, and experiences beyond paid staff</a:t>
            </a:r>
          </a:p>
          <a:p>
            <a:r>
              <a:rPr lang="en-US" dirty="0" smtClean="0"/>
              <a:t>Differences in age, gender, color, and lifestyle that is a benefit to the parish and the ministry</a:t>
            </a:r>
          </a:p>
          <a:p>
            <a:r>
              <a:rPr lang="en-US" dirty="0" smtClean="0"/>
              <a:t>Proclaims “We are the Church!”</a:t>
            </a:r>
          </a:p>
          <a:p>
            <a:pPr marL="0" indent="0">
              <a:buNone/>
            </a:pPr>
            <a:endParaRPr lang="en-US" dirty="0" smtClean="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427" y="3581400"/>
            <a:ext cx="3792889" cy="301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243889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ho">
  <a:themeElements>
    <a:clrScheme name="SOHO">
      <a:dk1>
        <a:srgbClr val="2E2224"/>
      </a:dk1>
      <a:lt1>
        <a:sysClr val="window" lastClr="FFFFFF"/>
      </a:lt1>
      <a:dk2>
        <a:srgbClr val="48231E"/>
      </a:dk2>
      <a:lt2>
        <a:srgbClr val="CBD8DD"/>
      </a:lt2>
      <a:accent1>
        <a:srgbClr val="61625E"/>
      </a:accent1>
      <a:accent2>
        <a:srgbClr val="964D2C"/>
      </a:accent2>
      <a:accent3>
        <a:srgbClr val="66553E"/>
      </a:accent3>
      <a:accent4>
        <a:srgbClr val="848058"/>
      </a:accent4>
      <a:accent5>
        <a:srgbClr val="AFA14B"/>
      </a:accent5>
      <a:accent6>
        <a:srgbClr val="AD7D4D"/>
      </a:accent6>
      <a:hlink>
        <a:srgbClr val="FFDE66"/>
      </a:hlink>
      <a:folHlink>
        <a:srgbClr val="C0AEBC"/>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TC101790493[[fn=SOHO]]</Template>
  <TotalTime>573</TotalTime>
  <Words>650</Words>
  <Application>Microsoft Office PowerPoint</Application>
  <PresentationFormat>On-screen Show (4:3)</PresentationFormat>
  <Paragraphs>114</Paragraphs>
  <Slides>32</Slides>
  <Notes>0</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Soho</vt:lpstr>
      <vt:lpstr>Calling Volunteers to Deeper Discipleship</vt:lpstr>
      <vt:lpstr>Today’s Presentation</vt:lpstr>
      <vt:lpstr>Point Number One—Kudos for Your Leadership! </vt:lpstr>
      <vt:lpstr>Not the image of volunteering  you want to project!</vt:lpstr>
      <vt:lpstr>Attitude and Image to Project!</vt:lpstr>
      <vt:lpstr>Volunteering is YES to Baptism!</vt:lpstr>
      <vt:lpstr>Inspire with Mission:  Following the example of our patrons Jesus, Mary, and Joseph, we are dedicated to prayer, community, and education.  Our goal as disciples is to continue the work of Jesus in our neighborhood. We invite and welcome all to journey with us as members of God’s Holy Family. </vt:lpstr>
      <vt:lpstr>Value and Honor Volunteers!</vt:lpstr>
      <vt:lpstr>Valuing Volunteers has lots of pluses!</vt:lpstr>
      <vt:lpstr>When do people willingly volunteer?</vt:lpstr>
      <vt:lpstr>When do people willingly volunteer?</vt:lpstr>
      <vt:lpstr>Motives for Volunteering:</vt:lpstr>
      <vt:lpstr>Job Descriptions:  Truth in Advertising!</vt:lpstr>
      <vt:lpstr>No Fooling—What Are You Asking For?</vt:lpstr>
      <vt:lpstr>“Job Descriptions” &amp; Personal Invitation</vt:lpstr>
      <vt:lpstr>Who Has the Greatest Potential?</vt:lpstr>
      <vt:lpstr>Seniors</vt:lpstr>
      <vt:lpstr>Young Adults</vt:lpstr>
      <vt:lpstr>Recruiting Sins </vt:lpstr>
      <vt:lpstr>Relying Only on  Bulletin announcements</vt:lpstr>
      <vt:lpstr>Going It Alone</vt:lpstr>
      <vt:lpstr>Making People Sign for Life</vt:lpstr>
      <vt:lpstr>Desperation--Any Warm Body!</vt:lpstr>
      <vt:lpstr>Asking Busy People To Do  Busy Work</vt:lpstr>
      <vt:lpstr>Guilting People</vt:lpstr>
      <vt:lpstr>Not Following Up When People Offer Their Gifts</vt:lpstr>
      <vt:lpstr>Leading with a Negative</vt:lpstr>
      <vt:lpstr>Strategies for Recruitment</vt:lpstr>
      <vt:lpstr> Targeted Recruitment</vt:lpstr>
      <vt:lpstr>   Training, Forming &amp; Sustaining Volunteers  </vt:lpstr>
      <vt:lpstr>Training, Forming &amp; Sustaining Volunteers </vt:lpstr>
      <vt:lpstr>Show Gratitude Know That You Are Appreciated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Calling Volunteers to Deeper Discipleship</dc:title>
  <dc:creator>Brian Lemoi</dc:creator>
  <cp:lastModifiedBy>Brian Lemoi</cp:lastModifiedBy>
  <cp:revision>34</cp:revision>
  <dcterms:created xsi:type="dcterms:W3CDTF">2014-02-12T15:00:14Z</dcterms:created>
  <dcterms:modified xsi:type="dcterms:W3CDTF">2018-04-11T17:46:49Z</dcterms:modified>
</cp:coreProperties>
</file>