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2"/>
  </p:notesMasterIdLst>
  <p:handoutMasterIdLst>
    <p:handoutMasterId r:id="rId53"/>
  </p:handoutMasterIdLst>
  <p:sldIdLst>
    <p:sldId id="330" r:id="rId2"/>
    <p:sldId id="296" r:id="rId3"/>
    <p:sldId id="319" r:id="rId4"/>
    <p:sldId id="320" r:id="rId5"/>
    <p:sldId id="367" r:id="rId6"/>
    <p:sldId id="341" r:id="rId7"/>
    <p:sldId id="300" r:id="rId8"/>
    <p:sldId id="301" r:id="rId9"/>
    <p:sldId id="303" r:id="rId10"/>
    <p:sldId id="306" r:id="rId11"/>
    <p:sldId id="413" r:id="rId12"/>
    <p:sldId id="414" r:id="rId13"/>
    <p:sldId id="416" r:id="rId14"/>
    <p:sldId id="418" r:id="rId15"/>
    <p:sldId id="411" r:id="rId16"/>
    <p:sldId id="412" r:id="rId17"/>
    <p:sldId id="407" r:id="rId18"/>
    <p:sldId id="364" r:id="rId19"/>
    <p:sldId id="408" r:id="rId20"/>
    <p:sldId id="419" r:id="rId21"/>
    <p:sldId id="421" r:id="rId22"/>
    <p:sldId id="422" r:id="rId23"/>
    <p:sldId id="403" r:id="rId24"/>
    <p:sldId id="423" r:id="rId25"/>
    <p:sldId id="405" r:id="rId26"/>
    <p:sldId id="370" r:id="rId27"/>
    <p:sldId id="373" r:id="rId28"/>
    <p:sldId id="377" r:id="rId29"/>
    <p:sldId id="378" r:id="rId30"/>
    <p:sldId id="379" r:id="rId31"/>
    <p:sldId id="380" r:id="rId32"/>
    <p:sldId id="381" r:id="rId33"/>
    <p:sldId id="383" r:id="rId34"/>
    <p:sldId id="387" r:id="rId35"/>
    <p:sldId id="384" r:id="rId36"/>
    <p:sldId id="385" r:id="rId37"/>
    <p:sldId id="386" r:id="rId38"/>
    <p:sldId id="388" r:id="rId39"/>
    <p:sldId id="389" r:id="rId40"/>
    <p:sldId id="390" r:id="rId41"/>
    <p:sldId id="391" r:id="rId42"/>
    <p:sldId id="382" r:id="rId43"/>
    <p:sldId id="392" r:id="rId44"/>
    <p:sldId id="393" r:id="rId45"/>
    <p:sldId id="394" r:id="rId46"/>
    <p:sldId id="395" r:id="rId47"/>
    <p:sldId id="396" r:id="rId48"/>
    <p:sldId id="397" r:id="rId49"/>
    <p:sldId id="398" r:id="rId50"/>
    <p:sldId id="415" r:id="rId5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0" autoAdjust="0"/>
    <p:restoredTop sz="94753" autoAdjust="0"/>
  </p:normalViewPr>
  <p:slideViewPr>
    <p:cSldViewPr>
      <p:cViewPr varScale="1">
        <p:scale>
          <a:sx n="85" d="100"/>
          <a:sy n="85" d="100"/>
        </p:scale>
        <p:origin x="-111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4B6040E-27DF-40D8-B53B-A0816384224B}" type="datetimeFigureOut">
              <a:rPr lang="en-US" smtClean="0"/>
              <a:t>1/31/2018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6EA5C55-08A3-4CC8-B04F-759DF4931FC5}" type="slidenum">
              <a:rPr lang="en-US" smtClean="0"/>
              <a:t>‹#›</a:t>
            </a:fld>
            <a:endParaRPr lang="en-US"/>
          </a:p>
        </p:txBody>
      </p:sp>
    </p:spTree>
    <p:extLst>
      <p:ext uri="{BB962C8B-B14F-4D97-AF65-F5344CB8AC3E}">
        <p14:creationId xmlns:p14="http://schemas.microsoft.com/office/powerpoint/2010/main" val="2775105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4076E9F-D262-47AD-9CFA-B25019D5C8F5}" type="datetimeFigureOut">
              <a:rPr lang="en-US" smtClean="0"/>
              <a:t>1/31/2018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37C1D2-BFF3-4AF3-A31F-225DCF13E29D}" type="slidenum">
              <a:rPr lang="en-US" smtClean="0"/>
              <a:t>‹#›</a:t>
            </a:fld>
            <a:endParaRPr lang="en-US"/>
          </a:p>
        </p:txBody>
      </p:sp>
    </p:spTree>
    <p:extLst>
      <p:ext uri="{BB962C8B-B14F-4D97-AF65-F5344CB8AC3E}">
        <p14:creationId xmlns:p14="http://schemas.microsoft.com/office/powerpoint/2010/main" val="2751508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6D6C96ED-5E71-4D0E-ADAE-82B1D7887C2C}" type="datetime1">
              <a:rPr lang="en-US" smtClean="0">
                <a:solidFill>
                  <a:srgbClr val="CCD1B9"/>
                </a:solidFill>
              </a:rPr>
              <a:t>1/31/2018</a:t>
            </a:fld>
            <a:endParaRPr lang="en-US">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3B9DE71-4A56-45DD-B409-270FCBBB919D}"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101882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5C05CC-6D4D-490C-AFA0-065C644AF289}" type="datetime1">
              <a:rPr lang="en-US" smtClean="0">
                <a:solidFill>
                  <a:srgbClr val="534949"/>
                </a:solidFill>
              </a:rPr>
              <a:t>1/31/2018</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88039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9D000-4F74-4832-A95F-C4125F38A3E5}" type="datetime1">
              <a:rPr lang="en-US" smtClean="0">
                <a:solidFill>
                  <a:srgbClr val="534949"/>
                </a:solidFill>
              </a:rPr>
              <a:t>1/31/2018</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3B9DE71-4A56-45DD-B409-270FCBBB919D}" type="slidenum">
              <a:rPr lang="en-US" smtClean="0">
                <a:solidFill>
                  <a:srgbClr val="CCD1B9"/>
                </a:solidFill>
              </a:rPr>
              <a:pPr/>
              <a:t>‹#›</a:t>
            </a:fld>
            <a:endParaRPr lang="en-US">
              <a:solidFill>
                <a:srgbClr val="CCD1B9"/>
              </a:solidFill>
            </a:endParaRPr>
          </a:p>
        </p:txBody>
      </p:sp>
    </p:spTree>
    <p:extLst>
      <p:ext uri="{BB962C8B-B14F-4D97-AF65-F5344CB8AC3E}">
        <p14:creationId xmlns:p14="http://schemas.microsoft.com/office/powerpoint/2010/main" val="100190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F1F3B-74A3-4120-B970-3411EBDD4129}" type="datetime1">
              <a:rPr lang="en-US" smtClean="0">
                <a:solidFill>
                  <a:srgbClr val="534949"/>
                </a:solidFill>
              </a:rPr>
              <a:t>1/31/2018</a:t>
            </a:fld>
            <a:endParaRPr lang="en-US">
              <a:solidFill>
                <a:srgbClr val="534949"/>
              </a:solidFill>
            </a:endParaRPr>
          </a:p>
        </p:txBody>
      </p:sp>
      <p:sp>
        <p:nvSpPr>
          <p:cNvPr id="5" name="Footer Placeholder 4"/>
          <p:cNvSpPr>
            <a:spLocks noGrp="1"/>
          </p:cNvSpPr>
          <p:nvPr>
            <p:ph type="ftr" sz="quarter" idx="11"/>
          </p:nvPr>
        </p:nvSpPr>
        <p:spPr/>
        <p:txBody>
          <a:bodyPr/>
          <a:lstStyle/>
          <a:p>
            <a:endParaRPr lang="en-US">
              <a:solidFill>
                <a:srgbClr val="534949"/>
              </a:solidFill>
            </a:endParaRPr>
          </a:p>
        </p:txBody>
      </p:sp>
      <p:sp>
        <p:nvSpPr>
          <p:cNvPr id="6" name="Slide Number Placeholder 5"/>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a:solidFill>
                <a:srgbClr val="534949"/>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5639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AE2E05A2-FA02-4550-A527-B6D2B8069E20}" type="datetime1">
              <a:rPr lang="en-US" smtClean="0"/>
              <a:t>1/31/2018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3B9DE71-4A56-45DD-B409-270FCBBB919D}" type="slidenum">
              <a:rPr lang="en-US" smtClean="0">
                <a:solidFill>
                  <a:srgbClr val="CCD1B9"/>
                </a:solidFill>
              </a:rPr>
              <a:pPr/>
              <a:t>‹#›</a:t>
            </a:fld>
            <a:endParaRPr lang="en-US">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30615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BF0F79-ADBC-4876-8C08-BF8D7CC50A08}" type="datetime1">
              <a:rPr lang="en-US" smtClean="0">
                <a:solidFill>
                  <a:srgbClr val="534949"/>
                </a:solidFill>
              </a:rPr>
              <a:t>1/31/2018</a:t>
            </a:fld>
            <a:endParaRPr lang="en-US">
              <a:solidFill>
                <a:srgbClr val="534949"/>
              </a:solidFill>
            </a:endParaRPr>
          </a:p>
        </p:txBody>
      </p:sp>
      <p:sp>
        <p:nvSpPr>
          <p:cNvPr id="6" name="Footer Placeholder 5"/>
          <p:cNvSpPr>
            <a:spLocks noGrp="1"/>
          </p:cNvSpPr>
          <p:nvPr>
            <p:ph type="ftr" sz="quarter" idx="11"/>
          </p:nvPr>
        </p:nvSpPr>
        <p:spPr/>
        <p:txBody>
          <a:bodyPr/>
          <a:lstStyle/>
          <a:p>
            <a:endParaRPr lang="en-US">
              <a:solidFill>
                <a:srgbClr val="534949"/>
              </a:solidFill>
            </a:endParaRPr>
          </a:p>
        </p:txBody>
      </p:sp>
      <p:sp>
        <p:nvSpPr>
          <p:cNvPr id="7" name="Slide Number Placeholder 6"/>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a:solidFill>
                <a:srgbClr val="534949"/>
              </a:solidFill>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405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B84031-53F9-4585-9187-6591FCD47801}" type="datetime1">
              <a:rPr lang="en-US" smtClean="0">
                <a:solidFill>
                  <a:srgbClr val="534949"/>
                </a:solidFill>
              </a:rPr>
              <a:t>1/31/2018</a:t>
            </a:fld>
            <a:endParaRPr lang="en-US">
              <a:solidFill>
                <a:srgbClr val="534949"/>
              </a:solidFill>
            </a:endParaRPr>
          </a:p>
        </p:txBody>
      </p:sp>
      <p:sp>
        <p:nvSpPr>
          <p:cNvPr id="8" name="Footer Placeholder 7"/>
          <p:cNvSpPr>
            <a:spLocks noGrp="1"/>
          </p:cNvSpPr>
          <p:nvPr>
            <p:ph type="ftr" sz="quarter" idx="11"/>
          </p:nvPr>
        </p:nvSpPr>
        <p:spPr/>
        <p:txBody>
          <a:bodyPr/>
          <a:lstStyle/>
          <a:p>
            <a:endParaRPr lang="en-US">
              <a:solidFill>
                <a:srgbClr val="534949"/>
              </a:solidFill>
            </a:endParaRPr>
          </a:p>
        </p:txBody>
      </p:sp>
      <p:sp>
        <p:nvSpPr>
          <p:cNvPr id="9" name="Slide Number Placeholder 8"/>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a:solidFill>
                <a:srgbClr val="534949"/>
              </a:solidFill>
            </a:endParaRPr>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6148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78034C-E877-477C-9AE0-BDA428D30CEA}" type="datetime1">
              <a:rPr lang="en-US" smtClean="0">
                <a:solidFill>
                  <a:srgbClr val="534949"/>
                </a:solidFill>
              </a:rPr>
              <a:t>1/31/2018</a:t>
            </a:fld>
            <a:endParaRPr lang="en-US">
              <a:solidFill>
                <a:srgbClr val="534949"/>
              </a:solidFill>
            </a:endParaRPr>
          </a:p>
        </p:txBody>
      </p:sp>
      <p:sp>
        <p:nvSpPr>
          <p:cNvPr id="4" name="Footer Placeholder 3"/>
          <p:cNvSpPr>
            <a:spLocks noGrp="1"/>
          </p:cNvSpPr>
          <p:nvPr>
            <p:ph type="ftr" sz="quarter" idx="11"/>
          </p:nvPr>
        </p:nvSpPr>
        <p:spPr/>
        <p:txBody>
          <a:bodyPr/>
          <a:lstStyle/>
          <a:p>
            <a:endParaRPr lang="en-US">
              <a:solidFill>
                <a:srgbClr val="534949"/>
              </a:solidFill>
            </a:endParaRPr>
          </a:p>
        </p:txBody>
      </p:sp>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a:solidFill>
                <a:srgbClr val="534949"/>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910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3E5F698A-63DC-4923-8E66-63058BC66249}" type="datetime1">
              <a:rPr lang="en-US" smtClean="0">
                <a:solidFill>
                  <a:srgbClr val="534949"/>
                </a:solidFill>
              </a:rPr>
              <a:t>1/31/2018</a:t>
            </a:fld>
            <a:endParaRPr lang="en-US">
              <a:solidFill>
                <a:srgbClr val="534949"/>
              </a:solidFill>
            </a:endParaRPr>
          </a:p>
        </p:txBody>
      </p:sp>
      <p:sp>
        <p:nvSpPr>
          <p:cNvPr id="3" name="Footer Placeholder 2"/>
          <p:cNvSpPr>
            <a:spLocks noGrp="1"/>
          </p:cNvSpPr>
          <p:nvPr>
            <p:ph type="ftr" sz="quarter" idx="11"/>
          </p:nvPr>
        </p:nvSpPr>
        <p:spPr/>
        <p:txBody>
          <a:bodyPr/>
          <a:lstStyle/>
          <a:p>
            <a:endParaRPr lang="en-US">
              <a:solidFill>
                <a:srgbClr val="534949"/>
              </a:solidFill>
            </a:endParaRPr>
          </a:p>
        </p:txBody>
      </p:sp>
      <p:sp>
        <p:nvSpPr>
          <p:cNvPr id="4" name="Slide Number Placeholder 3"/>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232115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3CC25D-69FC-4A02-846A-42C2005A09BC}" type="datetime1">
              <a:rPr lang="en-US" smtClean="0">
                <a:solidFill>
                  <a:srgbClr val="534949"/>
                </a:solidFill>
              </a:rPr>
              <a:t>1/31/2018</a:t>
            </a:fld>
            <a:endParaRPr lang="en-US">
              <a:solidFill>
                <a:srgbClr val="534949"/>
              </a:solidFill>
            </a:endParaRPr>
          </a:p>
        </p:txBody>
      </p:sp>
      <p:sp>
        <p:nvSpPr>
          <p:cNvPr id="6" name="Footer Placeholder 5"/>
          <p:cNvSpPr>
            <a:spLocks noGrp="1"/>
          </p:cNvSpPr>
          <p:nvPr>
            <p:ph type="ftr" sz="quarter" idx="11"/>
          </p:nvPr>
        </p:nvSpPr>
        <p:spPr/>
        <p:txBody>
          <a:bodyPr/>
          <a:lstStyle/>
          <a:p>
            <a:endParaRPr lang="en-US">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3B9DE71-4A56-45DD-B409-270FCBBB919D}"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extLst>
      <p:ext uri="{BB962C8B-B14F-4D97-AF65-F5344CB8AC3E}">
        <p14:creationId xmlns:p14="http://schemas.microsoft.com/office/powerpoint/2010/main" val="54182873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92794B-BFD2-44E1-9788-8D2EDDD0EFEF}" type="datetime1">
              <a:rPr lang="en-US" smtClean="0">
                <a:solidFill>
                  <a:srgbClr val="CCD1B9"/>
                </a:solidFill>
              </a:rPr>
              <a:t>1/31/2018</a:t>
            </a:fld>
            <a:endParaRPr lang="en-US">
              <a:solidFill>
                <a:srgbClr val="CCD1B9"/>
              </a:solidFill>
            </a:endParaRPr>
          </a:p>
        </p:txBody>
      </p:sp>
      <p:sp>
        <p:nvSpPr>
          <p:cNvPr id="6" name="Footer Placeholder 5"/>
          <p:cNvSpPr>
            <a:spLocks noGrp="1"/>
          </p:cNvSpPr>
          <p:nvPr>
            <p:ph type="ftr" sz="quarter" idx="11"/>
          </p:nvPr>
        </p:nvSpPr>
        <p:spPr/>
        <p:txBody>
          <a:bodyPr/>
          <a:lstStyle/>
          <a:p>
            <a:endParaRPr lang="en-US">
              <a:solidFill>
                <a:srgbClr val="CCD1B9"/>
              </a:solidFill>
            </a:endParaRPr>
          </a:p>
        </p:txBody>
      </p:sp>
      <p:sp>
        <p:nvSpPr>
          <p:cNvPr id="7" name="Slide Number Placeholder 6"/>
          <p:cNvSpPr>
            <a:spLocks noGrp="1"/>
          </p:cNvSpPr>
          <p:nvPr>
            <p:ph type="sldNum" sz="quarter" idx="12"/>
          </p:nvPr>
        </p:nvSpPr>
        <p:spPr/>
        <p:txBody>
          <a:bodyPr/>
          <a:lstStyle/>
          <a:p>
            <a:fld id="{63B9DE71-4A56-45DD-B409-270FCBBB919D}" type="slidenum">
              <a:rPr lang="en-US" smtClean="0">
                <a:solidFill>
                  <a:srgbClr val="CCD1B9"/>
                </a:solidFill>
              </a:rPr>
              <a:pPr/>
              <a:t>‹#›</a:t>
            </a:fld>
            <a:endParaRPr lang="en-US">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57839429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BAA90AD-1C78-4B0D-957D-784DB6E65094}" type="datetime1">
              <a:rPr lang="en-US" smtClean="0">
                <a:solidFill>
                  <a:srgbClr val="534949"/>
                </a:solidFill>
              </a:rPr>
              <a:t>1/31/2018</a:t>
            </a:fld>
            <a:endParaRPr lang="en-US">
              <a:solidFill>
                <a:srgbClr val="534949"/>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solidFill>
                <a:srgbClr val="534949"/>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63B9DE71-4A56-45DD-B409-270FCBBB919D}" type="slidenum">
              <a:rPr lang="en-US" smtClean="0">
                <a:solidFill>
                  <a:srgbClr val="534949"/>
                </a:solidFill>
              </a:rPr>
              <a:pPr/>
              <a:t>‹#›</a:t>
            </a:fld>
            <a:endParaRPr lang="en-US">
              <a:solidFill>
                <a:srgbClr val="534949"/>
              </a:solidFill>
            </a:endParaRPr>
          </a:p>
        </p:txBody>
      </p:sp>
    </p:spTree>
    <p:extLst>
      <p:ext uri="{BB962C8B-B14F-4D97-AF65-F5344CB8AC3E}">
        <p14:creationId xmlns:p14="http://schemas.microsoft.com/office/powerpoint/2010/main" val="134143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3B9DE71-4A56-45DD-B409-270FCBBB919D}" type="slidenum">
              <a:rPr lang="en-US" smtClean="0">
                <a:solidFill>
                  <a:srgbClr val="534949"/>
                </a:solidFill>
              </a:rPr>
              <a:pPr/>
              <a:t>1</a:t>
            </a:fld>
            <a:endParaRPr lang="en-US">
              <a:solidFill>
                <a:srgbClr val="534949"/>
              </a:solidFill>
            </a:endParaRPr>
          </a:p>
        </p:txBody>
      </p:sp>
      <p:sp>
        <p:nvSpPr>
          <p:cNvPr id="4" name="Title 3"/>
          <p:cNvSpPr>
            <a:spLocks noGrp="1"/>
          </p:cNvSpPr>
          <p:nvPr>
            <p:ph type="title"/>
          </p:nvPr>
        </p:nvSpPr>
        <p:spPr>
          <a:xfrm>
            <a:off x="381000" y="469606"/>
            <a:ext cx="8381260" cy="1054394"/>
          </a:xfrm>
        </p:spPr>
        <p:txBody>
          <a:bodyPr/>
          <a:lstStyle/>
          <a:p>
            <a:r>
              <a:rPr lang="en-US" b="1" dirty="0"/>
              <a:t>Financial Stewards’ Conference</a:t>
            </a:r>
            <a:r>
              <a:rPr lang="en-US" sz="2400" dirty="0"/>
              <a:t/>
            </a:r>
            <a:br>
              <a:rPr lang="en-US" sz="2400" dirty="0"/>
            </a:br>
            <a:endParaRPr lang="en-US" dirty="0"/>
          </a:p>
        </p:txBody>
      </p:sp>
      <p:sp>
        <p:nvSpPr>
          <p:cNvPr id="5" name="Rectangle 4"/>
          <p:cNvSpPr/>
          <p:nvPr/>
        </p:nvSpPr>
        <p:spPr>
          <a:xfrm>
            <a:off x="1219200" y="2286000"/>
            <a:ext cx="6629400" cy="1077218"/>
          </a:xfrm>
          <a:prstGeom prst="rect">
            <a:avLst/>
          </a:prstGeom>
        </p:spPr>
        <p:txBody>
          <a:bodyPr wrap="square">
            <a:spAutoFit/>
          </a:bodyPr>
          <a:lstStyle/>
          <a:p>
            <a:pPr marL="45720" indent="0" algn="ctr">
              <a:buNone/>
            </a:pPr>
            <a:r>
              <a:rPr lang="en-US" sz="3200" b="1" dirty="0"/>
              <a:t>The Bethany Center</a:t>
            </a:r>
            <a:endParaRPr lang="en-US" sz="3200" dirty="0"/>
          </a:p>
          <a:p>
            <a:pPr marL="45720" indent="0" algn="ctr">
              <a:buNone/>
            </a:pPr>
            <a:r>
              <a:rPr lang="en-US" sz="3200" b="1" dirty="0"/>
              <a:t>January 31, 2018</a:t>
            </a:r>
            <a:endParaRPr lang="en-US" sz="3200" dirty="0"/>
          </a:p>
        </p:txBody>
      </p:sp>
    </p:spTree>
    <p:extLst>
      <p:ext uri="{BB962C8B-B14F-4D97-AF65-F5344CB8AC3E}">
        <p14:creationId xmlns:p14="http://schemas.microsoft.com/office/powerpoint/2010/main" val="210428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C0ntinuing Accounting Issues </a:t>
            </a:r>
          </a:p>
        </p:txBody>
      </p:sp>
      <p:pic>
        <p:nvPicPr>
          <p:cNvPr id="8"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2"/>
          </p:nvPr>
        </p:nvSpPr>
        <p:spPr/>
        <p:txBody>
          <a:bodyPr/>
          <a:lstStyle/>
          <a:p>
            <a:fld id="{63B9DE71-4A56-45DD-B409-270FCBBB919D}" type="slidenum">
              <a:rPr lang="en-US" smtClean="0">
                <a:solidFill>
                  <a:srgbClr val="534949"/>
                </a:solidFill>
              </a:rPr>
              <a:pPr/>
              <a:t>10</a:t>
            </a:fld>
            <a:endParaRPr lang="en-US">
              <a:solidFill>
                <a:srgbClr val="534949"/>
              </a:solidFill>
            </a:endParaRPr>
          </a:p>
        </p:txBody>
      </p:sp>
      <p:sp>
        <p:nvSpPr>
          <p:cNvPr id="3" name="Rectangle 2">
            <a:extLst>
              <a:ext uri="{FF2B5EF4-FFF2-40B4-BE49-F238E27FC236}">
                <a16:creationId xmlns:a16="http://schemas.microsoft.com/office/drawing/2014/main" xmlns="" id="{EB706BD1-3A67-4677-BF0D-98F04D2A26CD}"/>
              </a:ext>
            </a:extLst>
          </p:cNvPr>
          <p:cNvSpPr/>
          <p:nvPr/>
        </p:nvSpPr>
        <p:spPr>
          <a:xfrm>
            <a:off x="1119352" y="2397948"/>
            <a:ext cx="7619260" cy="2062103"/>
          </a:xfrm>
          <a:prstGeom prst="rect">
            <a:avLst/>
          </a:prstGeom>
        </p:spPr>
        <p:txBody>
          <a:bodyPr wrap="square">
            <a:spAutoFit/>
          </a:bodyPr>
          <a:lstStyle/>
          <a:p>
            <a:pPr marL="502920" lvl="0" indent="-457200">
              <a:buFont typeface="Arial" panose="020B0604020202020204" pitchFamily="34" charset="0"/>
              <a:buChar char="•"/>
            </a:pPr>
            <a:r>
              <a:rPr lang="en-US" sz="3200" b="1" dirty="0"/>
              <a:t>2018-2019 Parish Assessment </a:t>
            </a:r>
          </a:p>
          <a:p>
            <a:pPr marL="502920" lvl="0" indent="-457200">
              <a:buFont typeface="Arial" panose="020B0604020202020204" pitchFamily="34" charset="0"/>
              <a:buChar char="•"/>
            </a:pPr>
            <a:r>
              <a:rPr lang="en-US" sz="3200" b="1" dirty="0"/>
              <a:t>Accounting Issues</a:t>
            </a:r>
          </a:p>
          <a:p>
            <a:pPr marL="502920" lvl="0" indent="-457200">
              <a:buFont typeface="Arial" panose="020B0604020202020204" pitchFamily="34" charset="0"/>
              <a:buChar char="•"/>
            </a:pPr>
            <a:r>
              <a:rPr lang="en-US" sz="3200" b="1" dirty="0"/>
              <a:t>Access Controls</a:t>
            </a:r>
          </a:p>
          <a:p>
            <a:pPr marL="502920" lvl="0" indent="-457200">
              <a:buFont typeface="Arial" panose="020B0604020202020204" pitchFamily="34" charset="0"/>
              <a:buChar char="•"/>
            </a:pPr>
            <a:r>
              <a:rPr lang="en-US" sz="3200" b="1" dirty="0"/>
              <a:t>Offertory Processing</a:t>
            </a:r>
          </a:p>
        </p:txBody>
      </p:sp>
    </p:spTree>
    <p:extLst>
      <p:ext uri="{BB962C8B-B14F-4D97-AF65-F5344CB8AC3E}">
        <p14:creationId xmlns:p14="http://schemas.microsoft.com/office/powerpoint/2010/main" val="1482202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11</a:t>
            </a:fld>
            <a:endParaRPr lang="en-US">
              <a:solidFill>
                <a:srgbClr val="534949"/>
              </a:solidFill>
            </a:endParaRPr>
          </a:p>
        </p:txBody>
      </p:sp>
      <p:sp>
        <p:nvSpPr>
          <p:cNvPr id="3" name="Title 2"/>
          <p:cNvSpPr>
            <a:spLocks noGrp="1"/>
          </p:cNvSpPr>
          <p:nvPr>
            <p:ph type="title"/>
          </p:nvPr>
        </p:nvSpPr>
        <p:spPr/>
        <p:txBody>
          <a:bodyPr/>
          <a:lstStyle/>
          <a:p>
            <a:r>
              <a:rPr lang="en-US" dirty="0"/>
              <a:t/>
            </a:r>
            <a:br>
              <a:rPr lang="en-US" dirty="0"/>
            </a:br>
            <a:r>
              <a:rPr lang="en-US" dirty="0"/>
              <a:t>APA &amp; Parish </a:t>
            </a:r>
            <a:r>
              <a:rPr lang="en-US" dirty="0" err="1"/>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2057400"/>
            <a:ext cx="2590800" cy="114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Campaign Processing Office</a:t>
            </a:r>
            <a:endParaRPr lang="en-US" dirty="0"/>
          </a:p>
        </p:txBody>
      </p:sp>
      <p:sp>
        <p:nvSpPr>
          <p:cNvPr id="7" name="Rectangle 6"/>
          <p:cNvSpPr/>
          <p:nvPr/>
        </p:nvSpPr>
        <p:spPr>
          <a:xfrm>
            <a:off x="762000" y="3657600"/>
            <a:ext cx="25908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Pastoral Center Accounts Receivable Department</a:t>
            </a:r>
            <a:endParaRPr lang="en-US" dirty="0"/>
          </a:p>
        </p:txBody>
      </p:sp>
      <p:sp>
        <p:nvSpPr>
          <p:cNvPr id="6" name="TextBox 5"/>
          <p:cNvSpPr txBox="1"/>
          <p:nvPr/>
        </p:nvSpPr>
        <p:spPr>
          <a:xfrm>
            <a:off x="4419600" y="2133600"/>
            <a:ext cx="2743199" cy="923330"/>
          </a:xfrm>
          <a:prstGeom prst="rect">
            <a:avLst/>
          </a:prstGeom>
          <a:noFill/>
        </p:spPr>
        <p:txBody>
          <a:bodyPr wrap="square" rtlCol="0">
            <a:spAutoFit/>
          </a:bodyPr>
          <a:lstStyle/>
          <a:p>
            <a:r>
              <a:rPr lang="en-US" dirty="0" smtClean="0"/>
              <a:t>Processor that receives  APA donations on behalf of parish</a:t>
            </a:r>
            <a:endParaRPr lang="en-US" dirty="0"/>
          </a:p>
        </p:txBody>
      </p:sp>
      <p:sp>
        <p:nvSpPr>
          <p:cNvPr id="8" name="Rectangle 7"/>
          <p:cNvSpPr/>
          <p:nvPr/>
        </p:nvSpPr>
        <p:spPr>
          <a:xfrm>
            <a:off x="4419600" y="3974068"/>
            <a:ext cx="2966005" cy="369332"/>
          </a:xfrm>
          <a:prstGeom prst="rect">
            <a:avLst/>
          </a:prstGeom>
        </p:spPr>
        <p:txBody>
          <a:bodyPr wrap="none">
            <a:spAutoFit/>
          </a:bodyPr>
          <a:lstStyle/>
          <a:p>
            <a:r>
              <a:rPr lang="en-US" dirty="0" smtClean="0"/>
              <a:t>Vendor that parish must pay</a:t>
            </a:r>
            <a:endParaRPr lang="en-US" dirty="0"/>
          </a:p>
        </p:txBody>
      </p:sp>
    </p:spTree>
    <p:extLst>
      <p:ext uri="{BB962C8B-B14F-4D97-AF65-F5344CB8AC3E}">
        <p14:creationId xmlns:p14="http://schemas.microsoft.com/office/powerpoint/2010/main" val="2320957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12</a:t>
            </a:fld>
            <a:endParaRPr lang="en-US">
              <a:solidFill>
                <a:srgbClr val="534949"/>
              </a:solidFill>
            </a:endParaRPr>
          </a:p>
        </p:txBody>
      </p:sp>
      <p:sp>
        <p:nvSpPr>
          <p:cNvPr id="3" name="Title 2"/>
          <p:cNvSpPr>
            <a:spLocks noGrp="1"/>
          </p:cNvSpPr>
          <p:nvPr>
            <p:ph type="title"/>
          </p:nvPr>
        </p:nvSpPr>
        <p:spPr>
          <a:xfrm>
            <a:off x="381000" y="76200"/>
            <a:ext cx="8381260" cy="1054394"/>
          </a:xfrm>
        </p:spPr>
        <p:txBody>
          <a:bodyPr/>
          <a:lstStyle/>
          <a:p>
            <a:r>
              <a:rPr lang="en-US" dirty="0"/>
              <a:t/>
            </a:r>
            <a:br>
              <a:rPr lang="en-US" dirty="0"/>
            </a:br>
            <a:r>
              <a:rPr lang="en-US" dirty="0" smtClean="0"/>
              <a:t>Parish Payments of</a:t>
            </a:r>
            <a:br>
              <a:rPr lang="en-US" dirty="0" smtClean="0"/>
            </a:br>
            <a:r>
              <a:rPr lang="en-US" dirty="0" smtClean="0"/>
              <a:t>Parish </a:t>
            </a:r>
            <a:r>
              <a:rPr lang="en-US" dirty="0" err="1" smtClean="0"/>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2057400"/>
            <a:ext cx="2590800" cy="114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Parish</a:t>
            </a:r>
            <a:endParaRPr lang="en-US" dirty="0"/>
          </a:p>
        </p:txBody>
      </p:sp>
      <p:sp>
        <p:nvSpPr>
          <p:cNvPr id="7" name="Rectangle 6"/>
          <p:cNvSpPr/>
          <p:nvPr/>
        </p:nvSpPr>
        <p:spPr>
          <a:xfrm>
            <a:off x="762000" y="4038600"/>
            <a:ext cx="25908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Pastoral Center Accounts Receivable Department</a:t>
            </a:r>
            <a:endParaRPr lang="en-US" dirty="0"/>
          </a:p>
        </p:txBody>
      </p:sp>
      <p:sp>
        <p:nvSpPr>
          <p:cNvPr id="8" name="Rectangle 7"/>
          <p:cNvSpPr/>
          <p:nvPr/>
        </p:nvSpPr>
        <p:spPr>
          <a:xfrm>
            <a:off x="4038600" y="2895600"/>
            <a:ext cx="4267200" cy="1200329"/>
          </a:xfrm>
          <a:prstGeom prst="rect">
            <a:avLst/>
          </a:prstGeom>
        </p:spPr>
        <p:txBody>
          <a:bodyPr wrap="square">
            <a:spAutoFit/>
          </a:bodyPr>
          <a:lstStyle/>
          <a:p>
            <a:r>
              <a:rPr lang="en-US" dirty="0"/>
              <a:t>No journal entry is required if using the CN Bills and Checks modules. Payments should be coded to Annual Parish Assessment (E) 197520000. </a:t>
            </a:r>
          </a:p>
        </p:txBody>
      </p:sp>
      <p:sp>
        <p:nvSpPr>
          <p:cNvPr id="9" name="TextBox 8"/>
          <p:cNvSpPr txBox="1"/>
          <p:nvPr/>
        </p:nvSpPr>
        <p:spPr>
          <a:xfrm>
            <a:off x="4420781" y="1676400"/>
            <a:ext cx="3868339" cy="523220"/>
          </a:xfrm>
          <a:prstGeom prst="rect">
            <a:avLst/>
          </a:prstGeom>
          <a:noFill/>
        </p:spPr>
        <p:txBody>
          <a:bodyPr wrap="square" rtlCol="0">
            <a:spAutoFit/>
          </a:bodyPr>
          <a:lstStyle/>
          <a:p>
            <a:r>
              <a:rPr lang="en-US" sz="2800" b="1" dirty="0" smtClean="0"/>
              <a:t>July through June</a:t>
            </a:r>
            <a:endParaRPr lang="en-US" sz="2800" b="1" dirty="0"/>
          </a:p>
        </p:txBody>
      </p:sp>
      <p:sp>
        <p:nvSpPr>
          <p:cNvPr id="12" name="Down Arrow 11"/>
          <p:cNvSpPr/>
          <p:nvPr/>
        </p:nvSpPr>
        <p:spPr>
          <a:xfrm>
            <a:off x="1905000" y="3352800"/>
            <a:ext cx="48847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4" name="TextBox 13"/>
          <p:cNvSpPr txBox="1"/>
          <p:nvPr/>
        </p:nvSpPr>
        <p:spPr>
          <a:xfrm>
            <a:off x="1295400" y="5562600"/>
            <a:ext cx="6790898" cy="369332"/>
          </a:xfrm>
          <a:prstGeom prst="rect">
            <a:avLst/>
          </a:prstGeom>
          <a:noFill/>
        </p:spPr>
        <p:txBody>
          <a:bodyPr wrap="none" rtlCol="0">
            <a:spAutoFit/>
          </a:bodyPr>
          <a:lstStyle/>
          <a:p>
            <a:r>
              <a:rPr lang="en-US" dirty="0" smtClean="0"/>
              <a:t>Note: All payments are applied to parish’s current assessment due.</a:t>
            </a:r>
            <a:endParaRPr lang="en-US" dirty="0"/>
          </a:p>
        </p:txBody>
      </p:sp>
    </p:spTree>
    <p:extLst>
      <p:ext uri="{BB962C8B-B14F-4D97-AF65-F5344CB8AC3E}">
        <p14:creationId xmlns:p14="http://schemas.microsoft.com/office/powerpoint/2010/main" val="413844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13</a:t>
            </a:fld>
            <a:endParaRPr lang="en-US">
              <a:solidFill>
                <a:srgbClr val="534949"/>
              </a:solidFill>
            </a:endParaRPr>
          </a:p>
        </p:txBody>
      </p:sp>
      <p:sp>
        <p:nvSpPr>
          <p:cNvPr id="3" name="Title 2"/>
          <p:cNvSpPr>
            <a:spLocks noGrp="1"/>
          </p:cNvSpPr>
          <p:nvPr>
            <p:ph type="title"/>
          </p:nvPr>
        </p:nvSpPr>
        <p:spPr>
          <a:xfrm>
            <a:off x="381000" y="76200"/>
            <a:ext cx="8381260" cy="1054394"/>
          </a:xfrm>
        </p:spPr>
        <p:txBody>
          <a:bodyPr/>
          <a:lstStyle/>
          <a:p>
            <a:r>
              <a:rPr lang="en-US" dirty="0"/>
              <a:t/>
            </a:r>
            <a:br>
              <a:rPr lang="en-US" dirty="0"/>
            </a:br>
            <a:r>
              <a:rPr lang="en-US" dirty="0" smtClean="0"/>
              <a:t>Donor payments to Campaign processing office</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2057400"/>
            <a:ext cx="2590800" cy="114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Campaign Processing Office</a:t>
            </a:r>
            <a:endParaRPr lang="en-US" dirty="0"/>
          </a:p>
        </p:txBody>
      </p:sp>
      <p:sp>
        <p:nvSpPr>
          <p:cNvPr id="7" name="Rectangle 6"/>
          <p:cNvSpPr/>
          <p:nvPr/>
        </p:nvSpPr>
        <p:spPr>
          <a:xfrm>
            <a:off x="762000" y="3657600"/>
            <a:ext cx="25908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Pastoral Center Accounts Receivable Department</a:t>
            </a:r>
            <a:endParaRPr lang="en-US" dirty="0"/>
          </a:p>
        </p:txBody>
      </p:sp>
      <p:sp>
        <p:nvSpPr>
          <p:cNvPr id="6" name="TextBox 5"/>
          <p:cNvSpPr txBox="1"/>
          <p:nvPr/>
        </p:nvSpPr>
        <p:spPr>
          <a:xfrm>
            <a:off x="4419600" y="2249269"/>
            <a:ext cx="4038600" cy="523220"/>
          </a:xfrm>
          <a:prstGeom prst="rect">
            <a:avLst/>
          </a:prstGeom>
          <a:noFill/>
        </p:spPr>
        <p:txBody>
          <a:bodyPr wrap="square" rtlCol="0">
            <a:spAutoFit/>
          </a:bodyPr>
          <a:lstStyle/>
          <a:p>
            <a:r>
              <a:rPr lang="en-US" sz="2800" dirty="0" smtClean="0"/>
              <a:t>What month is it?</a:t>
            </a:r>
            <a:endParaRPr lang="en-US" sz="2800" dirty="0"/>
          </a:p>
        </p:txBody>
      </p:sp>
      <p:sp>
        <p:nvSpPr>
          <p:cNvPr id="10" name="TextBox 9"/>
          <p:cNvSpPr txBox="1"/>
          <p:nvPr/>
        </p:nvSpPr>
        <p:spPr>
          <a:xfrm>
            <a:off x="4876800" y="2895600"/>
            <a:ext cx="2811795" cy="954107"/>
          </a:xfrm>
          <a:prstGeom prst="rect">
            <a:avLst/>
          </a:prstGeom>
          <a:noFill/>
        </p:spPr>
        <p:txBody>
          <a:bodyPr wrap="none" rtlCol="0">
            <a:spAutoFit/>
          </a:bodyPr>
          <a:lstStyle/>
          <a:p>
            <a:r>
              <a:rPr lang="en-US" sz="2800" dirty="0" smtClean="0"/>
              <a:t>July – January?</a:t>
            </a:r>
          </a:p>
          <a:p>
            <a:pPr algn="just"/>
            <a:r>
              <a:rPr lang="en-US" sz="2800" dirty="0" smtClean="0"/>
              <a:t>February – June?</a:t>
            </a:r>
            <a:endParaRPr lang="en-US" sz="2800" dirty="0"/>
          </a:p>
        </p:txBody>
      </p:sp>
    </p:spTree>
    <p:extLst>
      <p:ext uri="{BB962C8B-B14F-4D97-AF65-F5344CB8AC3E}">
        <p14:creationId xmlns:p14="http://schemas.microsoft.com/office/powerpoint/2010/main" val="677350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14</a:t>
            </a:fld>
            <a:endParaRPr lang="en-US">
              <a:solidFill>
                <a:srgbClr val="534949"/>
              </a:solidFill>
            </a:endParaRPr>
          </a:p>
        </p:txBody>
      </p:sp>
      <p:sp>
        <p:nvSpPr>
          <p:cNvPr id="3" name="Title 2"/>
          <p:cNvSpPr>
            <a:spLocks noGrp="1"/>
          </p:cNvSpPr>
          <p:nvPr>
            <p:ph type="title"/>
          </p:nvPr>
        </p:nvSpPr>
        <p:spPr>
          <a:xfrm>
            <a:off x="381000" y="76200"/>
            <a:ext cx="8381260" cy="1054394"/>
          </a:xfrm>
        </p:spPr>
        <p:txBody>
          <a:bodyPr/>
          <a:lstStyle/>
          <a:p>
            <a:r>
              <a:rPr lang="en-US" dirty="0"/>
              <a:t/>
            </a:r>
            <a:br>
              <a:rPr lang="en-US" dirty="0"/>
            </a:br>
            <a:r>
              <a:rPr lang="en-US" dirty="0" smtClean="0"/>
              <a:t>Donor payments to Campaign processing office</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2057400"/>
            <a:ext cx="2590800" cy="114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Campaign Processing Office</a:t>
            </a:r>
            <a:endParaRPr lang="en-US" dirty="0"/>
          </a:p>
        </p:txBody>
      </p:sp>
      <p:sp>
        <p:nvSpPr>
          <p:cNvPr id="7" name="Rectangle 6"/>
          <p:cNvSpPr/>
          <p:nvPr/>
        </p:nvSpPr>
        <p:spPr>
          <a:xfrm>
            <a:off x="762000" y="4038600"/>
            <a:ext cx="25908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Pastoral Center Accounts Receivable Department</a:t>
            </a:r>
            <a:endParaRPr lang="en-US" dirty="0"/>
          </a:p>
        </p:txBody>
      </p:sp>
      <p:sp>
        <p:nvSpPr>
          <p:cNvPr id="6" name="TextBox 5"/>
          <p:cNvSpPr txBox="1"/>
          <p:nvPr/>
        </p:nvSpPr>
        <p:spPr>
          <a:xfrm>
            <a:off x="4419600" y="2249269"/>
            <a:ext cx="4038600" cy="646331"/>
          </a:xfrm>
          <a:prstGeom prst="rect">
            <a:avLst/>
          </a:prstGeom>
          <a:noFill/>
        </p:spPr>
        <p:txBody>
          <a:bodyPr wrap="square" rtlCol="0">
            <a:spAutoFit/>
          </a:bodyPr>
          <a:lstStyle/>
          <a:p>
            <a:r>
              <a:rPr lang="en-US" dirty="0"/>
              <a:t>Debit 	APA Donations Cash</a:t>
            </a:r>
          </a:p>
          <a:p>
            <a:r>
              <a:rPr lang="en-US" dirty="0"/>
              <a:t>Credit	APA Campaign Contributions</a:t>
            </a:r>
          </a:p>
        </p:txBody>
      </p:sp>
      <p:sp>
        <p:nvSpPr>
          <p:cNvPr id="8" name="Rectangle 7"/>
          <p:cNvSpPr/>
          <p:nvPr/>
        </p:nvSpPr>
        <p:spPr>
          <a:xfrm>
            <a:off x="4419600" y="3276600"/>
            <a:ext cx="3869521" cy="646331"/>
          </a:xfrm>
          <a:prstGeom prst="rect">
            <a:avLst/>
          </a:prstGeom>
        </p:spPr>
        <p:txBody>
          <a:bodyPr wrap="none">
            <a:spAutoFit/>
          </a:bodyPr>
          <a:lstStyle/>
          <a:p>
            <a:r>
              <a:rPr lang="en-US" dirty="0"/>
              <a:t>Debit	Parish Assessment Expense</a:t>
            </a:r>
          </a:p>
          <a:p>
            <a:r>
              <a:rPr lang="en-US" dirty="0"/>
              <a:t>Credit	APA Donations Cash</a:t>
            </a:r>
          </a:p>
        </p:txBody>
      </p:sp>
      <p:sp>
        <p:nvSpPr>
          <p:cNvPr id="9" name="TextBox 8"/>
          <p:cNvSpPr txBox="1"/>
          <p:nvPr/>
        </p:nvSpPr>
        <p:spPr>
          <a:xfrm>
            <a:off x="4420781" y="1676400"/>
            <a:ext cx="3868339" cy="523220"/>
          </a:xfrm>
          <a:prstGeom prst="rect">
            <a:avLst/>
          </a:prstGeom>
          <a:noFill/>
        </p:spPr>
        <p:txBody>
          <a:bodyPr wrap="square" rtlCol="0">
            <a:spAutoFit/>
          </a:bodyPr>
          <a:lstStyle/>
          <a:p>
            <a:r>
              <a:rPr lang="en-US" sz="2800" b="1" dirty="0" smtClean="0"/>
              <a:t>July through January</a:t>
            </a:r>
            <a:endParaRPr lang="en-US" sz="2800" b="1" dirty="0"/>
          </a:p>
        </p:txBody>
      </p:sp>
      <p:sp>
        <p:nvSpPr>
          <p:cNvPr id="11" name="Down Arrow 10"/>
          <p:cNvSpPr/>
          <p:nvPr/>
        </p:nvSpPr>
        <p:spPr>
          <a:xfrm>
            <a:off x="1828800" y="3350559"/>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3" name="Right Arrow 12"/>
          <p:cNvSpPr/>
          <p:nvPr/>
        </p:nvSpPr>
        <p:spPr>
          <a:xfrm>
            <a:off x="228600" y="2420034"/>
            <a:ext cx="457200" cy="399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4" name="TextBox 13"/>
          <p:cNvSpPr txBox="1"/>
          <p:nvPr/>
        </p:nvSpPr>
        <p:spPr>
          <a:xfrm>
            <a:off x="1295400" y="5562600"/>
            <a:ext cx="6790898" cy="369332"/>
          </a:xfrm>
          <a:prstGeom prst="rect">
            <a:avLst/>
          </a:prstGeom>
          <a:noFill/>
        </p:spPr>
        <p:txBody>
          <a:bodyPr wrap="none" rtlCol="0">
            <a:spAutoFit/>
          </a:bodyPr>
          <a:lstStyle/>
          <a:p>
            <a:r>
              <a:rPr lang="en-US" dirty="0" smtClean="0"/>
              <a:t>Note: All payments are applied to parish’s current assessment due.</a:t>
            </a:r>
            <a:endParaRPr lang="en-US" dirty="0"/>
          </a:p>
        </p:txBody>
      </p:sp>
    </p:spTree>
    <p:extLst>
      <p:ext uri="{BB962C8B-B14F-4D97-AF65-F5344CB8AC3E}">
        <p14:creationId xmlns:p14="http://schemas.microsoft.com/office/powerpoint/2010/main" val="1964252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15</a:t>
            </a:fld>
            <a:endParaRPr lang="en-US">
              <a:solidFill>
                <a:srgbClr val="534949"/>
              </a:solidFill>
            </a:endParaRPr>
          </a:p>
        </p:txBody>
      </p:sp>
      <p:sp>
        <p:nvSpPr>
          <p:cNvPr id="3" name="Title 2"/>
          <p:cNvSpPr>
            <a:spLocks noGrp="1"/>
          </p:cNvSpPr>
          <p:nvPr>
            <p:ph type="title"/>
          </p:nvPr>
        </p:nvSpPr>
        <p:spPr>
          <a:xfrm>
            <a:off x="381000" y="88606"/>
            <a:ext cx="8381260" cy="1054394"/>
          </a:xfrm>
        </p:spPr>
        <p:txBody>
          <a:bodyPr/>
          <a:lstStyle/>
          <a:p>
            <a:r>
              <a:rPr lang="en-US" dirty="0"/>
              <a:t/>
            </a:r>
            <a:br>
              <a:rPr lang="en-US" dirty="0"/>
            </a:br>
            <a:r>
              <a:rPr lang="en-US" dirty="0"/>
              <a:t>Donor payments to Campaign processing office</a:t>
            </a:r>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09800" y="2635984"/>
            <a:ext cx="4277068" cy="1631216"/>
          </a:xfrm>
          <a:prstGeom prst="rect">
            <a:avLst/>
          </a:prstGeom>
          <a:noFill/>
        </p:spPr>
        <p:txBody>
          <a:bodyPr wrap="none" rtlCol="0">
            <a:spAutoFit/>
          </a:bodyPr>
          <a:lstStyle/>
          <a:p>
            <a:r>
              <a:rPr lang="en-US" sz="2000" strike="sngStrike" dirty="0" smtClean="0"/>
              <a:t>Debit 	APA Donations Cash</a:t>
            </a:r>
          </a:p>
          <a:p>
            <a:r>
              <a:rPr lang="en-US" sz="2000" dirty="0" smtClean="0"/>
              <a:t>Credit	APA Campaign Contributions</a:t>
            </a:r>
          </a:p>
          <a:p>
            <a:pPr algn="ctr"/>
            <a:endParaRPr lang="en-US" sz="2000" dirty="0"/>
          </a:p>
          <a:p>
            <a:r>
              <a:rPr lang="en-US" sz="2000" dirty="0" smtClean="0"/>
              <a:t>Debit	Parish Assessment Expense</a:t>
            </a:r>
          </a:p>
          <a:p>
            <a:r>
              <a:rPr lang="en-US" sz="2000" strike="sngStrike" dirty="0" smtClean="0"/>
              <a:t>Credit	APA Donations Cash</a:t>
            </a:r>
            <a:endParaRPr lang="en-US" sz="2000" strike="sngStrike" dirty="0"/>
          </a:p>
        </p:txBody>
      </p:sp>
      <p:sp>
        <p:nvSpPr>
          <p:cNvPr id="4" name="Rectangle 3"/>
          <p:cNvSpPr/>
          <p:nvPr/>
        </p:nvSpPr>
        <p:spPr>
          <a:xfrm>
            <a:off x="2590800" y="1838980"/>
            <a:ext cx="3326616" cy="523220"/>
          </a:xfrm>
          <a:prstGeom prst="rect">
            <a:avLst/>
          </a:prstGeom>
        </p:spPr>
        <p:txBody>
          <a:bodyPr wrap="none">
            <a:spAutoFit/>
          </a:bodyPr>
          <a:lstStyle/>
          <a:p>
            <a:r>
              <a:rPr lang="en-US" sz="2800" b="1" dirty="0"/>
              <a:t>July through January</a:t>
            </a:r>
          </a:p>
        </p:txBody>
      </p:sp>
    </p:spTree>
    <p:extLst>
      <p:ext uri="{BB962C8B-B14F-4D97-AF65-F5344CB8AC3E}">
        <p14:creationId xmlns:p14="http://schemas.microsoft.com/office/powerpoint/2010/main" val="3575140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16</a:t>
            </a:fld>
            <a:endParaRPr lang="en-US">
              <a:solidFill>
                <a:srgbClr val="534949"/>
              </a:solidFill>
            </a:endParaRPr>
          </a:p>
        </p:txBody>
      </p:sp>
      <p:sp>
        <p:nvSpPr>
          <p:cNvPr id="3" name="Title 2"/>
          <p:cNvSpPr>
            <a:spLocks noGrp="1"/>
          </p:cNvSpPr>
          <p:nvPr>
            <p:ph type="title"/>
          </p:nvPr>
        </p:nvSpPr>
        <p:spPr>
          <a:xfrm>
            <a:off x="381000" y="76200"/>
            <a:ext cx="8381260" cy="1054394"/>
          </a:xfrm>
        </p:spPr>
        <p:txBody>
          <a:bodyPr/>
          <a:lstStyle/>
          <a:p>
            <a:r>
              <a:rPr lang="en-US" dirty="0"/>
              <a:t/>
            </a:r>
            <a:br>
              <a:rPr lang="en-US" dirty="0"/>
            </a:br>
            <a:r>
              <a:rPr lang="en-US" dirty="0"/>
              <a:t>Donor payments to Campaign processing office</a:t>
            </a:r>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09801" y="2743200"/>
            <a:ext cx="4876800" cy="2246769"/>
          </a:xfrm>
          <a:prstGeom prst="rect">
            <a:avLst/>
          </a:prstGeom>
          <a:noFill/>
        </p:spPr>
        <p:txBody>
          <a:bodyPr wrap="square" rtlCol="0">
            <a:spAutoFit/>
          </a:bodyPr>
          <a:lstStyle/>
          <a:p>
            <a:r>
              <a:rPr lang="en-US" sz="2000" dirty="0"/>
              <a:t>Debit	Parish Assessment Expense</a:t>
            </a:r>
          </a:p>
          <a:p>
            <a:r>
              <a:rPr lang="en-US" sz="2000" dirty="0" smtClean="0"/>
              <a:t>Credit	APA Campaign Contributions</a:t>
            </a:r>
          </a:p>
          <a:p>
            <a:endParaRPr lang="en-US" sz="2000" dirty="0" smtClean="0"/>
          </a:p>
          <a:p>
            <a:r>
              <a:rPr lang="en-US" sz="2000" dirty="0" smtClean="0"/>
              <a:t>To record assessment expense and APA revenue for donations processed by the Campaign Office</a:t>
            </a:r>
          </a:p>
          <a:p>
            <a:pPr algn="ctr"/>
            <a:endParaRPr lang="en-US" sz="2000" dirty="0"/>
          </a:p>
        </p:txBody>
      </p:sp>
      <p:sp>
        <p:nvSpPr>
          <p:cNvPr id="4" name="Rectangle 3"/>
          <p:cNvSpPr/>
          <p:nvPr/>
        </p:nvSpPr>
        <p:spPr>
          <a:xfrm>
            <a:off x="2743200" y="1905000"/>
            <a:ext cx="3326616" cy="523220"/>
          </a:xfrm>
          <a:prstGeom prst="rect">
            <a:avLst/>
          </a:prstGeom>
        </p:spPr>
        <p:txBody>
          <a:bodyPr wrap="none">
            <a:spAutoFit/>
          </a:bodyPr>
          <a:lstStyle/>
          <a:p>
            <a:r>
              <a:rPr lang="en-US" sz="2800" b="1" dirty="0"/>
              <a:t>July through January</a:t>
            </a:r>
          </a:p>
        </p:txBody>
      </p:sp>
    </p:spTree>
    <p:extLst>
      <p:ext uri="{BB962C8B-B14F-4D97-AF65-F5344CB8AC3E}">
        <p14:creationId xmlns:p14="http://schemas.microsoft.com/office/powerpoint/2010/main" val="1294965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17</a:t>
            </a:fld>
            <a:endParaRPr lang="en-US">
              <a:solidFill>
                <a:srgbClr val="534949"/>
              </a:solidFill>
            </a:endParaRPr>
          </a:p>
        </p:txBody>
      </p:sp>
      <p:sp>
        <p:nvSpPr>
          <p:cNvPr id="3" name="Title 2"/>
          <p:cNvSpPr>
            <a:spLocks noGrp="1"/>
          </p:cNvSpPr>
          <p:nvPr>
            <p:ph type="title"/>
          </p:nvPr>
        </p:nvSpPr>
        <p:spPr/>
        <p:txBody>
          <a:bodyPr/>
          <a:lstStyle/>
          <a:p>
            <a:r>
              <a:rPr lang="en-US" dirty="0"/>
              <a:t>APA &amp; Parish </a:t>
            </a:r>
            <a:r>
              <a:rPr lang="en-US" dirty="0" err="1"/>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xmlns="" id="{B689A900-9B96-45D9-87D5-541A553E6877}"/>
              </a:ext>
            </a:extLst>
          </p:cNvPr>
          <p:cNvPicPr>
            <a:picLocks noChangeAspect="1"/>
          </p:cNvPicPr>
          <p:nvPr/>
        </p:nvPicPr>
        <p:blipFill>
          <a:blip r:embed="rId3"/>
          <a:stretch>
            <a:fillRect/>
          </a:stretch>
        </p:blipFill>
        <p:spPr>
          <a:xfrm>
            <a:off x="1219200" y="2133600"/>
            <a:ext cx="7015480" cy="3124199"/>
          </a:xfrm>
          <a:prstGeom prst="rect">
            <a:avLst/>
          </a:prstGeom>
        </p:spPr>
      </p:pic>
    </p:spTree>
    <p:extLst>
      <p:ext uri="{BB962C8B-B14F-4D97-AF65-F5344CB8AC3E}">
        <p14:creationId xmlns:p14="http://schemas.microsoft.com/office/powerpoint/2010/main" val="3073046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18</a:t>
            </a:fld>
            <a:endParaRPr lang="en-US">
              <a:solidFill>
                <a:srgbClr val="534949"/>
              </a:solidFill>
            </a:endParaRPr>
          </a:p>
        </p:txBody>
      </p:sp>
      <p:sp>
        <p:nvSpPr>
          <p:cNvPr id="3" name="Title 2"/>
          <p:cNvSpPr>
            <a:spLocks noGrp="1"/>
          </p:cNvSpPr>
          <p:nvPr>
            <p:ph type="title"/>
          </p:nvPr>
        </p:nvSpPr>
        <p:spPr/>
        <p:txBody>
          <a:bodyPr/>
          <a:lstStyle/>
          <a:p>
            <a:r>
              <a:rPr lang="en-US" dirty="0"/>
              <a:t>APA &amp; Parish </a:t>
            </a:r>
            <a:r>
              <a:rPr lang="en-US" dirty="0" err="1"/>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xmlns="" id="{5356282E-C344-4FE8-B4B6-A5DD152B5CE1}"/>
              </a:ext>
            </a:extLst>
          </p:cNvPr>
          <p:cNvPicPr>
            <a:picLocks noChangeAspect="1"/>
          </p:cNvPicPr>
          <p:nvPr/>
        </p:nvPicPr>
        <p:blipFill>
          <a:blip r:embed="rId3"/>
          <a:stretch>
            <a:fillRect/>
          </a:stretch>
        </p:blipFill>
        <p:spPr>
          <a:xfrm>
            <a:off x="914400" y="2057400"/>
            <a:ext cx="7467600" cy="2895600"/>
          </a:xfrm>
          <a:prstGeom prst="rect">
            <a:avLst/>
          </a:prstGeom>
        </p:spPr>
      </p:pic>
    </p:spTree>
    <p:extLst>
      <p:ext uri="{BB962C8B-B14F-4D97-AF65-F5344CB8AC3E}">
        <p14:creationId xmlns:p14="http://schemas.microsoft.com/office/powerpoint/2010/main" val="888827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19</a:t>
            </a:fld>
            <a:endParaRPr lang="en-US">
              <a:solidFill>
                <a:srgbClr val="534949"/>
              </a:solidFill>
            </a:endParaRPr>
          </a:p>
        </p:txBody>
      </p:sp>
      <p:sp>
        <p:nvSpPr>
          <p:cNvPr id="3" name="Title 2"/>
          <p:cNvSpPr>
            <a:spLocks noGrp="1"/>
          </p:cNvSpPr>
          <p:nvPr>
            <p:ph type="title"/>
          </p:nvPr>
        </p:nvSpPr>
        <p:spPr/>
        <p:txBody>
          <a:bodyPr/>
          <a:lstStyle/>
          <a:p>
            <a:r>
              <a:rPr lang="en-US" dirty="0"/>
              <a:t>APA &amp; Parish </a:t>
            </a:r>
            <a:r>
              <a:rPr lang="en-US" dirty="0" err="1"/>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xmlns="" id="{4F9B68FF-5D96-4996-B91D-710965CF7885}"/>
              </a:ext>
            </a:extLst>
          </p:cNvPr>
          <p:cNvSpPr txBox="1"/>
          <p:nvPr/>
        </p:nvSpPr>
        <p:spPr>
          <a:xfrm>
            <a:off x="373602" y="2057400"/>
            <a:ext cx="8381260" cy="1754326"/>
          </a:xfrm>
          <a:prstGeom prst="rect">
            <a:avLst/>
          </a:prstGeom>
          <a:noFill/>
        </p:spPr>
        <p:txBody>
          <a:bodyPr wrap="square" rtlCol="0">
            <a:spAutoFit/>
          </a:bodyPr>
          <a:lstStyle/>
          <a:p>
            <a:r>
              <a:rPr lang="en-US" dirty="0" smtClean="0"/>
              <a:t>To record donations during  July, 2017:</a:t>
            </a:r>
          </a:p>
          <a:p>
            <a:pPr marL="285750" indent="-285750">
              <a:buFont typeface="Arial" panose="020B0604020202020204" pitchFamily="34" charset="0"/>
              <a:buChar char="•"/>
            </a:pPr>
            <a:r>
              <a:rPr lang="en-US" dirty="0" smtClean="0"/>
              <a:t>Donations received February 1 through July 31, 2017: 	$282,852.94</a:t>
            </a:r>
          </a:p>
          <a:p>
            <a:pPr marL="285750" indent="-285750">
              <a:buFont typeface="Arial" panose="020B0604020202020204" pitchFamily="34" charset="0"/>
              <a:buChar char="•"/>
            </a:pPr>
            <a:r>
              <a:rPr lang="en-US" dirty="0" smtClean="0"/>
              <a:t>Donations received February 1 through June 30, 2017: 	</a:t>
            </a:r>
            <a:r>
              <a:rPr lang="en-US" u="sng" dirty="0" smtClean="0"/>
              <a:t>$251,309.37</a:t>
            </a:r>
          </a:p>
          <a:p>
            <a:r>
              <a:rPr lang="en-US" dirty="0" smtClean="0"/>
              <a:t>July Activity						$  31,543.57</a:t>
            </a:r>
            <a:endParaRPr lang="en-US" dirty="0"/>
          </a:p>
          <a:p>
            <a:pPr marL="285750" indent="-285750">
              <a:buFont typeface="Arial" panose="020B0604020202020204" pitchFamily="34" charset="0"/>
              <a:buChar char="•"/>
            </a:pPr>
            <a:endParaRPr lang="en-US" u="sng" dirty="0" smtClean="0"/>
          </a:p>
          <a:p>
            <a:pPr marL="285750" indent="-285750">
              <a:buFont typeface="Arial" panose="020B0604020202020204" pitchFamily="34" charset="0"/>
              <a:buChar char="•"/>
            </a:pPr>
            <a:endParaRPr lang="en-US" u="sng" dirty="0"/>
          </a:p>
        </p:txBody>
      </p:sp>
    </p:spTree>
    <p:extLst>
      <p:ext uri="{BB962C8B-B14F-4D97-AF65-F5344CB8AC3E}">
        <p14:creationId xmlns:p14="http://schemas.microsoft.com/office/powerpoint/2010/main" val="46361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507" y="1447800"/>
            <a:ext cx="8310139" cy="4986529"/>
          </a:xfrm>
        </p:spPr>
        <p:txBody>
          <a:bodyPr>
            <a:normAutofit lnSpcReduction="10000"/>
          </a:bodyPr>
          <a:lstStyle/>
          <a:p>
            <a:pPr marL="45720" indent="0">
              <a:buNone/>
            </a:pPr>
            <a:r>
              <a:rPr lang="en-US" b="1" dirty="0"/>
              <a:t> </a:t>
            </a:r>
            <a:endParaRPr lang="en-US" dirty="0"/>
          </a:p>
          <a:p>
            <a:pPr marL="45720" lvl="0" indent="0">
              <a:buNone/>
            </a:pPr>
            <a:r>
              <a:rPr lang="en-US" sz="3500" b="1" dirty="0"/>
              <a:t>Opening Remarks</a:t>
            </a:r>
          </a:p>
          <a:p>
            <a:pPr marL="45720" lvl="0" indent="0">
              <a:buNone/>
            </a:pPr>
            <a:r>
              <a:rPr lang="en-US" sz="3500" b="1" dirty="0"/>
              <a:t>2018-2019 Parish Assessment Accounting Issues</a:t>
            </a:r>
          </a:p>
          <a:p>
            <a:pPr marL="45720" lvl="0" indent="0">
              <a:buNone/>
            </a:pPr>
            <a:r>
              <a:rPr lang="en-US" sz="3500" b="1" dirty="0"/>
              <a:t>Access Controls</a:t>
            </a:r>
            <a:endParaRPr lang="en-US" sz="3500" dirty="0"/>
          </a:p>
          <a:p>
            <a:pPr marL="45720" lvl="0" indent="0">
              <a:buNone/>
            </a:pPr>
            <a:r>
              <a:rPr lang="en-US" sz="3500" b="1" dirty="0"/>
              <a:t>Offertory Processing</a:t>
            </a:r>
          </a:p>
          <a:p>
            <a:pPr marL="45720" lvl="0" indent="0">
              <a:buNone/>
            </a:pPr>
            <a:r>
              <a:rPr lang="en-US" sz="3500" b="1" dirty="0"/>
              <a:t>Lunch</a:t>
            </a:r>
            <a:endParaRPr lang="en-US" sz="3500" dirty="0"/>
          </a:p>
          <a:p>
            <a:pPr marL="45720" lvl="0" indent="0">
              <a:buNone/>
            </a:pPr>
            <a:r>
              <a:rPr lang="en-US" sz="3500" b="1" dirty="0"/>
              <a:t>Parish Safety Planning</a:t>
            </a:r>
          </a:p>
          <a:p>
            <a:pPr marL="45720" lvl="0" indent="0">
              <a:buNone/>
            </a:pPr>
            <a:r>
              <a:rPr lang="en-US" sz="3500" b="1" dirty="0"/>
              <a:t>Listening Session</a:t>
            </a:r>
            <a:endParaRPr lang="en-US" sz="3500" dirty="0"/>
          </a:p>
          <a:p>
            <a:pPr marL="0" indent="0">
              <a:buNone/>
            </a:pPr>
            <a:endParaRPr lang="en-US" sz="4400" dirty="0"/>
          </a:p>
          <a:p>
            <a:pPr marL="0" indent="0">
              <a:buNone/>
            </a:pPr>
            <a:endParaRPr lang="en-US" sz="4400" dirty="0"/>
          </a:p>
          <a:p>
            <a:pPr marL="0" indent="0">
              <a:buNone/>
            </a:pPr>
            <a:endParaRPr lang="en-US" sz="4400" dirty="0"/>
          </a:p>
          <a:p>
            <a:endParaRPr lang="en-US" dirty="0"/>
          </a:p>
          <a:p>
            <a:endParaRPr lang="en-US" dirty="0"/>
          </a:p>
        </p:txBody>
      </p:sp>
      <p:sp>
        <p:nvSpPr>
          <p:cNvPr id="2" name="Title 1"/>
          <p:cNvSpPr>
            <a:spLocks noGrp="1"/>
          </p:cNvSpPr>
          <p:nvPr>
            <p:ph type="title"/>
          </p:nvPr>
        </p:nvSpPr>
        <p:spPr>
          <a:xfrm>
            <a:off x="1447800" y="274638"/>
            <a:ext cx="6858000" cy="1143000"/>
          </a:xfrm>
        </p:spPr>
        <p:txBody>
          <a:bodyPr>
            <a:normAutofit/>
          </a:bodyPr>
          <a:lstStyle/>
          <a:p>
            <a:r>
              <a:rPr lang="en-US" dirty="0"/>
              <a:t>Stewardship conference</a:t>
            </a:r>
            <a:br>
              <a:rPr lang="en-US" dirty="0"/>
            </a:br>
            <a:r>
              <a:rPr lang="en-US" dirty="0"/>
              <a:t>agenda</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a:t>
            </a:fld>
            <a:endParaRPr lang="en-US">
              <a:solidFill>
                <a:srgbClr val="534949"/>
              </a:solidFill>
            </a:endParaRPr>
          </a:p>
        </p:txBody>
      </p:sp>
    </p:spTree>
    <p:extLst>
      <p:ext uri="{BB962C8B-B14F-4D97-AF65-F5344CB8AC3E}">
        <p14:creationId xmlns:p14="http://schemas.microsoft.com/office/powerpoint/2010/main" val="1943052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20</a:t>
            </a:fld>
            <a:endParaRPr lang="en-US">
              <a:solidFill>
                <a:srgbClr val="534949"/>
              </a:solidFill>
            </a:endParaRPr>
          </a:p>
        </p:txBody>
      </p:sp>
      <p:sp>
        <p:nvSpPr>
          <p:cNvPr id="3" name="Title 2"/>
          <p:cNvSpPr>
            <a:spLocks noGrp="1"/>
          </p:cNvSpPr>
          <p:nvPr>
            <p:ph type="title"/>
          </p:nvPr>
        </p:nvSpPr>
        <p:spPr>
          <a:xfrm>
            <a:off x="381000" y="76200"/>
            <a:ext cx="8381260" cy="1054394"/>
          </a:xfrm>
        </p:spPr>
        <p:txBody>
          <a:bodyPr/>
          <a:lstStyle/>
          <a:p>
            <a:r>
              <a:rPr lang="en-US" dirty="0"/>
              <a:t/>
            </a:r>
            <a:br>
              <a:rPr lang="en-US" dirty="0"/>
            </a:br>
            <a:r>
              <a:rPr lang="en-US" dirty="0" smtClean="0"/>
              <a:t>Donor payments to Campaign processing office</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2057400"/>
            <a:ext cx="2590800" cy="114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Campaign Processing Office</a:t>
            </a:r>
            <a:endParaRPr lang="en-US" dirty="0"/>
          </a:p>
        </p:txBody>
      </p:sp>
      <p:sp>
        <p:nvSpPr>
          <p:cNvPr id="7" name="Rectangle 6"/>
          <p:cNvSpPr/>
          <p:nvPr/>
        </p:nvSpPr>
        <p:spPr>
          <a:xfrm>
            <a:off x="762000" y="4038600"/>
            <a:ext cx="25908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Pastoral Center Accounts Receivable Department</a:t>
            </a:r>
            <a:endParaRPr lang="en-US" dirty="0"/>
          </a:p>
        </p:txBody>
      </p:sp>
      <p:sp>
        <p:nvSpPr>
          <p:cNvPr id="9" name="TextBox 8"/>
          <p:cNvSpPr txBox="1"/>
          <p:nvPr/>
        </p:nvSpPr>
        <p:spPr>
          <a:xfrm>
            <a:off x="4420781" y="1676400"/>
            <a:ext cx="3868339" cy="523220"/>
          </a:xfrm>
          <a:prstGeom prst="rect">
            <a:avLst/>
          </a:prstGeom>
          <a:noFill/>
        </p:spPr>
        <p:txBody>
          <a:bodyPr wrap="square" rtlCol="0">
            <a:spAutoFit/>
          </a:bodyPr>
          <a:lstStyle/>
          <a:p>
            <a:r>
              <a:rPr lang="en-US" sz="2800" b="1" dirty="0" smtClean="0"/>
              <a:t>February through June</a:t>
            </a:r>
            <a:endParaRPr lang="en-US" sz="2800" b="1" dirty="0"/>
          </a:p>
        </p:txBody>
      </p:sp>
      <p:sp>
        <p:nvSpPr>
          <p:cNvPr id="13" name="Right Arrow 12"/>
          <p:cNvSpPr/>
          <p:nvPr/>
        </p:nvSpPr>
        <p:spPr>
          <a:xfrm>
            <a:off x="228600" y="2420034"/>
            <a:ext cx="457200" cy="399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2" name="TextBox 11"/>
          <p:cNvSpPr txBox="1"/>
          <p:nvPr/>
        </p:nvSpPr>
        <p:spPr>
          <a:xfrm>
            <a:off x="1958580" y="5562600"/>
            <a:ext cx="5280420" cy="369332"/>
          </a:xfrm>
          <a:prstGeom prst="rect">
            <a:avLst/>
          </a:prstGeom>
          <a:noFill/>
        </p:spPr>
        <p:txBody>
          <a:bodyPr wrap="none" rtlCol="0">
            <a:spAutoFit/>
          </a:bodyPr>
          <a:lstStyle/>
          <a:p>
            <a:r>
              <a:rPr lang="en-US" dirty="0" smtClean="0"/>
              <a:t>Note: All payments are applied to </a:t>
            </a:r>
            <a:r>
              <a:rPr lang="en-US" b="1" u="sng" dirty="0" smtClean="0"/>
              <a:t>new campaign!!! </a:t>
            </a:r>
            <a:endParaRPr lang="en-US" b="1" u="sng" dirty="0"/>
          </a:p>
        </p:txBody>
      </p:sp>
      <p:sp>
        <p:nvSpPr>
          <p:cNvPr id="10" name="TextBox 9"/>
          <p:cNvSpPr txBox="1"/>
          <p:nvPr/>
        </p:nvSpPr>
        <p:spPr>
          <a:xfrm>
            <a:off x="533400" y="3440668"/>
            <a:ext cx="3182025" cy="369332"/>
          </a:xfrm>
          <a:prstGeom prst="rect">
            <a:avLst/>
          </a:prstGeom>
          <a:noFill/>
        </p:spPr>
        <p:txBody>
          <a:bodyPr wrap="none" rtlCol="0">
            <a:spAutoFit/>
          </a:bodyPr>
          <a:lstStyle/>
          <a:p>
            <a:r>
              <a:rPr lang="en-US" dirty="0" smtClean="0"/>
              <a:t>Cash stays in Campaign Office</a:t>
            </a:r>
            <a:endParaRPr lang="en-US" dirty="0"/>
          </a:p>
        </p:txBody>
      </p:sp>
      <p:sp>
        <p:nvSpPr>
          <p:cNvPr id="14" name="TextBox 13"/>
          <p:cNvSpPr txBox="1"/>
          <p:nvPr/>
        </p:nvSpPr>
        <p:spPr>
          <a:xfrm>
            <a:off x="4800600" y="2362200"/>
            <a:ext cx="2438400" cy="646331"/>
          </a:xfrm>
          <a:prstGeom prst="rect">
            <a:avLst/>
          </a:prstGeom>
          <a:noFill/>
        </p:spPr>
        <p:txBody>
          <a:bodyPr wrap="square" rtlCol="0">
            <a:spAutoFit/>
          </a:bodyPr>
          <a:lstStyle/>
          <a:p>
            <a:r>
              <a:rPr lang="en-US" dirty="0" smtClean="0"/>
              <a:t>No journal entries until July of next year</a:t>
            </a:r>
            <a:endParaRPr lang="en-US" dirty="0"/>
          </a:p>
        </p:txBody>
      </p:sp>
    </p:spTree>
    <p:extLst>
      <p:ext uri="{BB962C8B-B14F-4D97-AF65-F5344CB8AC3E}">
        <p14:creationId xmlns:p14="http://schemas.microsoft.com/office/powerpoint/2010/main" val="4164133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21</a:t>
            </a:fld>
            <a:endParaRPr lang="en-US">
              <a:solidFill>
                <a:srgbClr val="534949"/>
              </a:solidFill>
            </a:endParaRPr>
          </a:p>
        </p:txBody>
      </p:sp>
      <p:sp>
        <p:nvSpPr>
          <p:cNvPr id="3" name="Title 2"/>
          <p:cNvSpPr>
            <a:spLocks noGrp="1"/>
          </p:cNvSpPr>
          <p:nvPr>
            <p:ph type="title"/>
          </p:nvPr>
        </p:nvSpPr>
        <p:spPr>
          <a:xfrm>
            <a:off x="381000" y="0"/>
            <a:ext cx="8381260" cy="1054394"/>
          </a:xfrm>
        </p:spPr>
        <p:txBody>
          <a:bodyPr/>
          <a:lstStyle/>
          <a:p>
            <a:r>
              <a:rPr lang="en-US" dirty="0"/>
              <a:t/>
            </a:r>
            <a:br>
              <a:rPr lang="en-US" dirty="0"/>
            </a:br>
            <a:r>
              <a:rPr lang="en-US" dirty="0"/>
              <a:t>APA &amp; Parish </a:t>
            </a:r>
            <a:r>
              <a:rPr lang="en-US" dirty="0" err="1"/>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09801" y="2819400"/>
            <a:ext cx="4876800" cy="2246769"/>
          </a:xfrm>
          <a:prstGeom prst="rect">
            <a:avLst/>
          </a:prstGeom>
          <a:noFill/>
        </p:spPr>
        <p:txBody>
          <a:bodyPr wrap="square" rtlCol="0">
            <a:spAutoFit/>
          </a:bodyPr>
          <a:lstStyle/>
          <a:p>
            <a:r>
              <a:rPr lang="en-US" sz="2000" dirty="0"/>
              <a:t>Debit	Parish Assessment Expense</a:t>
            </a:r>
          </a:p>
          <a:p>
            <a:r>
              <a:rPr lang="en-US" sz="2000" dirty="0" smtClean="0"/>
              <a:t>Credit	APA Campaign Contributions</a:t>
            </a:r>
          </a:p>
          <a:p>
            <a:endParaRPr lang="en-US" sz="2000" dirty="0" smtClean="0"/>
          </a:p>
          <a:p>
            <a:r>
              <a:rPr lang="en-US" sz="2000" dirty="0" smtClean="0"/>
              <a:t>To record assessment expense and APA revenue for donations processed by the Campaign Office</a:t>
            </a:r>
          </a:p>
          <a:p>
            <a:pPr algn="ctr"/>
            <a:endParaRPr lang="en-US" sz="2000" dirty="0"/>
          </a:p>
        </p:txBody>
      </p:sp>
      <p:sp>
        <p:nvSpPr>
          <p:cNvPr id="8" name="TextBox 7"/>
          <p:cNvSpPr txBox="1"/>
          <p:nvPr/>
        </p:nvSpPr>
        <p:spPr>
          <a:xfrm>
            <a:off x="1371600" y="1762780"/>
            <a:ext cx="6459139" cy="954107"/>
          </a:xfrm>
          <a:prstGeom prst="rect">
            <a:avLst/>
          </a:prstGeom>
          <a:noFill/>
        </p:spPr>
        <p:txBody>
          <a:bodyPr wrap="square" rtlCol="0">
            <a:spAutoFit/>
          </a:bodyPr>
          <a:lstStyle/>
          <a:p>
            <a:pPr algn="ctr"/>
            <a:r>
              <a:rPr lang="en-US" sz="2800" b="1" dirty="0" smtClean="0"/>
              <a:t>February through June Activity Recorded at Beginning of New Fiscal Year</a:t>
            </a:r>
            <a:endParaRPr lang="en-US" sz="2800" b="1" dirty="0"/>
          </a:p>
        </p:txBody>
      </p:sp>
    </p:spTree>
    <p:extLst>
      <p:ext uri="{BB962C8B-B14F-4D97-AF65-F5344CB8AC3E}">
        <p14:creationId xmlns:p14="http://schemas.microsoft.com/office/powerpoint/2010/main" val="1322733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22</a:t>
            </a:fld>
            <a:endParaRPr lang="en-US">
              <a:solidFill>
                <a:srgbClr val="534949"/>
              </a:solidFill>
            </a:endParaRPr>
          </a:p>
        </p:txBody>
      </p:sp>
      <p:sp>
        <p:nvSpPr>
          <p:cNvPr id="3" name="Title 2"/>
          <p:cNvSpPr>
            <a:spLocks noGrp="1"/>
          </p:cNvSpPr>
          <p:nvPr>
            <p:ph type="title"/>
          </p:nvPr>
        </p:nvSpPr>
        <p:spPr>
          <a:xfrm>
            <a:off x="381000" y="228600"/>
            <a:ext cx="8381260" cy="1054394"/>
          </a:xfrm>
        </p:spPr>
        <p:txBody>
          <a:bodyPr/>
          <a:lstStyle/>
          <a:p>
            <a:r>
              <a:rPr lang="en-US" dirty="0"/>
              <a:t>APA &amp; Parish </a:t>
            </a:r>
            <a:r>
              <a:rPr lang="en-US" dirty="0" err="1"/>
              <a:t>aSSESSMENT</a:t>
            </a:r>
            <a:endParaRPr lang="en-US" dirty="0"/>
          </a:p>
        </p:txBody>
      </p:sp>
      <p:pic>
        <p:nvPicPr>
          <p:cNvPr id="5"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xmlns="" id="{5356282E-C344-4FE8-B4B6-A5DD152B5CE1}"/>
              </a:ext>
            </a:extLst>
          </p:cNvPr>
          <p:cNvPicPr>
            <a:picLocks noChangeAspect="1"/>
          </p:cNvPicPr>
          <p:nvPr/>
        </p:nvPicPr>
        <p:blipFill>
          <a:blip r:embed="rId3"/>
          <a:stretch>
            <a:fillRect/>
          </a:stretch>
        </p:blipFill>
        <p:spPr>
          <a:xfrm>
            <a:off x="914400" y="2057400"/>
            <a:ext cx="7467600" cy="2895600"/>
          </a:xfrm>
          <a:prstGeom prst="rect">
            <a:avLst/>
          </a:prstGeom>
        </p:spPr>
      </p:pic>
    </p:spTree>
    <p:extLst>
      <p:ext uri="{BB962C8B-B14F-4D97-AF65-F5344CB8AC3E}">
        <p14:creationId xmlns:p14="http://schemas.microsoft.com/office/powerpoint/2010/main" val="287430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6858000" cy="1143000"/>
          </a:xfrm>
        </p:spPr>
        <p:txBody>
          <a:bodyPr>
            <a:normAutofit/>
          </a:bodyPr>
          <a:lstStyle/>
          <a:p>
            <a:r>
              <a:rPr lang="en-US" dirty="0"/>
              <a:t>APA &amp; Parish </a:t>
            </a:r>
            <a:r>
              <a:rPr lang="en-US" dirty="0" err="1"/>
              <a:t>AssessMent</a:t>
            </a: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23</a:t>
            </a:fld>
            <a:endParaRPr lang="en-US">
              <a:solidFill>
                <a:srgbClr val="534949"/>
              </a:solidFill>
            </a:endParaRPr>
          </a:p>
        </p:txBody>
      </p:sp>
      <p:sp>
        <p:nvSpPr>
          <p:cNvPr id="3" name="TextBox 2">
            <a:extLst>
              <a:ext uri="{FF2B5EF4-FFF2-40B4-BE49-F238E27FC236}">
                <a16:creationId xmlns:a16="http://schemas.microsoft.com/office/drawing/2014/main" xmlns="" id="{72B82999-EF28-45DB-B3F4-5192BB7B6E7D}"/>
              </a:ext>
            </a:extLst>
          </p:cNvPr>
          <p:cNvSpPr txBox="1"/>
          <p:nvPr/>
        </p:nvSpPr>
        <p:spPr>
          <a:xfrm>
            <a:off x="1143001" y="2031588"/>
            <a:ext cx="7162800" cy="2800767"/>
          </a:xfrm>
          <a:prstGeom prst="rect">
            <a:avLst/>
          </a:prstGeom>
          <a:noFill/>
        </p:spPr>
        <p:txBody>
          <a:bodyPr wrap="square" rtlCol="0">
            <a:spAutoFit/>
          </a:bodyPr>
          <a:lstStyle/>
          <a:p>
            <a:r>
              <a:rPr lang="en-US" sz="2800" dirty="0" smtClean="0"/>
              <a:t>How about a pew collection for APA?  </a:t>
            </a:r>
          </a:p>
          <a:p>
            <a:endParaRPr lang="en-US" sz="2800" dirty="0"/>
          </a:p>
          <a:p>
            <a:r>
              <a:rPr lang="en-US" sz="2800" dirty="0" smtClean="0"/>
              <a:t>What month is it?</a:t>
            </a:r>
          </a:p>
          <a:p>
            <a:endParaRPr lang="en-US" sz="2800" dirty="0"/>
          </a:p>
          <a:p>
            <a:r>
              <a:rPr lang="en-US" sz="2800" dirty="0" smtClean="0"/>
              <a:t>You must tell us how you want it processed.</a:t>
            </a:r>
            <a:endParaRPr lang="en-US" sz="2800" dirty="0"/>
          </a:p>
          <a:p>
            <a:endParaRPr lang="en-US" dirty="0"/>
          </a:p>
          <a:p>
            <a:endParaRPr lang="en-US" dirty="0"/>
          </a:p>
        </p:txBody>
      </p:sp>
    </p:spTree>
    <p:extLst>
      <p:ext uri="{BB962C8B-B14F-4D97-AF65-F5344CB8AC3E}">
        <p14:creationId xmlns:p14="http://schemas.microsoft.com/office/powerpoint/2010/main" val="1822466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APA &amp; Parish </a:t>
            </a:r>
            <a:r>
              <a:rPr lang="en-US" dirty="0" err="1"/>
              <a:t>AssessMent</a:t>
            </a: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24</a:t>
            </a:fld>
            <a:endParaRPr lang="en-US">
              <a:solidFill>
                <a:srgbClr val="534949"/>
              </a:solidFill>
            </a:endParaRPr>
          </a:p>
        </p:txBody>
      </p:sp>
      <p:sp>
        <p:nvSpPr>
          <p:cNvPr id="3" name="TextBox 2">
            <a:extLst>
              <a:ext uri="{FF2B5EF4-FFF2-40B4-BE49-F238E27FC236}">
                <a16:creationId xmlns:a16="http://schemas.microsoft.com/office/drawing/2014/main" xmlns="" id="{72B82999-EF28-45DB-B3F4-5192BB7B6E7D}"/>
              </a:ext>
            </a:extLst>
          </p:cNvPr>
          <p:cNvSpPr txBox="1"/>
          <p:nvPr/>
        </p:nvSpPr>
        <p:spPr>
          <a:xfrm>
            <a:off x="1143001" y="2031588"/>
            <a:ext cx="7162800" cy="3970318"/>
          </a:xfrm>
          <a:prstGeom prst="rect">
            <a:avLst/>
          </a:prstGeom>
          <a:noFill/>
        </p:spPr>
        <p:txBody>
          <a:bodyPr wrap="square" rtlCol="0">
            <a:spAutoFit/>
          </a:bodyPr>
          <a:lstStyle/>
          <a:p>
            <a:r>
              <a:rPr lang="en-US" dirty="0" smtClean="0"/>
              <a:t>How about a pew collection for APA?  </a:t>
            </a:r>
          </a:p>
          <a:p>
            <a:endParaRPr lang="en-US" dirty="0"/>
          </a:p>
          <a:p>
            <a:r>
              <a:rPr lang="en-US" dirty="0" smtClean="0"/>
              <a:t>We’ve said </a:t>
            </a:r>
            <a:r>
              <a:rPr lang="en-US" dirty="0"/>
              <a:t>all donations processed by the Campaign Office will be recorded by the parish as revenue in:</a:t>
            </a:r>
          </a:p>
          <a:p>
            <a:r>
              <a:rPr lang="en-US" dirty="0"/>
              <a:t>	Annual Pastoral Appeal Contributions (I) 100414000</a:t>
            </a:r>
          </a:p>
          <a:p>
            <a:endParaRPr lang="en-US" dirty="0"/>
          </a:p>
          <a:p>
            <a:r>
              <a:rPr lang="en-US" dirty="0"/>
              <a:t>And, funds collected by the parish and forwarded to the Campaign Office with a list of donors will be included in the above activity.  </a:t>
            </a:r>
          </a:p>
          <a:p>
            <a:endParaRPr lang="en-US" dirty="0"/>
          </a:p>
          <a:p>
            <a:r>
              <a:rPr lang="en-US" dirty="0"/>
              <a:t>	When</a:t>
            </a:r>
            <a:r>
              <a:rPr lang="en-US" dirty="0" smtClean="0"/>
              <a:t>?</a:t>
            </a:r>
            <a:r>
              <a:rPr lang="en-US" b="1" dirty="0"/>
              <a:t> </a:t>
            </a:r>
            <a:r>
              <a:rPr lang="en-US" b="1" dirty="0" smtClean="0"/>
              <a:t>  Next </a:t>
            </a:r>
            <a:r>
              <a:rPr lang="en-US" b="1" dirty="0"/>
              <a:t>month, when you record this month’s campaign activity processed by the Campaign Office </a:t>
            </a:r>
          </a:p>
          <a:p>
            <a:endParaRPr lang="en-US" dirty="0"/>
          </a:p>
          <a:p>
            <a:endParaRPr lang="en-US" dirty="0"/>
          </a:p>
          <a:p>
            <a:endParaRPr lang="en-US" dirty="0"/>
          </a:p>
        </p:txBody>
      </p:sp>
    </p:spTree>
    <p:extLst>
      <p:ext uri="{BB962C8B-B14F-4D97-AF65-F5344CB8AC3E}">
        <p14:creationId xmlns:p14="http://schemas.microsoft.com/office/powerpoint/2010/main" val="525824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APA &amp; Parish </a:t>
            </a:r>
            <a:r>
              <a:rPr lang="en-US" dirty="0" err="1"/>
              <a:t>AssessMent</a:t>
            </a: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25</a:t>
            </a:fld>
            <a:endParaRPr lang="en-US">
              <a:solidFill>
                <a:srgbClr val="534949"/>
              </a:solidFill>
            </a:endParaRPr>
          </a:p>
        </p:txBody>
      </p:sp>
      <p:sp>
        <p:nvSpPr>
          <p:cNvPr id="3" name="TextBox 2">
            <a:extLst>
              <a:ext uri="{FF2B5EF4-FFF2-40B4-BE49-F238E27FC236}">
                <a16:creationId xmlns:a16="http://schemas.microsoft.com/office/drawing/2014/main" xmlns="" id="{72B82999-EF28-45DB-B3F4-5192BB7B6E7D}"/>
              </a:ext>
            </a:extLst>
          </p:cNvPr>
          <p:cNvSpPr txBox="1"/>
          <p:nvPr/>
        </p:nvSpPr>
        <p:spPr>
          <a:xfrm>
            <a:off x="1143001" y="2031588"/>
            <a:ext cx="7162800" cy="3416320"/>
          </a:xfrm>
          <a:prstGeom prst="rect">
            <a:avLst/>
          </a:prstGeom>
          <a:noFill/>
        </p:spPr>
        <p:txBody>
          <a:bodyPr wrap="square" rtlCol="0">
            <a:spAutoFit/>
          </a:bodyPr>
          <a:lstStyle/>
          <a:p>
            <a:r>
              <a:rPr lang="en-US" dirty="0"/>
              <a:t>So, how should the parish record a collection for APA?  As a debit to cash, and a credit to:</a:t>
            </a:r>
          </a:p>
          <a:p>
            <a:endParaRPr lang="en-US" dirty="0"/>
          </a:p>
          <a:p>
            <a:r>
              <a:rPr lang="en-US" dirty="0"/>
              <a:t>	A.  Revenue</a:t>
            </a:r>
          </a:p>
          <a:p>
            <a:endParaRPr lang="en-US" dirty="0"/>
          </a:p>
          <a:p>
            <a:r>
              <a:rPr lang="en-US" dirty="0"/>
              <a:t>	B.  Liability/Deferred Revenue</a:t>
            </a:r>
          </a:p>
          <a:p>
            <a:endParaRPr lang="en-US" dirty="0"/>
          </a:p>
          <a:p>
            <a:r>
              <a:rPr lang="en-US" dirty="0"/>
              <a:t>	C.  Assessment Expense</a:t>
            </a:r>
          </a:p>
          <a:p>
            <a:endParaRPr lang="en-US" dirty="0"/>
          </a:p>
          <a:p>
            <a:r>
              <a:rPr lang="en-US" dirty="0"/>
              <a:t>	D.  None of the above</a:t>
            </a:r>
          </a:p>
          <a:p>
            <a:endParaRPr lang="en-US" dirty="0"/>
          </a:p>
          <a:p>
            <a:endParaRPr lang="en-US" dirty="0"/>
          </a:p>
        </p:txBody>
      </p:sp>
    </p:spTree>
    <p:extLst>
      <p:ext uri="{BB962C8B-B14F-4D97-AF65-F5344CB8AC3E}">
        <p14:creationId xmlns:p14="http://schemas.microsoft.com/office/powerpoint/2010/main" val="3212999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APA &amp; Parish </a:t>
            </a:r>
            <a:r>
              <a:rPr lang="en-US" dirty="0" err="1"/>
              <a:t>AssessMent</a:t>
            </a: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26</a:t>
            </a:fld>
            <a:endParaRPr lang="en-US">
              <a:solidFill>
                <a:srgbClr val="534949"/>
              </a:solidFill>
            </a:endParaRPr>
          </a:p>
        </p:txBody>
      </p:sp>
      <p:sp>
        <p:nvSpPr>
          <p:cNvPr id="8" name="TextBox 7">
            <a:extLst>
              <a:ext uri="{FF2B5EF4-FFF2-40B4-BE49-F238E27FC236}">
                <a16:creationId xmlns:a16="http://schemas.microsoft.com/office/drawing/2014/main" xmlns="" id="{5F546A6D-BC0E-4EB4-BFB5-5F07A644B342}"/>
              </a:ext>
            </a:extLst>
          </p:cNvPr>
          <p:cNvSpPr txBox="1"/>
          <p:nvPr/>
        </p:nvSpPr>
        <p:spPr>
          <a:xfrm>
            <a:off x="1143000" y="2133600"/>
            <a:ext cx="7467600" cy="2308324"/>
          </a:xfrm>
          <a:prstGeom prst="rect">
            <a:avLst/>
          </a:prstGeom>
          <a:noFill/>
        </p:spPr>
        <p:txBody>
          <a:bodyPr wrap="square" rtlCol="0">
            <a:spAutoFit/>
          </a:bodyPr>
          <a:lstStyle/>
          <a:p>
            <a:r>
              <a:rPr lang="en-US" dirty="0"/>
              <a:t>Record  parish APA collection which will later be forwarded to the Campaign Office:</a:t>
            </a:r>
          </a:p>
          <a:p>
            <a:endParaRPr lang="en-US" dirty="0"/>
          </a:p>
          <a:p>
            <a:r>
              <a:rPr lang="en-US" dirty="0"/>
              <a:t>Debit	Operating Cash (A)		1110000</a:t>
            </a:r>
          </a:p>
          <a:p>
            <a:r>
              <a:rPr lang="en-US" dirty="0"/>
              <a:t>Credit	Deferred Rev: APA Contributions (L)	1245005</a:t>
            </a:r>
          </a:p>
          <a:p>
            <a:endParaRPr lang="en-US" dirty="0"/>
          </a:p>
          <a:p>
            <a:r>
              <a:rPr lang="en-US" dirty="0"/>
              <a:t>When you process the check to the Campaign Office no journal entry is required. Code to  Deferred Rev: APA Contributions (L) 1245005.</a:t>
            </a:r>
          </a:p>
        </p:txBody>
      </p:sp>
    </p:spTree>
    <p:extLst>
      <p:ext uri="{BB962C8B-B14F-4D97-AF65-F5344CB8AC3E}">
        <p14:creationId xmlns:p14="http://schemas.microsoft.com/office/powerpoint/2010/main" val="3137887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Capital Campaign contributions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27</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dirty="0"/>
              <a:t>Capital Campaign Contributions are deductible from General Ledger Revenue to determine Assessable Revenue if the following conditions are met:</a:t>
            </a:r>
          </a:p>
          <a:p>
            <a:r>
              <a:rPr lang="en-US" dirty="0"/>
              <a:t>The capital campaign has been approved in writing by the Bishop’s Office</a:t>
            </a:r>
          </a:p>
          <a:p>
            <a:r>
              <a:rPr lang="en-US" dirty="0"/>
              <a:t>The written approval must include specific mention that funds donated to the capital campaign are:</a:t>
            </a:r>
          </a:p>
          <a:p>
            <a:pPr lvl="1"/>
            <a:r>
              <a:rPr lang="en-US" sz="2000" dirty="0"/>
              <a:t>Exempted from Parish Assessment</a:t>
            </a:r>
          </a:p>
          <a:p>
            <a:pPr lvl="1"/>
            <a:r>
              <a:rPr lang="en-US" sz="2000" dirty="0"/>
              <a:t>Campaign donations collected must be deposited in a DSL restricted savings account</a:t>
            </a:r>
          </a:p>
          <a:p>
            <a:pPr marL="45720" indent="0">
              <a:buNone/>
            </a:pPr>
            <a:r>
              <a:rPr lang="en-US" dirty="0"/>
              <a:t>Capital Campaigns are approved to fund major capital projects and/or to reduce loan balances </a:t>
            </a:r>
          </a:p>
        </p:txBody>
      </p:sp>
    </p:spTree>
    <p:extLst>
      <p:ext uri="{BB962C8B-B14F-4D97-AF65-F5344CB8AC3E}">
        <p14:creationId xmlns:p14="http://schemas.microsoft.com/office/powerpoint/2010/main" val="1891380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Capital campaign contributions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28</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To record monthly, approved campaign donations:</a:t>
            </a:r>
          </a:p>
          <a:p>
            <a:r>
              <a:rPr lang="en-US" dirty="0"/>
              <a:t>Journal entry to record capital campaign contributions processed by the DOSP Campaign Processing Office:</a:t>
            </a:r>
          </a:p>
          <a:p>
            <a:pPr marL="45720" indent="0">
              <a:buNone/>
            </a:pPr>
            <a:endParaRPr lang="en-US" dirty="0"/>
          </a:p>
          <a:p>
            <a:pPr marL="45720" indent="0">
              <a:buNone/>
            </a:pPr>
            <a:r>
              <a:rPr lang="en-US" dirty="0"/>
              <a:t>Debit	Temporarily Restricted DSL Savings (A) 	1115000</a:t>
            </a:r>
          </a:p>
          <a:p>
            <a:pPr marL="45720" indent="0">
              <a:buNone/>
            </a:pPr>
            <a:r>
              <a:rPr lang="en-US" dirty="0"/>
              <a:t>Credit	Capital Campaign Contributions (I)		100420000</a:t>
            </a:r>
          </a:p>
          <a:p>
            <a:pPr marL="45720" indent="0">
              <a:buNone/>
            </a:pPr>
            <a:endParaRPr lang="en-US" dirty="0"/>
          </a:p>
        </p:txBody>
      </p:sp>
    </p:spTree>
    <p:extLst>
      <p:ext uri="{BB962C8B-B14F-4D97-AF65-F5344CB8AC3E}">
        <p14:creationId xmlns:p14="http://schemas.microsoft.com/office/powerpoint/2010/main" val="1493797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Capital campaign contributions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29</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dirty="0"/>
              <a:t>Journal entries to record capital campaign contributions collected by the parish to be forwarded later to the Campaign Office for processing: </a:t>
            </a:r>
          </a:p>
          <a:p>
            <a:pPr marL="45720" indent="0" algn="ctr">
              <a:buNone/>
            </a:pPr>
            <a:r>
              <a:rPr lang="en-US" dirty="0"/>
              <a:t>Debit	Operating Cash (A)		1110000</a:t>
            </a:r>
          </a:p>
          <a:p>
            <a:pPr marL="45720" indent="0" algn="ctr">
              <a:buNone/>
            </a:pPr>
            <a:r>
              <a:rPr lang="en-US" dirty="0"/>
              <a:t>Credit	Funds Held in Trust (L)	1250000</a:t>
            </a:r>
          </a:p>
          <a:p>
            <a:pPr marL="45720" indent="0" algn="ctr">
              <a:buNone/>
            </a:pPr>
            <a:endParaRPr lang="en-US" dirty="0"/>
          </a:p>
          <a:p>
            <a:pPr marL="45720" indent="0">
              <a:buNone/>
            </a:pPr>
            <a:r>
              <a:rPr lang="en-US" dirty="0"/>
              <a:t>When you process the check to the Campaign Office no journal entry is required. Code to  Funds Held in Trust (L) 125000.</a:t>
            </a:r>
          </a:p>
          <a:p>
            <a:endParaRPr lang="en-US" dirty="0"/>
          </a:p>
        </p:txBody>
      </p:sp>
    </p:spTree>
    <p:extLst>
      <p:ext uri="{BB962C8B-B14F-4D97-AF65-F5344CB8AC3E}">
        <p14:creationId xmlns:p14="http://schemas.microsoft.com/office/powerpoint/2010/main" val="388819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19071"/>
            <a:ext cx="7924801" cy="4407408"/>
          </a:xfrm>
        </p:spPr>
        <p:txBody>
          <a:bodyPr>
            <a:noAutofit/>
          </a:bodyPr>
          <a:lstStyle/>
          <a:p>
            <a:pPr marL="45720" indent="0">
              <a:buNone/>
            </a:pPr>
            <a:r>
              <a:rPr lang="en-US" sz="2800" dirty="0"/>
              <a:t>Parish &amp; School Services: </a:t>
            </a:r>
          </a:p>
          <a:p>
            <a:pPr marL="45720" indent="0">
              <a:buNone/>
            </a:pPr>
            <a:r>
              <a:rPr lang="en-US" sz="2800" dirty="0"/>
              <a:t>		Tom Heironimus</a:t>
            </a:r>
          </a:p>
          <a:p>
            <a:pPr marL="45720" indent="0">
              <a:buNone/>
            </a:pPr>
            <a:r>
              <a:rPr lang="en-US" sz="2800" dirty="0"/>
              <a:t>		727-344-1611 X5469</a:t>
            </a:r>
          </a:p>
          <a:p>
            <a:pPr marL="45720" indent="0">
              <a:buNone/>
            </a:pPr>
            <a:r>
              <a:rPr lang="en-US" sz="2800" dirty="0"/>
              <a:t>		tlh@dosp.org</a:t>
            </a:r>
          </a:p>
          <a:p>
            <a:pPr marL="45720" indent="0">
              <a:buNone/>
            </a:pPr>
            <a:endParaRPr lang="en-US" sz="2800" dirty="0"/>
          </a:p>
          <a:p>
            <a:pPr marL="45720" indent="0">
              <a:buNone/>
            </a:pPr>
            <a:r>
              <a:rPr lang="en-US" sz="2800" dirty="0"/>
              <a:t>Financial Applications Administrator: </a:t>
            </a:r>
          </a:p>
          <a:p>
            <a:pPr marL="45720" indent="0">
              <a:buNone/>
            </a:pPr>
            <a:r>
              <a:rPr lang="en-US" sz="2800" dirty="0"/>
              <a:t>		Margi Becker</a:t>
            </a:r>
          </a:p>
          <a:p>
            <a:pPr marL="45720" indent="0">
              <a:buNone/>
            </a:pPr>
            <a:r>
              <a:rPr lang="en-US" sz="2800" dirty="0"/>
              <a:t>		727-317-4551</a:t>
            </a:r>
          </a:p>
          <a:p>
            <a:pPr marL="45720" indent="0">
              <a:buNone/>
            </a:pPr>
            <a:r>
              <a:rPr lang="en-US" sz="2800" dirty="0"/>
              <a:t>		mab@dosp.org</a:t>
            </a:r>
          </a:p>
        </p:txBody>
      </p:sp>
      <p:sp>
        <p:nvSpPr>
          <p:cNvPr id="2" name="Title 1"/>
          <p:cNvSpPr>
            <a:spLocks noGrp="1"/>
          </p:cNvSpPr>
          <p:nvPr>
            <p:ph type="title"/>
          </p:nvPr>
        </p:nvSpPr>
        <p:spPr>
          <a:xfrm>
            <a:off x="1447800" y="457200"/>
            <a:ext cx="6858000" cy="1143000"/>
          </a:xfrm>
        </p:spPr>
        <p:txBody>
          <a:bodyPr>
            <a:normAutofit/>
          </a:bodyPr>
          <a:lstStyle/>
          <a:p>
            <a:r>
              <a:rPr lang="en-US" dirty="0"/>
              <a:t>Finance &amp; Accounting Team</a:t>
            </a:r>
            <a:br>
              <a:rPr lang="en-US" dirty="0"/>
            </a:b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a:t>
            </a:fld>
            <a:endParaRPr lang="en-US">
              <a:solidFill>
                <a:srgbClr val="534949"/>
              </a:solidFill>
            </a:endParaRPr>
          </a:p>
        </p:txBody>
      </p:sp>
    </p:spTree>
    <p:extLst>
      <p:ext uri="{BB962C8B-B14F-4D97-AF65-F5344CB8AC3E}">
        <p14:creationId xmlns:p14="http://schemas.microsoft.com/office/powerpoint/2010/main" val="3587608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Special events revenue</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30</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 Fees collected to offset the cost of special events for youth and adult groups including trips, summer camps, concerts, retreats, seminars, etc. are not assessable. </a:t>
            </a:r>
          </a:p>
          <a:p>
            <a:r>
              <a:rPr lang="en-US" dirty="0"/>
              <a:t>To record fees collected for a special event such as a trip to Covecrest by the parish Youth Group:</a:t>
            </a:r>
          </a:p>
          <a:p>
            <a:pPr lvl="1"/>
            <a:endParaRPr lang="en-US" dirty="0"/>
          </a:p>
          <a:p>
            <a:pPr marL="45720" indent="0" algn="ctr">
              <a:buNone/>
            </a:pPr>
            <a:r>
              <a:rPr lang="en-US" dirty="0"/>
              <a:t>Debit	Operating Cash (A)		1110000</a:t>
            </a:r>
          </a:p>
          <a:p>
            <a:pPr marL="45720" indent="0" algn="ctr">
              <a:buNone/>
            </a:pPr>
            <a:r>
              <a:rPr lang="en-US" dirty="0"/>
              <a:t>Credit	Funds Held in Trust (L)	1250000</a:t>
            </a:r>
          </a:p>
          <a:p>
            <a:pPr marL="365760" lvl="1" indent="0">
              <a:buNone/>
            </a:pPr>
            <a:r>
              <a:rPr lang="en-US" dirty="0"/>
              <a:t>	</a:t>
            </a:r>
          </a:p>
          <a:p>
            <a:pPr marL="45720" indent="0">
              <a:buNone/>
            </a:pPr>
            <a:endParaRPr lang="en-US" dirty="0"/>
          </a:p>
        </p:txBody>
      </p:sp>
    </p:spTree>
    <p:extLst>
      <p:ext uri="{BB962C8B-B14F-4D97-AF65-F5344CB8AC3E}">
        <p14:creationId xmlns:p14="http://schemas.microsoft.com/office/powerpoint/2010/main" val="37802865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Special events revenue</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31</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When you create a check in payment of Youth Group trip expense code to Activity Expense: YM (E) 116532032</a:t>
            </a:r>
          </a:p>
          <a:p>
            <a:endParaRPr lang="en-US" dirty="0"/>
          </a:p>
          <a:p>
            <a:r>
              <a:rPr lang="en-US" dirty="0"/>
              <a:t>Record the revenue collected for the Youth Group trip when the expense is incurred:</a:t>
            </a:r>
          </a:p>
          <a:p>
            <a:pPr marL="45720" indent="0">
              <a:buNone/>
            </a:pPr>
            <a:r>
              <a:rPr lang="en-US" dirty="0"/>
              <a:t>	Debit 	Funds Held in Trust (L)	1250000</a:t>
            </a:r>
          </a:p>
          <a:p>
            <a:pPr marL="45720" indent="0">
              <a:buNone/>
            </a:pPr>
            <a:r>
              <a:rPr lang="en-US" dirty="0"/>
              <a:t>	Credit	Activity Fees: YM (I)		116402003</a:t>
            </a:r>
          </a:p>
          <a:p>
            <a:pPr marL="45720" indent="0">
              <a:buNone/>
            </a:pPr>
            <a:endParaRPr lang="en-US" dirty="0"/>
          </a:p>
        </p:txBody>
      </p:sp>
    </p:spTree>
    <p:extLst>
      <p:ext uri="{BB962C8B-B14F-4D97-AF65-F5344CB8AC3E}">
        <p14:creationId xmlns:p14="http://schemas.microsoft.com/office/powerpoint/2010/main" val="967579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Fundraising revenue &amp; Expense</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32</a:t>
            </a:fld>
            <a:endParaRPr lang="en-US">
              <a:solidFill>
                <a:srgbClr val="534949"/>
              </a:solidFill>
            </a:endParaRPr>
          </a:p>
        </p:txBody>
      </p:sp>
      <p:sp>
        <p:nvSpPr>
          <p:cNvPr id="6" name="Content Placeholder 2"/>
          <p:cNvSpPr>
            <a:spLocks noGrp="1"/>
          </p:cNvSpPr>
          <p:nvPr>
            <p:ph idx="1"/>
          </p:nvPr>
        </p:nvSpPr>
        <p:spPr/>
        <p:txBody>
          <a:bodyPr>
            <a:normAutofit lnSpcReduction="10000"/>
          </a:bodyPr>
          <a:lstStyle/>
          <a:p>
            <a:r>
              <a:rPr lang="en-US" dirty="0"/>
              <a:t>An area where many parishes are missing a parish assessment deduction</a:t>
            </a:r>
          </a:p>
          <a:p>
            <a:r>
              <a:rPr lang="en-US" dirty="0"/>
              <a:t>As approved by the </a:t>
            </a:r>
            <a:r>
              <a:rPr lang="en-US" dirty="0" err="1"/>
              <a:t>Presbyterial</a:t>
            </a:r>
            <a:r>
              <a:rPr lang="en-US" dirty="0"/>
              <a:t> Council: </a:t>
            </a:r>
            <a:endParaRPr lang="en-US" sz="2000" dirty="0"/>
          </a:p>
          <a:p>
            <a:pPr lvl="1"/>
            <a:r>
              <a:rPr lang="en-US" sz="2000" dirty="0"/>
              <a:t>The cost of entity-wide fundraising is deductible up to 50% of entity-wide fundraising revenue</a:t>
            </a:r>
          </a:p>
          <a:p>
            <a:r>
              <a:rPr lang="en-US" sz="2200" dirty="0"/>
              <a:t>Entity-wide fundraising includes:</a:t>
            </a:r>
          </a:p>
          <a:p>
            <a:pPr lvl="1"/>
            <a:r>
              <a:rPr lang="en-US" sz="2000" dirty="0"/>
              <a:t>Dances</a:t>
            </a:r>
          </a:p>
          <a:p>
            <a:pPr lvl="1"/>
            <a:r>
              <a:rPr lang="en-US" sz="2000" dirty="0"/>
              <a:t>Galas</a:t>
            </a:r>
          </a:p>
          <a:p>
            <a:pPr lvl="1"/>
            <a:r>
              <a:rPr lang="en-US" sz="2000" dirty="0"/>
              <a:t>Bingo</a:t>
            </a:r>
          </a:p>
          <a:p>
            <a:pPr lvl="1"/>
            <a:r>
              <a:rPr lang="en-US" sz="2000" dirty="0"/>
              <a:t>Rental Activities</a:t>
            </a:r>
          </a:p>
          <a:p>
            <a:pPr lvl="1"/>
            <a:r>
              <a:rPr lang="en-US" sz="2000" dirty="0"/>
              <a:t>Thrift stores &amp; Bookstores </a:t>
            </a:r>
          </a:p>
          <a:p>
            <a:pPr lvl="1"/>
            <a:r>
              <a:rPr lang="en-US" sz="2000" dirty="0"/>
              <a:t>Other fundraising events not associated with a specific ministry</a:t>
            </a:r>
          </a:p>
        </p:txBody>
      </p:sp>
    </p:spTree>
    <p:extLst>
      <p:ext uri="{BB962C8B-B14F-4D97-AF65-F5344CB8AC3E}">
        <p14:creationId xmlns:p14="http://schemas.microsoft.com/office/powerpoint/2010/main" val="3362893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Fundraising revenue &amp; Expense</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33</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Deposit of gross receipts from entity wide fundraising events are entered using the ConnectNow Deposits module and the following:</a:t>
            </a:r>
          </a:p>
          <a:p>
            <a:pPr lvl="1"/>
            <a:r>
              <a:rPr lang="en-US" sz="2000" dirty="0"/>
              <a:t>Cost Centers 93 through 96</a:t>
            </a:r>
          </a:p>
          <a:p>
            <a:pPr lvl="1"/>
            <a:r>
              <a:rPr lang="en-US" sz="2000" dirty="0"/>
              <a:t>Functional Account Codes 4501 &amp; 4502 (Revenue)</a:t>
            </a:r>
          </a:p>
          <a:p>
            <a:pPr lvl="1"/>
            <a:r>
              <a:rPr lang="en-US" sz="2000" dirty="0"/>
              <a:t>Multiple subaccounts are available for your use</a:t>
            </a:r>
          </a:p>
          <a:p>
            <a:pPr marL="45720" indent="0">
              <a:buNone/>
            </a:pPr>
            <a:endParaRPr lang="en-US" dirty="0"/>
          </a:p>
          <a:p>
            <a:r>
              <a:rPr lang="en-US" dirty="0"/>
              <a:t>DO NOT DEBIT ENTITY-WIDE FUNDRAISING EXPENSES TO ANY OF THE ABOVE ACCOUNT CODES. REVENUE AND EXPENSES MUST BE VISIBLE.</a:t>
            </a:r>
          </a:p>
        </p:txBody>
      </p:sp>
    </p:spTree>
    <p:extLst>
      <p:ext uri="{BB962C8B-B14F-4D97-AF65-F5344CB8AC3E}">
        <p14:creationId xmlns:p14="http://schemas.microsoft.com/office/powerpoint/2010/main" val="1577737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Fundraising revenue &amp; Expense</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34</a:t>
            </a:fld>
            <a:endParaRPr lang="en-US">
              <a:solidFill>
                <a:srgbClr val="534949"/>
              </a:solidFill>
            </a:endParaRPr>
          </a:p>
        </p:txBody>
      </p:sp>
      <p:sp>
        <p:nvSpPr>
          <p:cNvPr id="6" name="Content Placeholder 2"/>
          <p:cNvSpPr>
            <a:spLocks noGrp="1"/>
          </p:cNvSpPr>
          <p:nvPr>
            <p:ph idx="1"/>
          </p:nvPr>
        </p:nvSpPr>
        <p:spPr>
          <a:xfrm>
            <a:off x="368053" y="1682655"/>
            <a:ext cx="8407893" cy="4407408"/>
          </a:xfrm>
        </p:spPr>
        <p:txBody>
          <a:bodyPr>
            <a:noAutofit/>
          </a:bodyPr>
          <a:lstStyle/>
          <a:p>
            <a:r>
              <a:rPr lang="en-US" sz="2400" u="sng" dirty="0"/>
              <a:t>Direct</a:t>
            </a:r>
            <a:r>
              <a:rPr lang="en-US" sz="2400" dirty="0"/>
              <a:t> expenses for entity-wide fundraising events when paid are entered using the ConnectNow Bills &amp; Checks modules using the following:</a:t>
            </a:r>
          </a:p>
          <a:p>
            <a:pPr lvl="1"/>
            <a:r>
              <a:rPr lang="en-US" sz="2400" dirty="0"/>
              <a:t>Cost Centers 93 through 96</a:t>
            </a:r>
          </a:p>
          <a:p>
            <a:pPr lvl="1"/>
            <a:r>
              <a:rPr lang="en-US" sz="2400" dirty="0"/>
              <a:t>Functional Account Code 5631</a:t>
            </a:r>
          </a:p>
          <a:p>
            <a:pPr lvl="1"/>
            <a:r>
              <a:rPr lang="en-US" sz="2400" dirty="0"/>
              <a:t>Multiple subaccounts are available for your use</a:t>
            </a:r>
          </a:p>
          <a:p>
            <a:r>
              <a:rPr lang="en-US" sz="2400" dirty="0"/>
              <a:t>DO NOT RECORD ENTITY-WIDE FUNDRAISING REVENUE AS A CREDIT TO THE ABOVE EXPENSE ACCOUNT CODE</a:t>
            </a:r>
          </a:p>
          <a:p>
            <a:r>
              <a:rPr lang="en-US" sz="2400" dirty="0"/>
              <a:t>DIRECT EXPENSES DO NOT INCLUDE ALLOCATIONS OF EXPENSES</a:t>
            </a:r>
          </a:p>
        </p:txBody>
      </p:sp>
    </p:spTree>
    <p:extLst>
      <p:ext uri="{BB962C8B-B14F-4D97-AF65-F5344CB8AC3E}">
        <p14:creationId xmlns:p14="http://schemas.microsoft.com/office/powerpoint/2010/main" val="177919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Bank Loan Principal payments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35</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sz="2400" dirty="0"/>
              <a:t>The principal portion of construction loan payments  made are deductible</a:t>
            </a:r>
          </a:p>
          <a:p>
            <a:r>
              <a:rPr lang="en-US" sz="2400" dirty="0"/>
              <a:t>Principal payments made using approved Capital Campaign Contributions are not deductible</a:t>
            </a:r>
          </a:p>
          <a:p>
            <a:pPr lvl="1"/>
            <a:r>
              <a:rPr lang="en-US" sz="2400" dirty="0"/>
              <a:t>Donations from an approved Capital Campaign are deductible on Line 16 of the Assessment Worksheet</a:t>
            </a:r>
          </a:p>
          <a:p>
            <a:pPr lvl="1"/>
            <a:r>
              <a:rPr lang="en-US" sz="2400" dirty="0"/>
              <a:t>The intent of the Presbyterial Council was revenue is exempted one time only. This deduction is intended for payments made from non-campaign sources.</a:t>
            </a:r>
          </a:p>
        </p:txBody>
      </p:sp>
    </p:spTree>
    <p:extLst>
      <p:ext uri="{BB962C8B-B14F-4D97-AF65-F5344CB8AC3E}">
        <p14:creationId xmlns:p14="http://schemas.microsoft.com/office/powerpoint/2010/main" val="15626241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Bank loan principal payments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36</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dirty="0"/>
              <a:t>To properly record a loan payment deductible for parish assessment purposes:</a:t>
            </a:r>
          </a:p>
          <a:p>
            <a:pPr marL="45720" indent="0">
              <a:buNone/>
            </a:pPr>
            <a:endParaRPr lang="en-US" dirty="0"/>
          </a:p>
          <a:p>
            <a:pPr marL="45720" indent="0">
              <a:buNone/>
            </a:pPr>
            <a:r>
              <a:rPr lang="en-US" dirty="0"/>
              <a:t>Shortcut                   Description                       DR        CR           </a:t>
            </a:r>
          </a:p>
          <a:p>
            <a:pPr marL="45720" indent="0">
              <a:buNone/>
            </a:pPr>
            <a:r>
              <a:rPr lang="en-US" dirty="0"/>
              <a:t>1270001     Notes Payable: APA Deductible     X,XXX  </a:t>
            </a:r>
          </a:p>
          <a:p>
            <a:pPr marL="45720" indent="0">
              <a:buNone/>
            </a:pPr>
            <a:r>
              <a:rPr lang="en-US" dirty="0"/>
              <a:t>125566100 Interest Expense                           X,XXX</a:t>
            </a:r>
          </a:p>
          <a:p>
            <a:pPr marL="45720" indent="0">
              <a:buNone/>
            </a:pPr>
            <a:r>
              <a:rPr lang="en-US" dirty="0"/>
              <a:t>1110000       Operating Cash                                      X,XXX </a:t>
            </a:r>
          </a:p>
          <a:p>
            <a:pPr marL="45720" indent="0">
              <a:buNone/>
            </a:pPr>
            <a:endParaRPr lang="en-US" dirty="0"/>
          </a:p>
          <a:p>
            <a:pPr marL="45720" indent="0">
              <a:buNone/>
            </a:pPr>
            <a:r>
              <a:rPr lang="en-US" dirty="0"/>
              <a:t>The amount of capital campaign funds used for debt payments will be deducted from the change in Notes Payable from the prior year by Parish &amp; School Accounting </a:t>
            </a:r>
          </a:p>
        </p:txBody>
      </p:sp>
    </p:spTree>
    <p:extLst>
      <p:ext uri="{BB962C8B-B14F-4D97-AF65-F5344CB8AC3E}">
        <p14:creationId xmlns:p14="http://schemas.microsoft.com/office/powerpoint/2010/main" val="684920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Support of Catholic Schools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37</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School support payments made to the following, up to $100,000, are deductible:</a:t>
            </a:r>
          </a:p>
          <a:p>
            <a:pPr lvl="1"/>
            <a:r>
              <a:rPr lang="en-US" sz="2000" dirty="0"/>
              <a:t>DOSP’s Catholic School System</a:t>
            </a:r>
          </a:p>
          <a:p>
            <a:pPr lvl="1"/>
            <a:r>
              <a:rPr lang="en-US" sz="2000" dirty="0"/>
              <a:t>Parochial &amp; Inter-Parochial Schools</a:t>
            </a:r>
          </a:p>
          <a:p>
            <a:pPr lvl="1"/>
            <a:r>
              <a:rPr lang="en-US" sz="2000" dirty="0"/>
              <a:t>Parish Tuition Assistance payments to DOSP affiliated schools</a:t>
            </a:r>
          </a:p>
          <a:p>
            <a:pPr marL="45720" indent="0">
              <a:buNone/>
            </a:pPr>
            <a:endParaRPr lang="en-US" dirty="0"/>
          </a:p>
          <a:p>
            <a:r>
              <a:rPr lang="en-US" dirty="0"/>
              <a:t>Use the following ConnectNow Shortcuts to record school support payments:</a:t>
            </a:r>
          </a:p>
          <a:p>
            <a:pPr marL="45720" indent="0">
              <a:buNone/>
            </a:pPr>
            <a:r>
              <a:rPr lang="en-US" dirty="0"/>
              <a:t>            198521000   School Assessment: Diocesan</a:t>
            </a:r>
          </a:p>
          <a:p>
            <a:pPr marL="45720" indent="0">
              <a:buNone/>
            </a:pPr>
            <a:r>
              <a:rPr lang="en-US" dirty="0"/>
              <a:t>            198521500   School Support: Trans to Schools</a:t>
            </a:r>
          </a:p>
          <a:p>
            <a:pPr marL="45720" indent="0">
              <a:buNone/>
            </a:pPr>
            <a:r>
              <a:rPr lang="en-US" dirty="0"/>
              <a:t>            198522000   School Support: Tuition Assistance</a:t>
            </a:r>
          </a:p>
        </p:txBody>
      </p:sp>
    </p:spTree>
    <p:extLst>
      <p:ext uri="{BB962C8B-B14F-4D97-AF65-F5344CB8AC3E}">
        <p14:creationId xmlns:p14="http://schemas.microsoft.com/office/powerpoint/2010/main" val="2548516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Support of Catholic Schools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38</a:t>
            </a:fld>
            <a:endParaRPr lang="en-US">
              <a:solidFill>
                <a:srgbClr val="534949"/>
              </a:solidFill>
            </a:endParaRPr>
          </a:p>
        </p:txBody>
      </p:sp>
      <p:sp>
        <p:nvSpPr>
          <p:cNvPr id="6" name="Content Placeholder 2"/>
          <p:cNvSpPr>
            <a:spLocks noGrp="1"/>
          </p:cNvSpPr>
          <p:nvPr>
            <p:ph idx="1"/>
          </p:nvPr>
        </p:nvSpPr>
        <p:spPr>
          <a:xfrm>
            <a:off x="380999" y="1719071"/>
            <a:ext cx="8407893" cy="4407408"/>
          </a:xfrm>
        </p:spPr>
        <p:txBody>
          <a:bodyPr>
            <a:normAutofit/>
          </a:bodyPr>
          <a:lstStyle/>
          <a:p>
            <a:r>
              <a:rPr lang="en-US" dirty="0"/>
              <a:t>You may be limiting your school support:</a:t>
            </a:r>
          </a:p>
          <a:p>
            <a:r>
              <a:rPr lang="en-US" dirty="0"/>
              <a:t>Consider the following:</a:t>
            </a:r>
          </a:p>
          <a:p>
            <a:pPr lvl="1"/>
            <a:r>
              <a:rPr lang="en-US" sz="2000" dirty="0"/>
              <a:t>A maintenance person works at both the parish and school, and</a:t>
            </a:r>
          </a:p>
          <a:p>
            <a:pPr lvl="1"/>
            <a:r>
              <a:rPr lang="en-US" sz="2000" dirty="0"/>
              <a:t>The maintenance person is paid in full by the parish for all hours worked, </a:t>
            </a:r>
          </a:p>
          <a:p>
            <a:pPr marL="365760" lvl="1" indent="0">
              <a:buNone/>
            </a:pPr>
            <a:r>
              <a:rPr lang="en-US" sz="2000" dirty="0"/>
              <a:t>   and</a:t>
            </a:r>
          </a:p>
          <a:p>
            <a:pPr lvl="1"/>
            <a:r>
              <a:rPr lang="en-US" sz="2000" dirty="0"/>
              <a:t>The school does not reimburse the parish.</a:t>
            </a:r>
          </a:p>
          <a:p>
            <a:pPr lvl="1"/>
            <a:endParaRPr lang="en-US" sz="2000" dirty="0"/>
          </a:p>
          <a:p>
            <a:pPr marL="365760" lvl="1" indent="0">
              <a:buNone/>
            </a:pPr>
            <a:r>
              <a:rPr lang="en-US" sz="2000" dirty="0"/>
              <a:t>If this is you, you’re missing a deduction for school support! </a:t>
            </a:r>
          </a:p>
        </p:txBody>
      </p:sp>
    </p:spTree>
    <p:extLst>
      <p:ext uri="{BB962C8B-B14F-4D97-AF65-F5344CB8AC3E}">
        <p14:creationId xmlns:p14="http://schemas.microsoft.com/office/powerpoint/2010/main" val="977862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Support of Catholic Schools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39</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Journal Entries required:</a:t>
            </a:r>
          </a:p>
          <a:p>
            <a:pPr marL="45720" indent="0" algn="ctr">
              <a:buNone/>
            </a:pPr>
            <a:r>
              <a:rPr lang="en-US" b="1" dirty="0"/>
              <a:t>PARISH</a:t>
            </a:r>
          </a:p>
          <a:p>
            <a:pPr marL="45720" indent="0">
              <a:buNone/>
            </a:pPr>
            <a:r>
              <a:rPr lang="en-US" dirty="0"/>
              <a:t>Shortcut                   Description                       DR          CR           </a:t>
            </a:r>
          </a:p>
          <a:p>
            <a:pPr marL="45720" indent="0">
              <a:buNone/>
            </a:pPr>
            <a:r>
              <a:rPr lang="en-US" dirty="0"/>
              <a:t>198521000 School Support: Trans to Schools  XXX.XX</a:t>
            </a:r>
          </a:p>
          <a:p>
            <a:pPr marL="45720" indent="0">
              <a:buNone/>
            </a:pPr>
            <a:r>
              <a:rPr lang="en-US" dirty="0"/>
              <a:t>130510500     Wages: Lay Facilities                             XXX.XX</a:t>
            </a:r>
          </a:p>
          <a:p>
            <a:pPr marL="45720" indent="0">
              <a:buNone/>
            </a:pPr>
            <a:endParaRPr lang="en-US" dirty="0"/>
          </a:p>
          <a:p>
            <a:pPr marL="45720" indent="0">
              <a:buNone/>
            </a:pPr>
            <a:r>
              <a:rPr lang="en-US" dirty="0"/>
              <a:t> This JE must be based on actual hours worked.</a:t>
            </a:r>
          </a:p>
          <a:p>
            <a:endParaRPr lang="en-US" dirty="0"/>
          </a:p>
          <a:p>
            <a:endParaRPr lang="en-US" dirty="0"/>
          </a:p>
        </p:txBody>
      </p:sp>
    </p:spTree>
    <p:extLst>
      <p:ext uri="{BB962C8B-B14F-4D97-AF65-F5344CB8AC3E}">
        <p14:creationId xmlns:p14="http://schemas.microsoft.com/office/powerpoint/2010/main" val="56976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19071"/>
            <a:ext cx="7924801" cy="4407408"/>
          </a:xfrm>
        </p:spPr>
        <p:txBody>
          <a:bodyPr>
            <a:normAutofit lnSpcReduction="10000"/>
          </a:bodyPr>
          <a:lstStyle/>
          <a:p>
            <a:pPr marL="45720" indent="0">
              <a:buNone/>
            </a:pPr>
            <a:r>
              <a:rPr lang="en-US" sz="2800" dirty="0"/>
              <a:t>Billing:</a:t>
            </a:r>
          </a:p>
          <a:p>
            <a:pPr marL="45720" indent="0">
              <a:buNone/>
            </a:pPr>
            <a:r>
              <a:rPr lang="en-US" sz="2800" dirty="0"/>
              <a:t>		Janice Van der Henst</a:t>
            </a:r>
          </a:p>
          <a:p>
            <a:pPr marL="45720" indent="0">
              <a:buNone/>
            </a:pPr>
            <a:r>
              <a:rPr lang="en-US" sz="2800" dirty="0"/>
              <a:t>		727-317-4554 (direct line)</a:t>
            </a:r>
          </a:p>
          <a:p>
            <a:pPr marL="45720" indent="0">
              <a:buNone/>
            </a:pPr>
            <a:r>
              <a:rPr lang="en-US" sz="2800" dirty="0"/>
              <a:t>		jhv@dosp.org	</a:t>
            </a:r>
          </a:p>
          <a:p>
            <a:pPr marL="45720" indent="0">
              <a:buNone/>
            </a:pPr>
            <a:endParaRPr lang="en-US" sz="2800" dirty="0"/>
          </a:p>
          <a:p>
            <a:pPr marL="45720" indent="0">
              <a:buNone/>
            </a:pPr>
            <a:r>
              <a:rPr lang="en-US" sz="2800" dirty="0"/>
              <a:t>Savings &amp; Loan:	</a:t>
            </a:r>
          </a:p>
          <a:p>
            <a:pPr marL="45720" indent="0">
              <a:buNone/>
            </a:pPr>
            <a:r>
              <a:rPr lang="en-US" sz="2800" dirty="0"/>
              <a:t>		Rob Rogers</a:t>
            </a:r>
          </a:p>
          <a:p>
            <a:pPr marL="45720" indent="0">
              <a:buNone/>
            </a:pPr>
            <a:r>
              <a:rPr lang="en-US" sz="2800" dirty="0"/>
              <a:t>		727-317-4553 (direct line)</a:t>
            </a:r>
          </a:p>
          <a:p>
            <a:pPr marL="45720" indent="0">
              <a:buNone/>
            </a:pPr>
            <a:r>
              <a:rPr lang="en-US" sz="2800" dirty="0"/>
              <a:t>		rpr@dosp.org</a:t>
            </a:r>
          </a:p>
          <a:p>
            <a:pPr marL="45720" indent="0">
              <a:buNone/>
            </a:pPr>
            <a:endParaRPr lang="en-US" sz="3200" dirty="0"/>
          </a:p>
          <a:p>
            <a:pPr marL="45720" indent="0">
              <a:buNone/>
            </a:pPr>
            <a:endParaRPr lang="en-US" sz="3200" dirty="0"/>
          </a:p>
          <a:p>
            <a:endParaRPr lang="en-US" sz="3200" dirty="0"/>
          </a:p>
        </p:txBody>
      </p:sp>
      <p:sp>
        <p:nvSpPr>
          <p:cNvPr id="2" name="Title 1"/>
          <p:cNvSpPr>
            <a:spLocks noGrp="1"/>
          </p:cNvSpPr>
          <p:nvPr>
            <p:ph type="title"/>
          </p:nvPr>
        </p:nvSpPr>
        <p:spPr>
          <a:xfrm>
            <a:off x="1447800" y="457200"/>
            <a:ext cx="6858000" cy="1143000"/>
          </a:xfrm>
        </p:spPr>
        <p:txBody>
          <a:bodyPr>
            <a:normAutofit/>
          </a:bodyPr>
          <a:lstStyle/>
          <a:p>
            <a:r>
              <a:rPr lang="en-US" dirty="0"/>
              <a:t>Finance &amp; Accounting Team</a:t>
            </a:r>
            <a:br>
              <a:rPr lang="en-US" dirty="0"/>
            </a:b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a:t>
            </a:fld>
            <a:endParaRPr lang="en-US">
              <a:solidFill>
                <a:srgbClr val="534949"/>
              </a:solidFill>
            </a:endParaRPr>
          </a:p>
        </p:txBody>
      </p:sp>
    </p:spTree>
    <p:extLst>
      <p:ext uri="{BB962C8B-B14F-4D97-AF65-F5344CB8AC3E}">
        <p14:creationId xmlns:p14="http://schemas.microsoft.com/office/powerpoint/2010/main" val="14832528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Support of Catholic Schools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40</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Journal Entries required:</a:t>
            </a:r>
          </a:p>
          <a:p>
            <a:pPr marL="45720" indent="0" algn="ctr">
              <a:buNone/>
            </a:pPr>
            <a:r>
              <a:rPr lang="en-US" b="1" dirty="0"/>
              <a:t>SCHOOL</a:t>
            </a:r>
          </a:p>
          <a:p>
            <a:pPr marL="45720" indent="0">
              <a:buNone/>
            </a:pPr>
            <a:r>
              <a:rPr lang="en-US" dirty="0"/>
              <a:t>Shortcut                   Description                        DR          CR           </a:t>
            </a:r>
          </a:p>
          <a:p>
            <a:pPr marL="45720" indent="0">
              <a:buNone/>
            </a:pPr>
            <a:r>
              <a:rPr lang="en-US" dirty="0"/>
              <a:t>230510500 Wages: Lay Facilities                    XXX.XX</a:t>
            </a:r>
          </a:p>
          <a:p>
            <a:pPr marL="45720" indent="0">
              <a:buNone/>
            </a:pPr>
            <a:r>
              <a:rPr lang="en-US" dirty="0"/>
              <a:t>298431000     Parish Support                                       XXX.XX</a:t>
            </a:r>
          </a:p>
          <a:p>
            <a:pPr marL="45720" indent="0">
              <a:buNone/>
            </a:pPr>
            <a:endParaRPr lang="en-US" dirty="0"/>
          </a:p>
          <a:p>
            <a:pPr marL="45720" indent="0">
              <a:buNone/>
            </a:pPr>
            <a:r>
              <a:rPr lang="en-US" dirty="0"/>
              <a:t> </a:t>
            </a:r>
          </a:p>
          <a:p>
            <a:endParaRPr lang="en-US" dirty="0"/>
          </a:p>
          <a:p>
            <a:endParaRPr lang="en-US" dirty="0"/>
          </a:p>
        </p:txBody>
      </p:sp>
    </p:spTree>
    <p:extLst>
      <p:ext uri="{BB962C8B-B14F-4D97-AF65-F5344CB8AC3E}">
        <p14:creationId xmlns:p14="http://schemas.microsoft.com/office/powerpoint/2010/main" val="438026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Support of Catholic Schools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41</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Journal Entries required:</a:t>
            </a:r>
          </a:p>
          <a:p>
            <a:pPr marL="45720" indent="0" algn="ctr">
              <a:buNone/>
            </a:pPr>
            <a:r>
              <a:rPr lang="en-US" b="1" dirty="0"/>
              <a:t>SCHOOL</a:t>
            </a:r>
          </a:p>
          <a:p>
            <a:pPr marL="45720" indent="0">
              <a:buNone/>
            </a:pPr>
            <a:r>
              <a:rPr lang="en-US" dirty="0"/>
              <a:t>Shortcut                   Description                        DR          CR           </a:t>
            </a:r>
          </a:p>
          <a:p>
            <a:pPr marL="45720" indent="0">
              <a:buNone/>
            </a:pPr>
            <a:r>
              <a:rPr lang="en-US" dirty="0"/>
              <a:t>130510500 	Wages: Lay Facilities                    XXX.XX</a:t>
            </a:r>
          </a:p>
          <a:p>
            <a:pPr marL="45720" indent="0">
              <a:buNone/>
            </a:pPr>
            <a:r>
              <a:rPr lang="en-US" dirty="0"/>
              <a:t>298431000	Parish Support                                          XXX.XX</a:t>
            </a:r>
          </a:p>
          <a:p>
            <a:pPr marL="45720" indent="0">
              <a:buNone/>
            </a:pPr>
            <a:endParaRPr lang="en-US" dirty="0"/>
          </a:p>
          <a:p>
            <a:pPr marL="45720" indent="0">
              <a:buNone/>
            </a:pPr>
            <a:r>
              <a:rPr lang="en-US" dirty="0"/>
              <a:t> </a:t>
            </a:r>
          </a:p>
          <a:p>
            <a:endParaRPr lang="en-US" dirty="0"/>
          </a:p>
          <a:p>
            <a:endParaRPr lang="en-US" dirty="0"/>
          </a:p>
        </p:txBody>
      </p:sp>
    </p:spTree>
    <p:extLst>
      <p:ext uri="{BB962C8B-B14F-4D97-AF65-F5344CB8AC3E}">
        <p14:creationId xmlns:p14="http://schemas.microsoft.com/office/powerpoint/2010/main" val="32804959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ADDITIONAL ACCOUNTING ISSUES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42</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Property &amp; Liability Insurance Proceeds</a:t>
            </a:r>
          </a:p>
          <a:p>
            <a:pPr lvl="1"/>
            <a:r>
              <a:rPr lang="en-US" sz="2000" dirty="0"/>
              <a:t>Insurance proceeds are exempt revenue for assessment purposes</a:t>
            </a:r>
          </a:p>
          <a:p>
            <a:pPr lvl="1"/>
            <a:r>
              <a:rPr lang="en-US" sz="2000" dirty="0"/>
              <a:t>Use the following </a:t>
            </a:r>
            <a:r>
              <a:rPr lang="en-US" sz="2000" u="sng" dirty="0"/>
              <a:t>new</a:t>
            </a:r>
            <a:r>
              <a:rPr lang="en-US" sz="2000" dirty="0"/>
              <a:t> account only to record insurance proceeds:</a:t>
            </a:r>
          </a:p>
          <a:p>
            <a:pPr marL="45720" indent="0" algn="ctr">
              <a:buNone/>
            </a:pPr>
            <a:r>
              <a:rPr lang="en-US" b="1" u="sng" dirty="0"/>
              <a:t>100485000 Insurance Proceeds</a:t>
            </a:r>
          </a:p>
        </p:txBody>
      </p:sp>
    </p:spTree>
    <p:extLst>
      <p:ext uri="{BB962C8B-B14F-4D97-AF65-F5344CB8AC3E}">
        <p14:creationId xmlns:p14="http://schemas.microsoft.com/office/powerpoint/2010/main" val="3052962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ADDITIONAL ACCOUNTING ISSUES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43</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Forward in Faith Distributions</a:t>
            </a:r>
          </a:p>
          <a:p>
            <a:pPr lvl="1"/>
            <a:r>
              <a:rPr lang="en-US" sz="2000" dirty="0"/>
              <a:t>Forward in Faith Parish Share Distributions are exempt from assessment</a:t>
            </a:r>
          </a:p>
          <a:p>
            <a:pPr lvl="1"/>
            <a:r>
              <a:rPr lang="en-US" sz="2000" dirty="0"/>
              <a:t>To record 20% Forward in Faith Parish Share Distributions received, use the following revenue account only:</a:t>
            </a:r>
          </a:p>
          <a:p>
            <a:pPr marL="45720" indent="0" algn="ctr">
              <a:buNone/>
            </a:pPr>
            <a:r>
              <a:rPr lang="en-US" b="1" u="sng" dirty="0"/>
              <a:t>100430025 Forward in Faith Distributions</a:t>
            </a:r>
            <a:r>
              <a:rPr lang="en-US" dirty="0"/>
              <a:t> </a:t>
            </a:r>
          </a:p>
        </p:txBody>
      </p:sp>
    </p:spTree>
    <p:extLst>
      <p:ext uri="{BB962C8B-B14F-4D97-AF65-F5344CB8AC3E}">
        <p14:creationId xmlns:p14="http://schemas.microsoft.com/office/powerpoint/2010/main" val="19333849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Access Controls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44</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Does your parish have a safe where Offertory is stored prior to processing &amp; deposit?</a:t>
            </a:r>
          </a:p>
          <a:p>
            <a:pPr lvl="1"/>
            <a:r>
              <a:rPr lang="en-US" sz="2000" dirty="0"/>
              <a:t>Who has the combination?</a:t>
            </a:r>
          </a:p>
          <a:p>
            <a:pPr lvl="1"/>
            <a:r>
              <a:rPr lang="en-US" sz="2000" dirty="0"/>
              <a:t>Who has control of the combination to the safe and is it kept in a safe place?</a:t>
            </a:r>
          </a:p>
          <a:p>
            <a:pPr lvl="1"/>
            <a:r>
              <a:rPr lang="en-US" sz="2000" dirty="0"/>
              <a:t>Is the combination changed at least one time per year?</a:t>
            </a:r>
          </a:p>
          <a:p>
            <a:pPr marL="45720" indent="0">
              <a:buNone/>
            </a:pPr>
            <a:endParaRPr lang="en-US" dirty="0"/>
          </a:p>
        </p:txBody>
      </p:sp>
    </p:spTree>
    <p:extLst>
      <p:ext uri="{BB962C8B-B14F-4D97-AF65-F5344CB8AC3E}">
        <p14:creationId xmlns:p14="http://schemas.microsoft.com/office/powerpoint/2010/main" val="857321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Access Controls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45</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Checks:</a:t>
            </a:r>
          </a:p>
          <a:p>
            <a:pPr lvl="1"/>
            <a:r>
              <a:rPr lang="en-US" sz="2000" dirty="0"/>
              <a:t>Is check stock kept under lock &amp; key in the Business Manager/Bookkeeper Office?</a:t>
            </a:r>
          </a:p>
          <a:p>
            <a:pPr lvl="1"/>
            <a:r>
              <a:rPr lang="en-US" sz="2000" dirty="0"/>
              <a:t>Is a log kept explaining non-sequential checks use?</a:t>
            </a:r>
          </a:p>
          <a:p>
            <a:pPr lvl="1"/>
            <a:r>
              <a:rPr lang="en-US" sz="2000" dirty="0"/>
              <a:t>Are spoiled checks voided in </a:t>
            </a:r>
            <a:r>
              <a:rPr lang="en-US" sz="2000" dirty="0" err="1"/>
              <a:t>ConnectNow</a:t>
            </a:r>
            <a:r>
              <a:rPr lang="en-US" sz="2000" dirty="0"/>
              <a:t>?  </a:t>
            </a:r>
          </a:p>
          <a:p>
            <a:pPr lvl="1"/>
            <a:r>
              <a:rPr lang="en-US" sz="2000" dirty="0"/>
              <a:t>Does the Pastor or Associate Pastor sign all checks?</a:t>
            </a:r>
          </a:p>
          <a:p>
            <a:pPr marL="45720" indent="0">
              <a:buNone/>
            </a:pPr>
            <a:endParaRPr lang="en-US" dirty="0"/>
          </a:p>
        </p:txBody>
      </p:sp>
    </p:spTree>
    <p:extLst>
      <p:ext uri="{BB962C8B-B14F-4D97-AF65-F5344CB8AC3E}">
        <p14:creationId xmlns:p14="http://schemas.microsoft.com/office/powerpoint/2010/main" val="2453916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Access Controls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46</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dirty="0"/>
              <a:t>Computer Software:</a:t>
            </a:r>
          </a:p>
          <a:p>
            <a:r>
              <a:rPr lang="en-US" dirty="0"/>
              <a:t>Where are your passwords kept?</a:t>
            </a:r>
          </a:p>
          <a:p>
            <a:pPr lvl="1"/>
            <a:r>
              <a:rPr lang="en-US" dirty="0"/>
              <a:t>Best Practice: </a:t>
            </a:r>
          </a:p>
          <a:p>
            <a:pPr lvl="2"/>
            <a:r>
              <a:rPr lang="en-US" sz="2000" dirty="0"/>
              <a:t>Different password for each software used</a:t>
            </a:r>
          </a:p>
          <a:p>
            <a:pPr lvl="2"/>
            <a:r>
              <a:rPr lang="en-US" sz="2000" dirty="0"/>
              <a:t>Do not share passwords with others</a:t>
            </a:r>
          </a:p>
          <a:p>
            <a:r>
              <a:rPr lang="en-US" dirty="0"/>
              <a:t>If anyone other than the Parish Manager/Bookkeeper has access to </a:t>
            </a:r>
            <a:r>
              <a:rPr lang="en-US" dirty="0" err="1"/>
              <a:t>ConnectNow</a:t>
            </a:r>
            <a:r>
              <a:rPr lang="en-US" dirty="0"/>
              <a:t> accounting software, do they have viewing rights only? </a:t>
            </a:r>
          </a:p>
          <a:p>
            <a:r>
              <a:rPr lang="en-US" dirty="0"/>
              <a:t>Call me if you need to learn about assigning viewing rights only.</a:t>
            </a:r>
          </a:p>
        </p:txBody>
      </p:sp>
    </p:spTree>
    <p:extLst>
      <p:ext uri="{BB962C8B-B14F-4D97-AF65-F5344CB8AC3E}">
        <p14:creationId xmlns:p14="http://schemas.microsoft.com/office/powerpoint/2010/main" val="14498988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Access Controls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47</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dirty="0"/>
              <a:t>The ultimate check on control – The Bank Reconciliation</a:t>
            </a:r>
          </a:p>
          <a:p>
            <a:r>
              <a:rPr lang="en-US" dirty="0"/>
              <a:t>Using </a:t>
            </a:r>
            <a:r>
              <a:rPr lang="en-US" dirty="0" err="1"/>
              <a:t>ConnectNow</a:t>
            </a:r>
            <a:r>
              <a:rPr lang="en-US" dirty="0"/>
              <a:t> accounting software, is the Bank Reconciliation completed by the 15</a:t>
            </a:r>
            <a:r>
              <a:rPr lang="en-US" baseline="30000" dirty="0"/>
              <a:t>th</a:t>
            </a:r>
            <a:r>
              <a:rPr lang="en-US" dirty="0"/>
              <a:t> of the next month?</a:t>
            </a:r>
          </a:p>
          <a:p>
            <a:r>
              <a:rPr lang="en-US" dirty="0"/>
              <a:t>Who reconciles the bank statement?</a:t>
            </a:r>
          </a:p>
          <a:p>
            <a:r>
              <a:rPr lang="en-US" dirty="0"/>
              <a:t>Is the monthly Bank Reconciliation reviewed with the Pastor and the parish Finance Council?</a:t>
            </a:r>
          </a:p>
          <a:p>
            <a:pPr marL="45720" indent="0">
              <a:buNone/>
            </a:pPr>
            <a:endParaRPr lang="en-US" dirty="0"/>
          </a:p>
          <a:p>
            <a:pPr marL="45720" indent="0">
              <a:buNone/>
            </a:pPr>
            <a:r>
              <a:rPr lang="en-US" dirty="0"/>
              <a:t>Is the General Ledger for each month closed within 60 days of month end?</a:t>
            </a:r>
          </a:p>
        </p:txBody>
      </p:sp>
    </p:spTree>
    <p:extLst>
      <p:ext uri="{BB962C8B-B14F-4D97-AF65-F5344CB8AC3E}">
        <p14:creationId xmlns:p14="http://schemas.microsoft.com/office/powerpoint/2010/main" val="42587302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Offertory Processing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48</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dirty="0"/>
              <a:t>The Basics:</a:t>
            </a:r>
          </a:p>
          <a:p>
            <a:r>
              <a:rPr lang="en-US" dirty="0"/>
              <a:t>At all times during revenue processing a minimum of two individuals must be present</a:t>
            </a:r>
          </a:p>
          <a:p>
            <a:r>
              <a:rPr lang="en-US" dirty="0"/>
              <a:t>Tamper evident, plastic bags should </a:t>
            </a:r>
            <a:r>
              <a:rPr lang="en-US" dirty="0" smtClean="0"/>
              <a:t>be </a:t>
            </a:r>
            <a:r>
              <a:rPr lang="en-US" dirty="0"/>
              <a:t>used by Ushers and Count Teams</a:t>
            </a:r>
          </a:p>
          <a:p>
            <a:r>
              <a:rPr lang="en-US" dirty="0"/>
              <a:t>Recommended Forms:</a:t>
            </a:r>
          </a:p>
          <a:p>
            <a:pPr lvl="1"/>
            <a:r>
              <a:rPr lang="en-US" sz="1900" dirty="0"/>
              <a:t>Master Inventory Control Log</a:t>
            </a:r>
          </a:p>
          <a:p>
            <a:pPr lvl="1"/>
            <a:r>
              <a:rPr lang="en-US" sz="1900" dirty="0" smtClean="0"/>
              <a:t>Deposit </a:t>
            </a:r>
            <a:r>
              <a:rPr lang="en-US" sz="1900" dirty="0"/>
              <a:t>Worksheet</a:t>
            </a:r>
          </a:p>
          <a:p>
            <a:pPr lvl="1"/>
            <a:r>
              <a:rPr lang="en-US" sz="1900" dirty="0"/>
              <a:t>Count Sheet for Cash and Checks per Mass</a:t>
            </a:r>
          </a:p>
          <a:p>
            <a:pPr lvl="1"/>
            <a:r>
              <a:rPr lang="en-US" sz="1900" dirty="0"/>
              <a:t>Deposit Ticket Book with duplicate per deposit</a:t>
            </a:r>
          </a:p>
          <a:p>
            <a:endParaRPr lang="en-US" dirty="0"/>
          </a:p>
          <a:p>
            <a:pPr marL="45720" indent="0">
              <a:buNone/>
            </a:pPr>
            <a:endParaRPr lang="en-US" dirty="0"/>
          </a:p>
        </p:txBody>
      </p:sp>
    </p:spTree>
    <p:extLst>
      <p:ext uri="{BB962C8B-B14F-4D97-AF65-F5344CB8AC3E}">
        <p14:creationId xmlns:p14="http://schemas.microsoft.com/office/powerpoint/2010/main" val="4954622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Offertory Processing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49</a:t>
            </a:fld>
            <a:endParaRPr lang="en-US">
              <a:solidFill>
                <a:srgbClr val="534949"/>
              </a:solidFill>
            </a:endParaRPr>
          </a:p>
        </p:txBody>
      </p:sp>
      <p:sp>
        <p:nvSpPr>
          <p:cNvPr id="6" name="Content Placeholder 2"/>
          <p:cNvSpPr>
            <a:spLocks noGrp="1"/>
          </p:cNvSpPr>
          <p:nvPr>
            <p:ph idx="1"/>
          </p:nvPr>
        </p:nvSpPr>
        <p:spPr/>
        <p:txBody>
          <a:bodyPr>
            <a:normAutofit/>
          </a:bodyPr>
          <a:lstStyle/>
          <a:p>
            <a:pPr lvl="0"/>
            <a:r>
              <a:rPr lang="en-US" dirty="0"/>
              <a:t>Staffing requirements:</a:t>
            </a:r>
          </a:p>
          <a:p>
            <a:pPr lvl="1"/>
            <a:r>
              <a:rPr lang="en-US" sz="2400" dirty="0"/>
              <a:t>An Ushers Team for each Mass</a:t>
            </a:r>
          </a:p>
          <a:p>
            <a:pPr lvl="1"/>
            <a:r>
              <a:rPr lang="en-US" sz="2400" dirty="0"/>
              <a:t>Designated members of the ushers’ team or other assigned volunteers to place the collections in the assigned tamper evident bag</a:t>
            </a:r>
          </a:p>
          <a:p>
            <a:pPr lvl="1"/>
            <a:r>
              <a:rPr lang="en-US" sz="2400" dirty="0"/>
              <a:t>A minimum of two people are to be assigned the responsibility of retrieving the tamper evident bags and bringing them to the counting room for processing. </a:t>
            </a:r>
          </a:p>
          <a:p>
            <a:pPr lvl="2"/>
            <a:r>
              <a:rPr lang="en-US" sz="2000" dirty="0"/>
              <a:t>Best Practice: One employee and the Count Team Leader </a:t>
            </a:r>
          </a:p>
          <a:p>
            <a:pPr marL="45720" indent="0">
              <a:buNone/>
            </a:pPr>
            <a:endParaRPr lang="en-US" dirty="0"/>
          </a:p>
        </p:txBody>
      </p:sp>
    </p:spTree>
    <p:extLst>
      <p:ext uri="{BB962C8B-B14F-4D97-AF65-F5344CB8AC3E}">
        <p14:creationId xmlns:p14="http://schemas.microsoft.com/office/powerpoint/2010/main" val="360097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19071"/>
            <a:ext cx="7924801" cy="4407408"/>
          </a:xfrm>
        </p:spPr>
        <p:txBody>
          <a:bodyPr>
            <a:normAutofit/>
          </a:bodyPr>
          <a:lstStyle/>
          <a:p>
            <a:r>
              <a:rPr lang="en-US" sz="3200" dirty="0"/>
              <a:t>Date: March 5, 2018</a:t>
            </a:r>
          </a:p>
          <a:p>
            <a:r>
              <a:rPr lang="en-US" sz="3200" dirty="0"/>
              <a:t>Time: 7:00 pm</a:t>
            </a:r>
          </a:p>
          <a:p>
            <a:r>
              <a:rPr lang="en-US" sz="3200" dirty="0"/>
              <a:t>Where: Bethany Center</a:t>
            </a:r>
          </a:p>
          <a:p>
            <a:r>
              <a:rPr lang="en-US" sz="3200" dirty="0"/>
              <a:t>Who should attend:</a:t>
            </a:r>
          </a:p>
          <a:p>
            <a:r>
              <a:rPr lang="en-US" sz="3200" dirty="0"/>
              <a:t>Pastor</a:t>
            </a:r>
          </a:p>
          <a:p>
            <a:r>
              <a:rPr lang="en-US" sz="3200" dirty="0"/>
              <a:t>Finance Council Members</a:t>
            </a:r>
          </a:p>
          <a:p>
            <a:r>
              <a:rPr lang="en-US" sz="3200" dirty="0"/>
              <a:t>Other Parish Financial Leaders</a:t>
            </a:r>
          </a:p>
          <a:p>
            <a:pPr marL="45720" indent="0">
              <a:buNone/>
            </a:pPr>
            <a:endParaRPr lang="en-US" sz="3200" dirty="0"/>
          </a:p>
          <a:p>
            <a:endParaRPr lang="en-US" sz="3200" dirty="0"/>
          </a:p>
        </p:txBody>
      </p:sp>
      <p:sp>
        <p:nvSpPr>
          <p:cNvPr id="2" name="Title 1"/>
          <p:cNvSpPr>
            <a:spLocks noGrp="1"/>
          </p:cNvSpPr>
          <p:nvPr>
            <p:ph type="title"/>
          </p:nvPr>
        </p:nvSpPr>
        <p:spPr>
          <a:xfrm>
            <a:off x="1447800" y="457200"/>
            <a:ext cx="6858000" cy="1143000"/>
          </a:xfrm>
        </p:spPr>
        <p:txBody>
          <a:bodyPr>
            <a:normAutofit fontScale="90000"/>
          </a:bodyPr>
          <a:lstStyle/>
          <a:p>
            <a:r>
              <a:rPr lang="en-US" dirty="0"/>
              <a:t>Diocesan Financial Update </a:t>
            </a:r>
            <a:br>
              <a:rPr lang="en-US" dirty="0"/>
            </a:br>
            <a:r>
              <a:rPr lang="en-US" dirty="0"/>
              <a:t>Meeting</a:t>
            </a:r>
            <a:br>
              <a:rPr lang="en-US" dirty="0"/>
            </a:b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5</a:t>
            </a:fld>
            <a:endParaRPr lang="en-US">
              <a:solidFill>
                <a:srgbClr val="534949"/>
              </a:solidFill>
            </a:endParaRPr>
          </a:p>
        </p:txBody>
      </p:sp>
    </p:spTree>
    <p:extLst>
      <p:ext uri="{BB962C8B-B14F-4D97-AF65-F5344CB8AC3E}">
        <p14:creationId xmlns:p14="http://schemas.microsoft.com/office/powerpoint/2010/main" val="1774680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Offertory Processing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50</a:t>
            </a:fld>
            <a:endParaRPr lang="en-US">
              <a:solidFill>
                <a:srgbClr val="534949"/>
              </a:solidFill>
            </a:endParaRPr>
          </a:p>
        </p:txBody>
      </p:sp>
      <p:sp>
        <p:nvSpPr>
          <p:cNvPr id="6" name="Content Placeholder 2"/>
          <p:cNvSpPr>
            <a:spLocks noGrp="1"/>
          </p:cNvSpPr>
          <p:nvPr>
            <p:ph idx="1"/>
          </p:nvPr>
        </p:nvSpPr>
        <p:spPr/>
        <p:txBody>
          <a:bodyPr>
            <a:normAutofit/>
          </a:bodyPr>
          <a:lstStyle/>
          <a:p>
            <a:pPr lvl="0"/>
            <a:r>
              <a:rPr lang="en-US" dirty="0"/>
              <a:t>Staffing requirements:</a:t>
            </a:r>
          </a:p>
          <a:p>
            <a:pPr lvl="1"/>
            <a:r>
              <a:rPr lang="en-US" sz="2000" dirty="0" smtClean="0"/>
              <a:t>The </a:t>
            </a:r>
            <a:r>
              <a:rPr lang="en-US" sz="2000" dirty="0"/>
              <a:t>size of the Count Team depends on the size of the parish. At a minimum, a count team must have two members. One member must be a volunteer and the other </a:t>
            </a:r>
            <a:r>
              <a:rPr lang="en-US" sz="2000" dirty="0" smtClean="0"/>
              <a:t>may be an employee </a:t>
            </a:r>
            <a:r>
              <a:rPr lang="en-US" sz="2000" dirty="0"/>
              <a:t>other than the bookkeeper. </a:t>
            </a:r>
            <a:endParaRPr lang="en-US" sz="2000" dirty="0" smtClean="0"/>
          </a:p>
          <a:p>
            <a:pPr lvl="1"/>
            <a:r>
              <a:rPr lang="en-US" sz="2000" dirty="0" smtClean="0"/>
              <a:t>It </a:t>
            </a:r>
            <a:r>
              <a:rPr lang="en-US" sz="2000" dirty="0"/>
              <a:t>is recommended that each parish have a minimum of two count teams who alternate weeks.</a:t>
            </a:r>
          </a:p>
          <a:p>
            <a:pPr lvl="1"/>
            <a:r>
              <a:rPr lang="en-US" sz="2000" dirty="0"/>
              <a:t>The Bookkeeper should not be a member of the Count Team</a:t>
            </a:r>
          </a:p>
          <a:p>
            <a:pPr lvl="1"/>
            <a:r>
              <a:rPr lang="en-US" sz="2000" dirty="0"/>
              <a:t>All members of the Count Team must have a current Level II background screening clearance on file.</a:t>
            </a:r>
          </a:p>
          <a:p>
            <a:pPr marL="45720" indent="0">
              <a:buNone/>
            </a:pPr>
            <a:endParaRPr lang="en-US" dirty="0"/>
          </a:p>
        </p:txBody>
      </p:sp>
    </p:spTree>
    <p:extLst>
      <p:ext uri="{BB962C8B-B14F-4D97-AF65-F5344CB8AC3E}">
        <p14:creationId xmlns:p14="http://schemas.microsoft.com/office/powerpoint/2010/main" val="1531750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indent="0">
              <a:buNone/>
            </a:pPr>
            <a:r>
              <a:rPr lang="en-US" dirty="0"/>
              <a:t>Financial reporting guidelines set forth in FINANCIAL GUIDELINES AND POLICIES MANUAL, Sections V. and VI. Are based on:</a:t>
            </a:r>
          </a:p>
          <a:p>
            <a:pPr marL="45720" indent="0">
              <a:buNone/>
            </a:pPr>
            <a:endParaRPr lang="en-US" dirty="0"/>
          </a:p>
          <a:p>
            <a:r>
              <a:rPr lang="en-US" dirty="0"/>
              <a:t>Church Canon #1287.1 requires both clerical and lay administrators to report to the Ordinary concerning their administration of any ecclesiastical goods assigned to their governance.</a:t>
            </a:r>
          </a:p>
          <a:p>
            <a:endParaRPr lang="en-US" dirty="0"/>
          </a:p>
          <a:p>
            <a:r>
              <a:rPr lang="en-US" dirty="0"/>
              <a:t>Church Canon #1287.2 requires all administrators to render an accounting to the faithful concerning the goods offered by the faithful to the Church.</a:t>
            </a:r>
          </a:p>
          <a:p>
            <a:pPr marL="45720" lvl="0" indent="0">
              <a:buNone/>
            </a:pPr>
            <a:endParaRPr lang="en-US" dirty="0"/>
          </a:p>
        </p:txBody>
      </p:sp>
      <p:sp>
        <p:nvSpPr>
          <p:cNvPr id="2" name="Title 1"/>
          <p:cNvSpPr>
            <a:spLocks noGrp="1"/>
          </p:cNvSpPr>
          <p:nvPr>
            <p:ph type="title"/>
          </p:nvPr>
        </p:nvSpPr>
        <p:spPr>
          <a:xfrm>
            <a:off x="1447800" y="274638"/>
            <a:ext cx="6858000" cy="1143000"/>
          </a:xfrm>
        </p:spPr>
        <p:txBody>
          <a:bodyPr>
            <a:normAutofit/>
          </a:bodyPr>
          <a:lstStyle/>
          <a:p>
            <a:r>
              <a:rPr lang="en-US" dirty="0"/>
              <a:t>Financial reporting</a:t>
            </a:r>
            <a:br>
              <a:rPr lang="en-US" dirty="0"/>
            </a:br>
            <a:endParaRPr lang="en-US"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6</a:t>
            </a:fld>
            <a:endParaRPr lang="en-US">
              <a:solidFill>
                <a:srgbClr val="534949"/>
              </a:solidFill>
            </a:endParaRPr>
          </a:p>
        </p:txBody>
      </p:sp>
    </p:spTree>
    <p:extLst>
      <p:ext uri="{BB962C8B-B14F-4D97-AF65-F5344CB8AC3E}">
        <p14:creationId xmlns:p14="http://schemas.microsoft.com/office/powerpoint/2010/main" val="426097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lvl="0" indent="0">
              <a:buNone/>
            </a:pPr>
            <a:endParaRPr lang="en-US" dirty="0"/>
          </a:p>
          <a:p>
            <a:pPr marL="45720" lvl="0" indent="0">
              <a:buNone/>
            </a:pPr>
            <a:r>
              <a:rPr lang="en-US" dirty="0"/>
              <a:t>Due dates for Financial Certifications for the remainder of the current fiscal year and FY 2017-2018:</a:t>
            </a:r>
          </a:p>
          <a:p>
            <a:pPr marL="320040" lvl="1" indent="0">
              <a:lnSpc>
                <a:spcPct val="150000"/>
              </a:lnSpc>
              <a:buNone/>
            </a:pPr>
            <a:r>
              <a:rPr lang="en-US" sz="2000" dirty="0"/>
              <a:t>6 months ending December 31, 2017: 	February 15, 2018</a:t>
            </a:r>
          </a:p>
          <a:p>
            <a:pPr marL="320040" lvl="1" indent="0">
              <a:lnSpc>
                <a:spcPct val="150000"/>
              </a:lnSpc>
              <a:buNone/>
            </a:pPr>
            <a:r>
              <a:rPr lang="en-US" sz="2000" dirty="0"/>
              <a:t>9 months ending March 31, 2018: 		May 15, 2018</a:t>
            </a:r>
          </a:p>
          <a:p>
            <a:pPr marL="320040" lvl="1" indent="0">
              <a:lnSpc>
                <a:spcPct val="150000"/>
              </a:lnSpc>
              <a:buNone/>
            </a:pPr>
            <a:r>
              <a:rPr lang="en-US" sz="2000" dirty="0"/>
              <a:t>12 months ending June 30, 2018: 		August 31, 2018 </a:t>
            </a:r>
          </a:p>
          <a:p>
            <a:pPr marL="45720" indent="0">
              <a:buNone/>
            </a:pPr>
            <a:endParaRPr lang="en-US" dirty="0"/>
          </a:p>
        </p:txBody>
      </p:sp>
      <p:sp>
        <p:nvSpPr>
          <p:cNvPr id="2" name="Title 1"/>
          <p:cNvSpPr>
            <a:spLocks noGrp="1"/>
          </p:cNvSpPr>
          <p:nvPr>
            <p:ph type="title"/>
          </p:nvPr>
        </p:nvSpPr>
        <p:spPr>
          <a:xfrm>
            <a:off x="1447800" y="274638"/>
            <a:ext cx="6858000" cy="1143000"/>
          </a:xfrm>
        </p:spPr>
        <p:txBody>
          <a:bodyPr>
            <a:normAutofit/>
          </a:bodyPr>
          <a:lstStyle/>
          <a:p>
            <a:r>
              <a:rPr lang="en-US" dirty="0"/>
              <a:t>Financial reporting</a:t>
            </a:r>
            <a:br>
              <a:rPr lang="en-US" dirty="0"/>
            </a:br>
            <a:r>
              <a:rPr lang="en-US" dirty="0"/>
              <a:t>important dates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7</a:t>
            </a:fld>
            <a:endParaRPr lang="en-US">
              <a:solidFill>
                <a:srgbClr val="534949"/>
              </a:solidFill>
            </a:endParaRPr>
          </a:p>
        </p:txBody>
      </p:sp>
    </p:spTree>
    <p:extLst>
      <p:ext uri="{BB962C8B-B14F-4D97-AF65-F5344CB8AC3E}">
        <p14:creationId xmlns:p14="http://schemas.microsoft.com/office/powerpoint/2010/main" val="106021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b="1" dirty="0"/>
              <a:t>The approved, 2018-2019 </a:t>
            </a:r>
            <a:r>
              <a:rPr lang="en-US" b="1" u="sng" dirty="0"/>
              <a:t>Operating Budget Certification</a:t>
            </a:r>
            <a:r>
              <a:rPr lang="en-US" b="1" dirty="0"/>
              <a:t> is due by May 31, 2018.</a:t>
            </a:r>
          </a:p>
          <a:p>
            <a:pPr marL="45720" lvl="0" indent="0">
              <a:buNone/>
            </a:pPr>
            <a:endParaRPr lang="en-US" b="1" dirty="0"/>
          </a:p>
          <a:p>
            <a:pPr lvl="0"/>
            <a:r>
              <a:rPr lang="en-US" b="1" dirty="0"/>
              <a:t>The </a:t>
            </a:r>
            <a:r>
              <a:rPr lang="en-US" b="1" u="sng" dirty="0"/>
              <a:t>Internal Control Questionnaire</a:t>
            </a:r>
            <a:r>
              <a:rPr lang="en-US" b="1" dirty="0"/>
              <a:t>  is due b</a:t>
            </a:r>
            <a:r>
              <a:rPr lang="en-US" sz="2000" b="1" dirty="0"/>
              <a:t>y October 31, 2018.  </a:t>
            </a:r>
            <a:r>
              <a:rPr lang="en-US" b="1" dirty="0"/>
              <a:t>Note: Mail to the attention of Pastoral Center Finance and Accounting Office.</a:t>
            </a:r>
          </a:p>
          <a:p>
            <a:endParaRPr lang="en-US" dirty="0"/>
          </a:p>
        </p:txBody>
      </p:sp>
      <p:sp>
        <p:nvSpPr>
          <p:cNvPr id="2" name="Title 1"/>
          <p:cNvSpPr>
            <a:spLocks noGrp="1"/>
          </p:cNvSpPr>
          <p:nvPr>
            <p:ph type="title"/>
          </p:nvPr>
        </p:nvSpPr>
        <p:spPr>
          <a:xfrm>
            <a:off x="1447800" y="274638"/>
            <a:ext cx="6858000" cy="1143000"/>
          </a:xfrm>
        </p:spPr>
        <p:txBody>
          <a:bodyPr>
            <a:normAutofit/>
          </a:bodyPr>
          <a:lstStyle/>
          <a:p>
            <a:r>
              <a:rPr lang="en-US" dirty="0"/>
              <a:t>Financial reporting</a:t>
            </a:r>
            <a:br>
              <a:rPr lang="en-US" dirty="0"/>
            </a:br>
            <a:r>
              <a:rPr lang="en-US" dirty="0"/>
              <a:t>important dates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8</a:t>
            </a:fld>
            <a:endParaRPr lang="en-US">
              <a:solidFill>
                <a:srgbClr val="534949"/>
              </a:solidFill>
            </a:endParaRPr>
          </a:p>
        </p:txBody>
      </p:sp>
    </p:spTree>
    <p:extLst>
      <p:ext uri="{BB962C8B-B14F-4D97-AF65-F5344CB8AC3E}">
        <p14:creationId xmlns:p14="http://schemas.microsoft.com/office/powerpoint/2010/main" val="2880398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b="1" dirty="0"/>
              <a:t>The Pastor’s </a:t>
            </a:r>
            <a:r>
              <a:rPr lang="en-US" b="1" u="sng" dirty="0"/>
              <a:t>Financial Governance Letter</a:t>
            </a:r>
            <a:r>
              <a:rPr lang="en-US" b="1" dirty="0"/>
              <a:t> is due b</a:t>
            </a:r>
            <a:r>
              <a:rPr lang="en-US" sz="2000" b="1" dirty="0"/>
              <a:t>y October  31, 2018.  </a:t>
            </a:r>
            <a:r>
              <a:rPr lang="en-US" b="1" dirty="0"/>
              <a:t>Note:  Mail to the attention of Pastoral Center Finance and Accounting Office.</a:t>
            </a:r>
          </a:p>
          <a:p>
            <a:pPr lvl="0"/>
            <a:r>
              <a:rPr lang="en-US" b="1" dirty="0"/>
              <a:t>Each parish is required to publish financial results.  It is recommended that summary Statement of Financial Position and Statement of Activities be published in the parish bulletin and posted on the parish’s website.  Copies should be attached to the Pastor’s Financial Governance Letter.</a:t>
            </a:r>
            <a:endParaRPr lang="en-US" dirty="0"/>
          </a:p>
        </p:txBody>
      </p:sp>
      <p:sp>
        <p:nvSpPr>
          <p:cNvPr id="2" name="Title 1"/>
          <p:cNvSpPr>
            <a:spLocks noGrp="1"/>
          </p:cNvSpPr>
          <p:nvPr>
            <p:ph type="title"/>
          </p:nvPr>
        </p:nvSpPr>
        <p:spPr>
          <a:xfrm>
            <a:off x="1447800" y="274638"/>
            <a:ext cx="6858000" cy="1143000"/>
          </a:xfrm>
        </p:spPr>
        <p:txBody>
          <a:bodyPr>
            <a:normAutofit/>
          </a:bodyPr>
          <a:lstStyle/>
          <a:p>
            <a:r>
              <a:rPr lang="en-US" dirty="0"/>
              <a:t>Financial reporting</a:t>
            </a:r>
            <a:br>
              <a:rPr lang="en-US" dirty="0"/>
            </a:br>
            <a:r>
              <a:rPr lang="en-US" dirty="0"/>
              <a:t>important dates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9</a:t>
            </a:fld>
            <a:endParaRPr lang="en-US">
              <a:solidFill>
                <a:srgbClr val="534949"/>
              </a:solidFill>
            </a:endParaRPr>
          </a:p>
        </p:txBody>
      </p:sp>
    </p:spTree>
    <p:extLst>
      <p:ext uri="{BB962C8B-B14F-4D97-AF65-F5344CB8AC3E}">
        <p14:creationId xmlns:p14="http://schemas.microsoft.com/office/powerpoint/2010/main" val="3545907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9360</TotalTime>
  <Words>1922</Words>
  <Application>Microsoft Office PowerPoint</Application>
  <PresentationFormat>On-screen Show (4:3)</PresentationFormat>
  <Paragraphs>386</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Grid</vt:lpstr>
      <vt:lpstr>Financial Stewards’ Conference </vt:lpstr>
      <vt:lpstr>Stewardship conference agenda</vt:lpstr>
      <vt:lpstr>Finance &amp; Accounting Team </vt:lpstr>
      <vt:lpstr>Finance &amp; Accounting Team </vt:lpstr>
      <vt:lpstr>Diocesan Financial Update  Meeting </vt:lpstr>
      <vt:lpstr>Financial reporting </vt:lpstr>
      <vt:lpstr>Financial reporting important dates</vt:lpstr>
      <vt:lpstr>Financial reporting important dates</vt:lpstr>
      <vt:lpstr>Financial reporting important dates</vt:lpstr>
      <vt:lpstr>C0ntinuing Accounting Issues </vt:lpstr>
      <vt:lpstr> APA &amp; Parish AssessMent</vt:lpstr>
      <vt:lpstr> Parish Payments of Parish AssessMent</vt:lpstr>
      <vt:lpstr> Donor payments to Campaign processing office</vt:lpstr>
      <vt:lpstr> Donor payments to Campaign processing office</vt:lpstr>
      <vt:lpstr> Donor payments to Campaign processing office</vt:lpstr>
      <vt:lpstr> Donor payments to Campaign processing office</vt:lpstr>
      <vt:lpstr>APA &amp; Parish aSSESSMENT</vt:lpstr>
      <vt:lpstr>APA &amp; Parish aSSESSMENT</vt:lpstr>
      <vt:lpstr>APA &amp; Parish aSSESSMENT</vt:lpstr>
      <vt:lpstr> Donor payments to Campaign processing office</vt:lpstr>
      <vt:lpstr> APA &amp; Parish AssessMent</vt:lpstr>
      <vt:lpstr>APA &amp; Parish aSSESSMENT</vt:lpstr>
      <vt:lpstr>APA &amp; Parish AssessMent</vt:lpstr>
      <vt:lpstr>APA &amp; Parish AssessMent</vt:lpstr>
      <vt:lpstr>APA &amp; Parish AssessMent</vt:lpstr>
      <vt:lpstr>APA &amp; Parish AssessMent</vt:lpstr>
      <vt:lpstr>Capital Campaign contributions</vt:lpstr>
      <vt:lpstr>Capital campaign contributions</vt:lpstr>
      <vt:lpstr>Capital campaign contributions</vt:lpstr>
      <vt:lpstr>Special events revenue</vt:lpstr>
      <vt:lpstr>Special events revenue</vt:lpstr>
      <vt:lpstr>Fundraising revenue &amp; Expense</vt:lpstr>
      <vt:lpstr>Fundraising revenue &amp; Expense</vt:lpstr>
      <vt:lpstr>Fundraising revenue &amp; Expense</vt:lpstr>
      <vt:lpstr>Bank Loan Principal payments</vt:lpstr>
      <vt:lpstr>Bank loan principal payments</vt:lpstr>
      <vt:lpstr>Support of Catholic Schools</vt:lpstr>
      <vt:lpstr>Support of Catholic Schools</vt:lpstr>
      <vt:lpstr>Support of Catholic Schools</vt:lpstr>
      <vt:lpstr>Support of Catholic Schools</vt:lpstr>
      <vt:lpstr>Support of Catholic Schools</vt:lpstr>
      <vt:lpstr>ADDITIONAL ACCOUNTING ISSUES</vt:lpstr>
      <vt:lpstr>ADDITIONAL ACCOUNTING ISSUES</vt:lpstr>
      <vt:lpstr>Access Controls</vt:lpstr>
      <vt:lpstr>Access Controls</vt:lpstr>
      <vt:lpstr>Access Controls</vt:lpstr>
      <vt:lpstr>Access Controls</vt:lpstr>
      <vt:lpstr>Offertory Processing</vt:lpstr>
      <vt:lpstr>Offertory Processing</vt:lpstr>
      <vt:lpstr>Offertory Processing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dc:creator>
  <cp:lastModifiedBy>Tom</cp:lastModifiedBy>
  <cp:revision>238</cp:revision>
  <cp:lastPrinted>2017-05-02T09:15:50Z</cp:lastPrinted>
  <dcterms:created xsi:type="dcterms:W3CDTF">2017-04-23T12:29:44Z</dcterms:created>
  <dcterms:modified xsi:type="dcterms:W3CDTF">2018-01-31T10:53:22Z</dcterms:modified>
</cp:coreProperties>
</file>