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8"/>
  </p:notesMasterIdLst>
  <p:handoutMasterIdLst>
    <p:handoutMasterId r:id="rId69"/>
  </p:handoutMasterIdLst>
  <p:sldIdLst>
    <p:sldId id="330" r:id="rId2"/>
    <p:sldId id="296" r:id="rId3"/>
    <p:sldId id="318" r:id="rId4"/>
    <p:sldId id="319" r:id="rId5"/>
    <p:sldId id="320" r:id="rId6"/>
    <p:sldId id="321" r:id="rId7"/>
    <p:sldId id="322" r:id="rId8"/>
    <p:sldId id="323" r:id="rId9"/>
    <p:sldId id="324" r:id="rId10"/>
    <p:sldId id="325" r:id="rId11"/>
    <p:sldId id="326" r:id="rId12"/>
    <p:sldId id="327" r:id="rId13"/>
    <p:sldId id="328" r:id="rId14"/>
    <p:sldId id="329" r:id="rId15"/>
    <p:sldId id="263" r:id="rId16"/>
    <p:sldId id="341" r:id="rId17"/>
    <p:sldId id="300" r:id="rId18"/>
    <p:sldId id="301" r:id="rId19"/>
    <p:sldId id="303" r:id="rId20"/>
    <p:sldId id="331" r:id="rId21"/>
    <p:sldId id="340" r:id="rId22"/>
    <p:sldId id="332" r:id="rId23"/>
    <p:sldId id="333" r:id="rId24"/>
    <p:sldId id="334" r:id="rId25"/>
    <p:sldId id="335" r:id="rId26"/>
    <p:sldId id="336" r:id="rId27"/>
    <p:sldId id="337" r:id="rId28"/>
    <p:sldId id="338" r:id="rId29"/>
    <p:sldId id="339" r:id="rId30"/>
    <p:sldId id="306" r:id="rId31"/>
    <p:sldId id="342" r:id="rId32"/>
    <p:sldId id="307" r:id="rId33"/>
    <p:sldId id="308" r:id="rId34"/>
    <p:sldId id="310" r:id="rId35"/>
    <p:sldId id="309" r:id="rId36"/>
    <p:sldId id="311" r:id="rId37"/>
    <p:sldId id="312" r:id="rId38"/>
    <p:sldId id="304" r:id="rId39"/>
    <p:sldId id="343" r:id="rId40"/>
    <p:sldId id="313" r:id="rId41"/>
    <p:sldId id="314" r:id="rId42"/>
    <p:sldId id="316" r:id="rId43"/>
    <p:sldId id="317" r:id="rId44"/>
    <p:sldId id="293" r:id="rId45"/>
    <p:sldId id="292" r:id="rId46"/>
    <p:sldId id="272" r:id="rId47"/>
    <p:sldId id="270" r:id="rId48"/>
    <p:sldId id="273" r:id="rId49"/>
    <p:sldId id="276" r:id="rId50"/>
    <p:sldId id="294" r:id="rId51"/>
    <p:sldId id="269" r:id="rId52"/>
    <p:sldId id="278" r:id="rId53"/>
    <p:sldId id="279" r:id="rId54"/>
    <p:sldId id="280" r:id="rId55"/>
    <p:sldId id="281" r:id="rId56"/>
    <p:sldId id="282" r:id="rId57"/>
    <p:sldId id="287" r:id="rId58"/>
    <p:sldId id="286" r:id="rId59"/>
    <p:sldId id="283" r:id="rId60"/>
    <p:sldId id="284" r:id="rId61"/>
    <p:sldId id="288" r:id="rId62"/>
    <p:sldId id="302" r:id="rId63"/>
    <p:sldId id="289" r:id="rId64"/>
    <p:sldId id="290" r:id="rId65"/>
    <p:sldId id="344" r:id="rId66"/>
    <p:sldId id="345" r:id="rId6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1" autoAdjust="0"/>
    <p:restoredTop sz="94680" autoAdjust="0"/>
  </p:normalViewPr>
  <p:slideViewPr>
    <p:cSldViewPr>
      <p:cViewPr>
        <p:scale>
          <a:sx n="66" d="100"/>
          <a:sy n="66" d="100"/>
        </p:scale>
        <p:origin x="-1848" y="-379"/>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64B6040E-27DF-40D8-B53B-A0816384224B}" type="datetimeFigureOut">
              <a:rPr lang="en-US" smtClean="0"/>
              <a:t>5/4/2017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6EA5C55-08A3-4CC8-B04F-759DF4931FC5}" type="slidenum">
              <a:rPr lang="en-US" smtClean="0"/>
              <a:t>‹#›</a:t>
            </a:fld>
            <a:endParaRPr lang="en-US"/>
          </a:p>
        </p:txBody>
      </p:sp>
    </p:spTree>
    <p:extLst>
      <p:ext uri="{BB962C8B-B14F-4D97-AF65-F5344CB8AC3E}">
        <p14:creationId xmlns:p14="http://schemas.microsoft.com/office/powerpoint/2010/main" val="27751050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4076E9F-D262-47AD-9CFA-B25019D5C8F5}" type="datetimeFigureOut">
              <a:rPr lang="en-US" smtClean="0"/>
              <a:t>5/4/2017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C37C1D2-BFF3-4AF3-A31F-225DCF13E29D}" type="slidenum">
              <a:rPr lang="en-US" smtClean="0"/>
              <a:t>‹#›</a:t>
            </a:fld>
            <a:endParaRPr lang="en-US"/>
          </a:p>
        </p:txBody>
      </p:sp>
    </p:spTree>
    <p:extLst>
      <p:ext uri="{BB962C8B-B14F-4D97-AF65-F5344CB8AC3E}">
        <p14:creationId xmlns:p14="http://schemas.microsoft.com/office/powerpoint/2010/main" val="2751508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37C1D2-BFF3-4AF3-A31F-225DCF13E29D}" type="slidenum">
              <a:rPr lang="en-US" smtClean="0"/>
              <a:t>34</a:t>
            </a:fld>
            <a:endParaRPr lang="en-US"/>
          </a:p>
        </p:txBody>
      </p:sp>
    </p:spTree>
    <p:extLst>
      <p:ext uri="{BB962C8B-B14F-4D97-AF65-F5344CB8AC3E}">
        <p14:creationId xmlns:p14="http://schemas.microsoft.com/office/powerpoint/2010/main" val="4026648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37C1D2-BFF3-4AF3-A31F-225DCF13E29D}" type="slidenum">
              <a:rPr lang="en-US" smtClean="0"/>
              <a:t>42</a:t>
            </a:fld>
            <a:endParaRPr lang="en-US"/>
          </a:p>
        </p:txBody>
      </p:sp>
    </p:spTree>
    <p:extLst>
      <p:ext uri="{BB962C8B-B14F-4D97-AF65-F5344CB8AC3E}">
        <p14:creationId xmlns:p14="http://schemas.microsoft.com/office/powerpoint/2010/main" val="1005302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37C1D2-BFF3-4AF3-A31F-225DCF13E29D}" type="slidenum">
              <a:rPr lang="en-US" smtClean="0"/>
              <a:t>44</a:t>
            </a:fld>
            <a:endParaRPr lang="en-US"/>
          </a:p>
        </p:txBody>
      </p:sp>
    </p:spTree>
    <p:extLst>
      <p:ext uri="{BB962C8B-B14F-4D97-AF65-F5344CB8AC3E}">
        <p14:creationId xmlns:p14="http://schemas.microsoft.com/office/powerpoint/2010/main" val="2584682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37C1D2-BFF3-4AF3-A31F-225DCF13E29D}" type="slidenum">
              <a:rPr lang="en-US" smtClean="0"/>
              <a:t>61</a:t>
            </a:fld>
            <a:endParaRPr lang="en-US"/>
          </a:p>
        </p:txBody>
      </p:sp>
    </p:spTree>
    <p:extLst>
      <p:ext uri="{BB962C8B-B14F-4D97-AF65-F5344CB8AC3E}">
        <p14:creationId xmlns:p14="http://schemas.microsoft.com/office/powerpoint/2010/main" val="2549226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6D6C96ED-5E71-4D0E-ADAE-82B1D7887C2C}" type="datetime1">
              <a:rPr lang="en-US" smtClean="0">
                <a:solidFill>
                  <a:srgbClr val="CCD1B9"/>
                </a:solidFill>
              </a:rPr>
              <a:t>5/4/2017</a:t>
            </a:fld>
            <a:endParaRPr lang="en-US">
              <a:solidFill>
                <a:srgbClr val="CCD1B9"/>
              </a:solidFill>
            </a:endParaRP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63B9DE71-4A56-45DD-B409-270FCBBB919D}" type="slidenum">
              <a:rPr lang="en-US" smtClean="0"/>
              <a:pPr/>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solidFill>
                <a:srgbClr val="CCD1B9"/>
              </a:solidFill>
            </a:endParaRP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1018826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5C05CC-6D4D-490C-AFA0-065C644AF289}" type="datetime1">
              <a:rPr lang="en-US" smtClean="0">
                <a:solidFill>
                  <a:srgbClr val="534949"/>
                </a:solidFill>
              </a:rPr>
              <a:t>5/4/2017</a:t>
            </a:fld>
            <a:endParaRPr lang="en-US">
              <a:solidFill>
                <a:srgbClr val="534949"/>
              </a:solidFill>
            </a:endParaRPr>
          </a:p>
        </p:txBody>
      </p:sp>
      <p:sp>
        <p:nvSpPr>
          <p:cNvPr id="5" name="Footer Placeholder 4"/>
          <p:cNvSpPr>
            <a:spLocks noGrp="1"/>
          </p:cNvSpPr>
          <p:nvPr>
            <p:ph type="ftr" sz="quarter" idx="11"/>
          </p:nvPr>
        </p:nvSpPr>
        <p:spPr/>
        <p:txBody>
          <a:bodyPr/>
          <a:lstStyle/>
          <a:p>
            <a:endParaRPr lang="en-US">
              <a:solidFill>
                <a:srgbClr val="534949"/>
              </a:solidFill>
            </a:endParaRPr>
          </a:p>
        </p:txBody>
      </p:sp>
      <p:sp>
        <p:nvSpPr>
          <p:cNvPr id="6" name="Slide Number Placeholder 5"/>
          <p:cNvSpPr>
            <a:spLocks noGrp="1"/>
          </p:cNvSpPr>
          <p:nvPr>
            <p:ph type="sldNum" sz="quarter" idx="12"/>
          </p:nvPr>
        </p:nvSpPr>
        <p:spPr/>
        <p:txBody>
          <a:bodyPr/>
          <a:lstStyle/>
          <a:p>
            <a:fld id="{63B9DE71-4A56-45DD-B409-270FCBBB919D}" type="slidenum">
              <a:rPr lang="en-US" smtClean="0">
                <a:solidFill>
                  <a:srgbClr val="534949"/>
                </a:solidFill>
              </a:rPr>
              <a:pPr/>
              <a:t>‹#›</a:t>
            </a:fld>
            <a:endParaRPr lang="en-US">
              <a:solidFill>
                <a:srgbClr val="534949"/>
              </a:solidFill>
            </a:endParaRPr>
          </a:p>
        </p:txBody>
      </p:sp>
    </p:spTree>
    <p:extLst>
      <p:ext uri="{BB962C8B-B14F-4D97-AF65-F5344CB8AC3E}">
        <p14:creationId xmlns:p14="http://schemas.microsoft.com/office/powerpoint/2010/main" val="880399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79D000-4F74-4832-A95F-C4125F38A3E5}" type="datetime1">
              <a:rPr lang="en-US" smtClean="0">
                <a:solidFill>
                  <a:srgbClr val="534949"/>
                </a:solidFill>
              </a:rPr>
              <a:t>5/4/2017</a:t>
            </a:fld>
            <a:endParaRPr lang="en-US">
              <a:solidFill>
                <a:srgbClr val="534949"/>
              </a:solidFill>
            </a:endParaRPr>
          </a:p>
        </p:txBody>
      </p:sp>
      <p:sp>
        <p:nvSpPr>
          <p:cNvPr id="5" name="Footer Placeholder 4"/>
          <p:cNvSpPr>
            <a:spLocks noGrp="1"/>
          </p:cNvSpPr>
          <p:nvPr>
            <p:ph type="ftr" sz="quarter" idx="11"/>
          </p:nvPr>
        </p:nvSpPr>
        <p:spPr/>
        <p:txBody>
          <a:bodyPr/>
          <a:lstStyle/>
          <a:p>
            <a:endParaRPr lang="en-US">
              <a:solidFill>
                <a:srgbClr val="534949"/>
              </a:solidFill>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63B9DE71-4A56-45DD-B409-270FCBBB919D}" type="slidenum">
              <a:rPr lang="en-US" smtClean="0">
                <a:solidFill>
                  <a:srgbClr val="CCD1B9"/>
                </a:solidFill>
              </a:rPr>
              <a:pPr/>
              <a:t>‹#›</a:t>
            </a:fld>
            <a:endParaRPr lang="en-US">
              <a:solidFill>
                <a:srgbClr val="CCD1B9"/>
              </a:solidFill>
            </a:endParaRPr>
          </a:p>
        </p:txBody>
      </p:sp>
    </p:spTree>
    <p:extLst>
      <p:ext uri="{BB962C8B-B14F-4D97-AF65-F5344CB8AC3E}">
        <p14:creationId xmlns:p14="http://schemas.microsoft.com/office/powerpoint/2010/main" val="1001905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0F1F3B-74A3-4120-B970-3411EBDD4129}" type="datetime1">
              <a:rPr lang="en-US" smtClean="0">
                <a:solidFill>
                  <a:srgbClr val="534949"/>
                </a:solidFill>
              </a:rPr>
              <a:t>5/4/2017</a:t>
            </a:fld>
            <a:endParaRPr lang="en-US">
              <a:solidFill>
                <a:srgbClr val="534949"/>
              </a:solidFill>
            </a:endParaRPr>
          </a:p>
        </p:txBody>
      </p:sp>
      <p:sp>
        <p:nvSpPr>
          <p:cNvPr id="5" name="Footer Placeholder 4"/>
          <p:cNvSpPr>
            <a:spLocks noGrp="1"/>
          </p:cNvSpPr>
          <p:nvPr>
            <p:ph type="ftr" sz="quarter" idx="11"/>
          </p:nvPr>
        </p:nvSpPr>
        <p:spPr/>
        <p:txBody>
          <a:bodyPr/>
          <a:lstStyle/>
          <a:p>
            <a:endParaRPr lang="en-US">
              <a:solidFill>
                <a:srgbClr val="534949"/>
              </a:solidFill>
            </a:endParaRPr>
          </a:p>
        </p:txBody>
      </p:sp>
      <p:sp>
        <p:nvSpPr>
          <p:cNvPr id="6" name="Slide Number Placeholder 5"/>
          <p:cNvSpPr>
            <a:spLocks noGrp="1"/>
          </p:cNvSpPr>
          <p:nvPr>
            <p:ph type="sldNum" sz="quarter" idx="12"/>
          </p:nvPr>
        </p:nvSpPr>
        <p:spPr/>
        <p:txBody>
          <a:bodyPr/>
          <a:lstStyle/>
          <a:p>
            <a:fld id="{63B9DE71-4A56-45DD-B409-270FCBBB919D}" type="slidenum">
              <a:rPr lang="en-US" smtClean="0">
                <a:solidFill>
                  <a:srgbClr val="534949"/>
                </a:solidFill>
              </a:rPr>
              <a:pPr/>
              <a:t>‹#›</a:t>
            </a:fld>
            <a:endParaRPr lang="en-US">
              <a:solidFill>
                <a:srgbClr val="534949"/>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85639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AE2E05A2-FA02-4550-A527-B6D2B8069E20}" type="datetime1">
              <a:rPr lang="en-US" smtClean="0"/>
              <a:t>5/4/2017</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63B9DE71-4A56-45DD-B409-270FCBBB919D}" type="slidenum">
              <a:rPr lang="en-US" smtClean="0">
                <a:solidFill>
                  <a:srgbClr val="CCD1B9"/>
                </a:solidFill>
              </a:rPr>
              <a:pPr/>
              <a:t>‹#›</a:t>
            </a:fld>
            <a:endParaRPr lang="en-US">
              <a:solidFill>
                <a:srgbClr val="CCD1B9"/>
              </a:solidFill>
            </a:endParaRP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306158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4BF0F79-ADBC-4876-8C08-BF8D7CC50A08}" type="datetime1">
              <a:rPr lang="en-US" smtClean="0">
                <a:solidFill>
                  <a:srgbClr val="534949"/>
                </a:solidFill>
              </a:rPr>
              <a:t>5/4/2017</a:t>
            </a:fld>
            <a:endParaRPr lang="en-US">
              <a:solidFill>
                <a:srgbClr val="534949"/>
              </a:solidFill>
            </a:endParaRPr>
          </a:p>
        </p:txBody>
      </p:sp>
      <p:sp>
        <p:nvSpPr>
          <p:cNvPr id="6" name="Footer Placeholder 5"/>
          <p:cNvSpPr>
            <a:spLocks noGrp="1"/>
          </p:cNvSpPr>
          <p:nvPr>
            <p:ph type="ftr" sz="quarter" idx="11"/>
          </p:nvPr>
        </p:nvSpPr>
        <p:spPr/>
        <p:txBody>
          <a:bodyPr/>
          <a:lstStyle/>
          <a:p>
            <a:endParaRPr lang="en-US">
              <a:solidFill>
                <a:srgbClr val="534949"/>
              </a:solidFill>
            </a:endParaRPr>
          </a:p>
        </p:txBody>
      </p:sp>
      <p:sp>
        <p:nvSpPr>
          <p:cNvPr id="7" name="Slide Number Placeholder 6"/>
          <p:cNvSpPr>
            <a:spLocks noGrp="1"/>
          </p:cNvSpPr>
          <p:nvPr>
            <p:ph type="sldNum" sz="quarter" idx="12"/>
          </p:nvPr>
        </p:nvSpPr>
        <p:spPr/>
        <p:txBody>
          <a:bodyPr/>
          <a:lstStyle/>
          <a:p>
            <a:fld id="{63B9DE71-4A56-45DD-B409-270FCBBB919D}" type="slidenum">
              <a:rPr lang="en-US" smtClean="0">
                <a:solidFill>
                  <a:srgbClr val="534949"/>
                </a:solidFill>
              </a:rPr>
              <a:pPr/>
              <a:t>‹#›</a:t>
            </a:fld>
            <a:endParaRPr lang="en-US">
              <a:solidFill>
                <a:srgbClr val="534949"/>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74056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6B84031-53F9-4585-9187-6591FCD47801}" type="datetime1">
              <a:rPr lang="en-US" smtClean="0">
                <a:solidFill>
                  <a:srgbClr val="534949"/>
                </a:solidFill>
              </a:rPr>
              <a:t>5/4/2017</a:t>
            </a:fld>
            <a:endParaRPr lang="en-US">
              <a:solidFill>
                <a:srgbClr val="534949"/>
              </a:solidFill>
            </a:endParaRPr>
          </a:p>
        </p:txBody>
      </p:sp>
      <p:sp>
        <p:nvSpPr>
          <p:cNvPr id="8" name="Footer Placeholder 7"/>
          <p:cNvSpPr>
            <a:spLocks noGrp="1"/>
          </p:cNvSpPr>
          <p:nvPr>
            <p:ph type="ftr" sz="quarter" idx="11"/>
          </p:nvPr>
        </p:nvSpPr>
        <p:spPr/>
        <p:txBody>
          <a:bodyPr/>
          <a:lstStyle/>
          <a:p>
            <a:endParaRPr lang="en-US">
              <a:solidFill>
                <a:srgbClr val="534949"/>
              </a:solidFill>
            </a:endParaRPr>
          </a:p>
        </p:txBody>
      </p:sp>
      <p:sp>
        <p:nvSpPr>
          <p:cNvPr id="9" name="Slide Number Placeholder 8"/>
          <p:cNvSpPr>
            <a:spLocks noGrp="1"/>
          </p:cNvSpPr>
          <p:nvPr>
            <p:ph type="sldNum" sz="quarter" idx="12"/>
          </p:nvPr>
        </p:nvSpPr>
        <p:spPr/>
        <p:txBody>
          <a:bodyPr/>
          <a:lstStyle/>
          <a:p>
            <a:fld id="{63B9DE71-4A56-45DD-B409-270FCBBB919D}" type="slidenum">
              <a:rPr lang="en-US" smtClean="0">
                <a:solidFill>
                  <a:srgbClr val="534949"/>
                </a:solidFill>
              </a:rPr>
              <a:pPr/>
              <a:t>‹#›</a:t>
            </a:fld>
            <a:endParaRPr lang="en-US">
              <a:solidFill>
                <a:srgbClr val="534949"/>
              </a:solidFill>
            </a:endParaRPr>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61483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78034C-E877-477C-9AE0-BDA428D30CEA}" type="datetime1">
              <a:rPr lang="en-US" smtClean="0">
                <a:solidFill>
                  <a:srgbClr val="534949"/>
                </a:solidFill>
              </a:rPr>
              <a:t>5/4/2017</a:t>
            </a:fld>
            <a:endParaRPr lang="en-US">
              <a:solidFill>
                <a:srgbClr val="534949"/>
              </a:solidFill>
            </a:endParaRPr>
          </a:p>
        </p:txBody>
      </p:sp>
      <p:sp>
        <p:nvSpPr>
          <p:cNvPr id="4" name="Footer Placeholder 3"/>
          <p:cNvSpPr>
            <a:spLocks noGrp="1"/>
          </p:cNvSpPr>
          <p:nvPr>
            <p:ph type="ftr" sz="quarter" idx="11"/>
          </p:nvPr>
        </p:nvSpPr>
        <p:spPr/>
        <p:txBody>
          <a:bodyPr/>
          <a:lstStyle/>
          <a:p>
            <a:endParaRPr lang="en-US">
              <a:solidFill>
                <a:srgbClr val="534949"/>
              </a:solidFill>
            </a:endParaRPr>
          </a:p>
        </p:txBody>
      </p:sp>
      <p:sp>
        <p:nvSpPr>
          <p:cNvPr id="5" name="Slide Number Placeholder 4"/>
          <p:cNvSpPr>
            <a:spLocks noGrp="1"/>
          </p:cNvSpPr>
          <p:nvPr>
            <p:ph type="sldNum" sz="quarter" idx="12"/>
          </p:nvPr>
        </p:nvSpPr>
        <p:spPr/>
        <p:txBody>
          <a:bodyPr/>
          <a:lstStyle/>
          <a:p>
            <a:fld id="{63B9DE71-4A56-45DD-B409-270FCBBB919D}" type="slidenum">
              <a:rPr lang="en-US" smtClean="0">
                <a:solidFill>
                  <a:srgbClr val="534949"/>
                </a:solidFill>
              </a:rPr>
              <a:pPr/>
              <a:t>‹#›</a:t>
            </a:fld>
            <a:endParaRPr lang="en-US">
              <a:solidFill>
                <a:srgbClr val="534949"/>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99100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3E5F698A-63DC-4923-8E66-63058BC66249}" type="datetime1">
              <a:rPr lang="en-US" smtClean="0">
                <a:solidFill>
                  <a:srgbClr val="534949"/>
                </a:solidFill>
              </a:rPr>
              <a:t>5/4/2017</a:t>
            </a:fld>
            <a:endParaRPr lang="en-US">
              <a:solidFill>
                <a:srgbClr val="534949"/>
              </a:solidFill>
            </a:endParaRPr>
          </a:p>
        </p:txBody>
      </p:sp>
      <p:sp>
        <p:nvSpPr>
          <p:cNvPr id="3" name="Footer Placeholder 2"/>
          <p:cNvSpPr>
            <a:spLocks noGrp="1"/>
          </p:cNvSpPr>
          <p:nvPr>
            <p:ph type="ftr" sz="quarter" idx="11"/>
          </p:nvPr>
        </p:nvSpPr>
        <p:spPr/>
        <p:txBody>
          <a:bodyPr/>
          <a:lstStyle/>
          <a:p>
            <a:endParaRPr lang="en-US">
              <a:solidFill>
                <a:srgbClr val="534949"/>
              </a:solidFill>
            </a:endParaRPr>
          </a:p>
        </p:txBody>
      </p:sp>
      <p:sp>
        <p:nvSpPr>
          <p:cNvPr id="4" name="Slide Number Placeholder 3"/>
          <p:cNvSpPr>
            <a:spLocks noGrp="1"/>
          </p:cNvSpPr>
          <p:nvPr>
            <p:ph type="sldNum" sz="quarter" idx="12"/>
          </p:nvPr>
        </p:nvSpPr>
        <p:spPr/>
        <p:txBody>
          <a:bodyPr/>
          <a:lstStyle/>
          <a:p>
            <a:fld id="{63B9DE71-4A56-45DD-B409-270FCBBB919D}" type="slidenum">
              <a:rPr lang="en-US" smtClean="0">
                <a:solidFill>
                  <a:srgbClr val="534949"/>
                </a:solidFill>
              </a:rPr>
              <a:pPr/>
              <a:t>‹#›</a:t>
            </a:fld>
            <a:endParaRPr lang="en-US">
              <a:solidFill>
                <a:srgbClr val="534949"/>
              </a:solidFill>
            </a:endParaRPr>
          </a:p>
        </p:txBody>
      </p:sp>
    </p:spTree>
    <p:extLst>
      <p:ext uri="{BB962C8B-B14F-4D97-AF65-F5344CB8AC3E}">
        <p14:creationId xmlns:p14="http://schemas.microsoft.com/office/powerpoint/2010/main" val="2321158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3CC25D-69FC-4A02-846A-42C2005A09BC}" type="datetime1">
              <a:rPr lang="en-US" smtClean="0">
                <a:solidFill>
                  <a:srgbClr val="534949"/>
                </a:solidFill>
              </a:rPr>
              <a:t>5/4/2017</a:t>
            </a:fld>
            <a:endParaRPr lang="en-US">
              <a:solidFill>
                <a:srgbClr val="534949"/>
              </a:solidFill>
            </a:endParaRPr>
          </a:p>
        </p:txBody>
      </p:sp>
      <p:sp>
        <p:nvSpPr>
          <p:cNvPr id="6" name="Footer Placeholder 5"/>
          <p:cNvSpPr>
            <a:spLocks noGrp="1"/>
          </p:cNvSpPr>
          <p:nvPr>
            <p:ph type="ftr" sz="quarter" idx="11"/>
          </p:nvPr>
        </p:nvSpPr>
        <p:spPr/>
        <p:txBody>
          <a:bodyPr/>
          <a:lstStyle/>
          <a:p>
            <a:endParaRPr lang="en-US">
              <a:solidFill>
                <a:srgbClr val="534949"/>
              </a:solidFill>
            </a:endParaRP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63B9DE71-4A56-45DD-B409-270FCBBB919D}" type="slidenum">
              <a:rPr lang="en-US" smtClean="0"/>
              <a:pPr/>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54182873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92794B-BFD2-44E1-9788-8D2EDDD0EFEF}" type="datetime1">
              <a:rPr lang="en-US" smtClean="0">
                <a:solidFill>
                  <a:srgbClr val="CCD1B9"/>
                </a:solidFill>
              </a:rPr>
              <a:t>5/4/2017</a:t>
            </a:fld>
            <a:endParaRPr lang="en-US">
              <a:solidFill>
                <a:srgbClr val="CCD1B9"/>
              </a:solidFill>
            </a:endParaRPr>
          </a:p>
        </p:txBody>
      </p:sp>
      <p:sp>
        <p:nvSpPr>
          <p:cNvPr id="6" name="Footer Placeholder 5"/>
          <p:cNvSpPr>
            <a:spLocks noGrp="1"/>
          </p:cNvSpPr>
          <p:nvPr>
            <p:ph type="ftr" sz="quarter" idx="11"/>
          </p:nvPr>
        </p:nvSpPr>
        <p:spPr/>
        <p:txBody>
          <a:bodyPr/>
          <a:lstStyle/>
          <a:p>
            <a:endParaRPr lang="en-US">
              <a:solidFill>
                <a:srgbClr val="CCD1B9"/>
              </a:solidFill>
            </a:endParaRPr>
          </a:p>
        </p:txBody>
      </p:sp>
      <p:sp>
        <p:nvSpPr>
          <p:cNvPr id="7" name="Slide Number Placeholder 6"/>
          <p:cNvSpPr>
            <a:spLocks noGrp="1"/>
          </p:cNvSpPr>
          <p:nvPr>
            <p:ph type="sldNum" sz="quarter" idx="12"/>
          </p:nvPr>
        </p:nvSpPr>
        <p:spPr/>
        <p:txBody>
          <a:bodyPr/>
          <a:lstStyle/>
          <a:p>
            <a:fld id="{63B9DE71-4A56-45DD-B409-270FCBBB919D}" type="slidenum">
              <a:rPr lang="en-US" smtClean="0">
                <a:solidFill>
                  <a:srgbClr val="CCD1B9"/>
                </a:solidFill>
              </a:rPr>
              <a:pPr/>
              <a:t>‹#›</a:t>
            </a:fld>
            <a:endParaRPr lang="en-US">
              <a:solidFill>
                <a:srgbClr val="CCD1B9"/>
              </a:solidFill>
            </a:endParaRP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57839429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5BAA90AD-1C78-4B0D-957D-784DB6E65094}" type="datetime1">
              <a:rPr lang="en-US" smtClean="0">
                <a:solidFill>
                  <a:srgbClr val="534949"/>
                </a:solidFill>
              </a:rPr>
              <a:t>5/4/2017</a:t>
            </a:fld>
            <a:endParaRPr lang="en-US">
              <a:solidFill>
                <a:srgbClr val="534949"/>
              </a:solidFill>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solidFill>
                <a:srgbClr val="534949"/>
              </a:solidFill>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63B9DE71-4A56-45DD-B409-270FCBBB919D}" type="slidenum">
              <a:rPr lang="en-US" smtClean="0">
                <a:solidFill>
                  <a:srgbClr val="534949"/>
                </a:solidFill>
              </a:rPr>
              <a:pPr/>
              <a:t>‹#›</a:t>
            </a:fld>
            <a:endParaRPr lang="en-US">
              <a:solidFill>
                <a:srgbClr val="534949"/>
              </a:solidFill>
            </a:endParaRPr>
          </a:p>
        </p:txBody>
      </p:sp>
    </p:spTree>
    <p:extLst>
      <p:ext uri="{BB962C8B-B14F-4D97-AF65-F5344CB8AC3E}">
        <p14:creationId xmlns:p14="http://schemas.microsoft.com/office/powerpoint/2010/main" val="1341434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2.jpeg"/><Relationship Id="rId5" Type="http://schemas.openxmlformats.org/officeDocument/2006/relationships/image" Target="../media/image9.png"/><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2.jpeg"/><Relationship Id="rId4" Type="http://schemas.openxmlformats.org/officeDocument/2006/relationships/image" Target="../media/image7.png"/><Relationship Id="rId9"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jpe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3B9DE71-4A56-45DD-B409-270FCBBB919D}" type="slidenum">
              <a:rPr lang="en-US" smtClean="0">
                <a:solidFill>
                  <a:srgbClr val="534949"/>
                </a:solidFill>
              </a:rPr>
              <a:pPr/>
              <a:t>1</a:t>
            </a:fld>
            <a:endParaRPr lang="en-US">
              <a:solidFill>
                <a:srgbClr val="534949"/>
              </a:solidFill>
            </a:endParaRPr>
          </a:p>
        </p:txBody>
      </p:sp>
      <p:sp>
        <p:nvSpPr>
          <p:cNvPr id="4" name="Title 3"/>
          <p:cNvSpPr>
            <a:spLocks noGrp="1"/>
          </p:cNvSpPr>
          <p:nvPr>
            <p:ph type="title"/>
          </p:nvPr>
        </p:nvSpPr>
        <p:spPr>
          <a:xfrm>
            <a:off x="381000" y="469606"/>
            <a:ext cx="8381260" cy="1054394"/>
          </a:xfrm>
        </p:spPr>
        <p:txBody>
          <a:bodyPr/>
          <a:lstStyle/>
          <a:p>
            <a:r>
              <a:rPr lang="en-US" b="1" dirty="0"/>
              <a:t>Financial Stewards’ Conference</a:t>
            </a:r>
            <a:r>
              <a:rPr lang="en-US" sz="2400" dirty="0"/>
              <a:t/>
            </a:r>
            <a:br>
              <a:rPr lang="en-US" sz="2400" dirty="0"/>
            </a:br>
            <a:endParaRPr lang="en-US" dirty="0"/>
          </a:p>
        </p:txBody>
      </p:sp>
      <p:sp>
        <p:nvSpPr>
          <p:cNvPr id="5" name="Rectangle 4"/>
          <p:cNvSpPr/>
          <p:nvPr/>
        </p:nvSpPr>
        <p:spPr>
          <a:xfrm>
            <a:off x="1219200" y="2286000"/>
            <a:ext cx="6629400" cy="1077218"/>
          </a:xfrm>
          <a:prstGeom prst="rect">
            <a:avLst/>
          </a:prstGeom>
        </p:spPr>
        <p:txBody>
          <a:bodyPr wrap="square">
            <a:spAutoFit/>
          </a:bodyPr>
          <a:lstStyle/>
          <a:p>
            <a:pPr marL="45720" indent="0" algn="ctr">
              <a:buNone/>
            </a:pPr>
            <a:r>
              <a:rPr lang="en-US" sz="3200" b="1" dirty="0" smtClean="0"/>
              <a:t>St </a:t>
            </a:r>
            <a:r>
              <a:rPr lang="en-US" sz="3200" b="1" dirty="0"/>
              <a:t>Paul’s Catholic Church - Tampa</a:t>
            </a:r>
            <a:endParaRPr lang="en-US" sz="3200" dirty="0"/>
          </a:p>
          <a:p>
            <a:pPr marL="45720" indent="0" algn="ctr">
              <a:buNone/>
            </a:pPr>
            <a:r>
              <a:rPr lang="en-US" sz="3200" b="1" dirty="0"/>
              <a:t>May 2, </a:t>
            </a:r>
            <a:r>
              <a:rPr lang="en-US" sz="3200" b="1" dirty="0" smtClean="0"/>
              <a:t>2017</a:t>
            </a:r>
            <a:endParaRPr lang="en-US" sz="3200" dirty="0"/>
          </a:p>
        </p:txBody>
      </p:sp>
    </p:spTree>
    <p:extLst>
      <p:ext uri="{BB962C8B-B14F-4D97-AF65-F5344CB8AC3E}">
        <p14:creationId xmlns:p14="http://schemas.microsoft.com/office/powerpoint/2010/main" val="21042814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19071"/>
            <a:ext cx="7924801" cy="4407408"/>
          </a:xfrm>
        </p:spPr>
        <p:txBody>
          <a:bodyPr>
            <a:normAutofit/>
          </a:bodyPr>
          <a:lstStyle/>
          <a:p>
            <a:pPr marL="45720" indent="0">
              <a:buNone/>
            </a:pPr>
            <a:r>
              <a:rPr lang="en-US" sz="3200" dirty="0">
                <a:latin typeface="Arial"/>
                <a:ea typeface="Times New Roman"/>
                <a:cs typeface="Times New Roman"/>
              </a:rPr>
              <a:t>The </a:t>
            </a:r>
            <a:r>
              <a:rPr lang="en-US" sz="3200" b="1" dirty="0">
                <a:latin typeface="Arial"/>
                <a:ea typeface="Times New Roman"/>
                <a:cs typeface="Times New Roman"/>
              </a:rPr>
              <a:t>Unemployment Compensation </a:t>
            </a:r>
            <a:r>
              <a:rPr lang="en-US" sz="3200" b="1" dirty="0" smtClean="0">
                <a:latin typeface="Arial"/>
                <a:ea typeface="Times New Roman"/>
                <a:cs typeface="Times New Roman"/>
              </a:rPr>
              <a:t>(Re-employment) Insurance</a:t>
            </a:r>
            <a:r>
              <a:rPr lang="en-US" sz="3200" dirty="0" smtClean="0">
                <a:latin typeface="Arial"/>
                <a:ea typeface="Times New Roman"/>
                <a:cs typeface="Times New Roman"/>
              </a:rPr>
              <a:t> </a:t>
            </a:r>
            <a:r>
              <a:rPr lang="en-US" sz="3200" dirty="0">
                <a:latin typeface="Arial"/>
                <a:ea typeface="Times New Roman"/>
                <a:cs typeface="Times New Roman"/>
              </a:rPr>
              <a:t>rate will decrease to 1.5% of the first $7,000 of W-2 wages</a:t>
            </a:r>
            <a:endParaRPr lang="en-US" sz="3200" dirty="0"/>
          </a:p>
        </p:txBody>
      </p:sp>
      <p:sp>
        <p:nvSpPr>
          <p:cNvPr id="2" name="Title 1"/>
          <p:cNvSpPr>
            <a:spLocks noGrp="1"/>
          </p:cNvSpPr>
          <p:nvPr>
            <p:ph type="title"/>
          </p:nvPr>
        </p:nvSpPr>
        <p:spPr>
          <a:xfrm>
            <a:off x="1447800" y="457200"/>
            <a:ext cx="6858000" cy="1143000"/>
          </a:xfrm>
        </p:spPr>
        <p:txBody>
          <a:bodyPr>
            <a:normAutofit/>
          </a:bodyPr>
          <a:lstStyle/>
          <a:p>
            <a:r>
              <a:rPr lang="en-US" dirty="0" smtClean="0"/>
              <a:t>BUDGET GUIDANCE</a:t>
            </a:r>
            <a:br>
              <a:rPr lang="en-US" dirty="0" smtClean="0"/>
            </a:br>
            <a:endParaRPr lang="en-US" dirty="0"/>
          </a:p>
        </p:txBody>
      </p:sp>
      <p:pic>
        <p:nvPicPr>
          <p:cNvPr id="4" name="Picture 2" descr="I:\DIOCESAN GRAPHICS AND LOGOS\DOSP Coat of Arms\CoatofArms-RGB-full-color_no_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63B9DE71-4A56-45DD-B409-270FCBBB919D}" type="slidenum">
              <a:rPr lang="en-US" smtClean="0">
                <a:solidFill>
                  <a:srgbClr val="534949"/>
                </a:solidFill>
              </a:rPr>
              <a:pPr/>
              <a:t>10</a:t>
            </a:fld>
            <a:endParaRPr lang="en-US">
              <a:solidFill>
                <a:srgbClr val="534949"/>
              </a:solidFill>
            </a:endParaRPr>
          </a:p>
        </p:txBody>
      </p:sp>
    </p:spTree>
    <p:extLst>
      <p:ext uri="{BB962C8B-B14F-4D97-AF65-F5344CB8AC3E}">
        <p14:creationId xmlns:p14="http://schemas.microsoft.com/office/powerpoint/2010/main" val="9141817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19071"/>
            <a:ext cx="7924801" cy="4407408"/>
          </a:xfrm>
        </p:spPr>
        <p:txBody>
          <a:bodyPr>
            <a:normAutofit/>
          </a:bodyPr>
          <a:lstStyle/>
          <a:p>
            <a:pPr marL="45720" indent="0">
              <a:buNone/>
            </a:pPr>
            <a:r>
              <a:rPr lang="en-US" sz="3200" dirty="0">
                <a:latin typeface="Arial"/>
                <a:ea typeface="Times New Roman"/>
                <a:cs typeface="Times New Roman"/>
              </a:rPr>
              <a:t>The </a:t>
            </a:r>
            <a:r>
              <a:rPr lang="en-US" sz="3200" b="1" dirty="0">
                <a:latin typeface="Arial"/>
                <a:ea typeface="Times New Roman"/>
                <a:cs typeface="Times New Roman"/>
              </a:rPr>
              <a:t>Unemployment Compensation </a:t>
            </a:r>
            <a:r>
              <a:rPr lang="en-US" sz="3200" b="1" dirty="0" smtClean="0">
                <a:latin typeface="Arial"/>
                <a:ea typeface="Times New Roman"/>
                <a:cs typeface="Times New Roman"/>
              </a:rPr>
              <a:t>(Re-employment) Insurance</a:t>
            </a:r>
            <a:r>
              <a:rPr lang="en-US" sz="3200" dirty="0" smtClean="0">
                <a:latin typeface="Arial"/>
                <a:ea typeface="Times New Roman"/>
                <a:cs typeface="Times New Roman"/>
              </a:rPr>
              <a:t> </a:t>
            </a:r>
            <a:r>
              <a:rPr lang="en-US" sz="3200" dirty="0">
                <a:latin typeface="Arial"/>
                <a:ea typeface="Times New Roman"/>
                <a:cs typeface="Times New Roman"/>
              </a:rPr>
              <a:t>rate will </a:t>
            </a:r>
            <a:r>
              <a:rPr lang="en-US" sz="3200" strike="dblStrike" dirty="0">
                <a:latin typeface="Arial"/>
                <a:ea typeface="Times New Roman"/>
                <a:cs typeface="Times New Roman"/>
              </a:rPr>
              <a:t>decrease to 1.5%</a:t>
            </a:r>
            <a:r>
              <a:rPr lang="en-US" sz="3200" dirty="0">
                <a:latin typeface="Arial"/>
                <a:ea typeface="Times New Roman"/>
                <a:cs typeface="Times New Roman"/>
              </a:rPr>
              <a:t> </a:t>
            </a:r>
            <a:r>
              <a:rPr lang="en-US" sz="3200" u="sng" dirty="0" smtClean="0">
                <a:latin typeface="Arial"/>
                <a:ea typeface="Times New Roman"/>
                <a:cs typeface="Times New Roman"/>
              </a:rPr>
              <a:t>remain unchanged </a:t>
            </a:r>
            <a:r>
              <a:rPr lang="en-US" sz="3200" dirty="0" smtClean="0">
                <a:latin typeface="Arial"/>
                <a:ea typeface="Times New Roman"/>
                <a:cs typeface="Times New Roman"/>
              </a:rPr>
              <a:t>at 2.0% of </a:t>
            </a:r>
            <a:r>
              <a:rPr lang="en-US" sz="3200" dirty="0">
                <a:latin typeface="Arial"/>
                <a:ea typeface="Times New Roman"/>
                <a:cs typeface="Times New Roman"/>
              </a:rPr>
              <a:t>the first $7,000 of W-2 wages</a:t>
            </a:r>
            <a:endParaRPr lang="en-US" sz="3200" dirty="0"/>
          </a:p>
        </p:txBody>
      </p:sp>
      <p:sp>
        <p:nvSpPr>
          <p:cNvPr id="2" name="Title 1"/>
          <p:cNvSpPr>
            <a:spLocks noGrp="1"/>
          </p:cNvSpPr>
          <p:nvPr>
            <p:ph type="title"/>
          </p:nvPr>
        </p:nvSpPr>
        <p:spPr>
          <a:xfrm>
            <a:off x="1447800" y="457200"/>
            <a:ext cx="6858000" cy="1143000"/>
          </a:xfrm>
        </p:spPr>
        <p:txBody>
          <a:bodyPr>
            <a:normAutofit/>
          </a:bodyPr>
          <a:lstStyle/>
          <a:p>
            <a:r>
              <a:rPr lang="en-US" dirty="0" smtClean="0"/>
              <a:t>BUDGET GUIDANCE</a:t>
            </a:r>
            <a:br>
              <a:rPr lang="en-US" dirty="0" smtClean="0"/>
            </a:br>
            <a:endParaRPr lang="en-US" dirty="0"/>
          </a:p>
        </p:txBody>
      </p:sp>
      <p:pic>
        <p:nvPicPr>
          <p:cNvPr id="4" name="Picture 2" descr="I:\DIOCESAN GRAPHICS AND LOGOS\DOSP Coat of Arms\CoatofArms-RGB-full-color_no_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63B9DE71-4A56-45DD-B409-270FCBBB919D}" type="slidenum">
              <a:rPr lang="en-US" smtClean="0">
                <a:solidFill>
                  <a:srgbClr val="534949"/>
                </a:solidFill>
              </a:rPr>
              <a:pPr/>
              <a:t>11</a:t>
            </a:fld>
            <a:endParaRPr lang="en-US">
              <a:solidFill>
                <a:srgbClr val="534949"/>
              </a:solidFill>
            </a:endParaRPr>
          </a:p>
        </p:txBody>
      </p:sp>
    </p:spTree>
    <p:extLst>
      <p:ext uri="{BB962C8B-B14F-4D97-AF65-F5344CB8AC3E}">
        <p14:creationId xmlns:p14="http://schemas.microsoft.com/office/powerpoint/2010/main" val="23344521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19071"/>
            <a:ext cx="7924801" cy="4407408"/>
          </a:xfrm>
        </p:spPr>
        <p:txBody>
          <a:bodyPr>
            <a:normAutofit/>
          </a:bodyPr>
          <a:lstStyle/>
          <a:p>
            <a:r>
              <a:rPr lang="en-US" sz="3200" dirty="0" smtClean="0"/>
              <a:t>DOSP is self-insured.</a:t>
            </a:r>
          </a:p>
          <a:p>
            <a:r>
              <a:rPr lang="en-US" sz="3200" dirty="0" smtClean="0"/>
              <a:t>Health Insurance Fund lost $2.4million in FY 2016.</a:t>
            </a:r>
          </a:p>
          <a:p>
            <a:r>
              <a:rPr lang="en-US" sz="3200" dirty="0" smtClean="0"/>
              <a:t>Changes already implemented are expected to save $900k but the Health Insurance Fund is expected to lose $2million in FY 2017.</a:t>
            </a:r>
            <a:endParaRPr lang="en-US" sz="3200" dirty="0"/>
          </a:p>
        </p:txBody>
      </p:sp>
      <p:sp>
        <p:nvSpPr>
          <p:cNvPr id="2" name="Title 1"/>
          <p:cNvSpPr>
            <a:spLocks noGrp="1"/>
          </p:cNvSpPr>
          <p:nvPr>
            <p:ph type="title"/>
          </p:nvPr>
        </p:nvSpPr>
        <p:spPr>
          <a:xfrm>
            <a:off x="1447800" y="457200"/>
            <a:ext cx="6858000" cy="1143000"/>
          </a:xfrm>
        </p:spPr>
        <p:txBody>
          <a:bodyPr>
            <a:normAutofit fontScale="90000"/>
          </a:bodyPr>
          <a:lstStyle/>
          <a:p>
            <a:r>
              <a:rPr lang="en-US" dirty="0" smtClean="0"/>
              <a:t>Health Insurance</a:t>
            </a:r>
            <a:br>
              <a:rPr lang="en-US" dirty="0" smtClean="0"/>
            </a:br>
            <a:r>
              <a:rPr lang="en-US" dirty="0" smtClean="0"/>
              <a:t>changes</a:t>
            </a:r>
            <a:br>
              <a:rPr lang="en-US" dirty="0" smtClean="0"/>
            </a:br>
            <a:endParaRPr lang="en-US" dirty="0"/>
          </a:p>
        </p:txBody>
      </p:sp>
      <p:pic>
        <p:nvPicPr>
          <p:cNvPr id="4" name="Picture 2" descr="I:\DIOCESAN GRAPHICS AND LOGOS\DOSP Coat of Arms\CoatofArms-RGB-full-color_no_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63B9DE71-4A56-45DD-B409-270FCBBB919D}" type="slidenum">
              <a:rPr lang="en-US" smtClean="0">
                <a:solidFill>
                  <a:srgbClr val="534949"/>
                </a:solidFill>
              </a:rPr>
              <a:pPr/>
              <a:t>12</a:t>
            </a:fld>
            <a:endParaRPr lang="en-US">
              <a:solidFill>
                <a:srgbClr val="534949"/>
              </a:solidFill>
            </a:endParaRPr>
          </a:p>
        </p:txBody>
      </p:sp>
    </p:spTree>
    <p:extLst>
      <p:ext uri="{BB962C8B-B14F-4D97-AF65-F5344CB8AC3E}">
        <p14:creationId xmlns:p14="http://schemas.microsoft.com/office/powerpoint/2010/main" val="10983653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19071"/>
            <a:ext cx="7924801" cy="4407408"/>
          </a:xfrm>
        </p:spPr>
        <p:txBody>
          <a:bodyPr>
            <a:normAutofit/>
          </a:bodyPr>
          <a:lstStyle/>
          <a:p>
            <a:pPr marL="45720" indent="0">
              <a:buNone/>
            </a:pPr>
            <a:r>
              <a:rPr lang="en-US" sz="3200" dirty="0" smtClean="0"/>
              <a:t>Improvements in Invoicing:</a:t>
            </a:r>
          </a:p>
          <a:p>
            <a:r>
              <a:rPr lang="en-US" sz="3200" dirty="0" smtClean="0"/>
              <a:t>Invoices created within accounting system.</a:t>
            </a:r>
          </a:p>
          <a:p>
            <a:r>
              <a:rPr lang="en-US" sz="3200" dirty="0" smtClean="0"/>
              <a:t>Each </a:t>
            </a:r>
            <a:r>
              <a:rPr lang="en-US" sz="3200" dirty="0"/>
              <a:t>statement</a:t>
            </a:r>
            <a:r>
              <a:rPr lang="en-US" sz="3200" dirty="0" smtClean="0"/>
              <a:t> </a:t>
            </a:r>
            <a:r>
              <a:rPr lang="en-US" sz="3200" dirty="0"/>
              <a:t>line item </a:t>
            </a:r>
            <a:r>
              <a:rPr lang="en-US" sz="3200" dirty="0" smtClean="0"/>
              <a:t>has </a:t>
            </a:r>
            <a:r>
              <a:rPr lang="en-US" sz="3200" dirty="0"/>
              <a:t>a description.</a:t>
            </a:r>
          </a:p>
          <a:p>
            <a:r>
              <a:rPr lang="en-US" sz="3200" dirty="0" smtClean="0"/>
              <a:t>An accurate aging is shown on statements (Assessment is not fully due until June).</a:t>
            </a:r>
          </a:p>
          <a:p>
            <a:endParaRPr lang="en-US" sz="3200" dirty="0"/>
          </a:p>
        </p:txBody>
      </p:sp>
      <p:sp>
        <p:nvSpPr>
          <p:cNvPr id="2" name="Title 1"/>
          <p:cNvSpPr>
            <a:spLocks noGrp="1"/>
          </p:cNvSpPr>
          <p:nvPr>
            <p:ph type="title"/>
          </p:nvPr>
        </p:nvSpPr>
        <p:spPr>
          <a:xfrm>
            <a:off x="1447800" y="457200"/>
            <a:ext cx="6858000" cy="1143000"/>
          </a:xfrm>
        </p:spPr>
        <p:txBody>
          <a:bodyPr>
            <a:normAutofit/>
          </a:bodyPr>
          <a:lstStyle/>
          <a:p>
            <a:r>
              <a:rPr lang="en-US" dirty="0" smtClean="0"/>
              <a:t>Invoicing</a:t>
            </a:r>
            <a:br>
              <a:rPr lang="en-US" dirty="0" smtClean="0"/>
            </a:br>
            <a:endParaRPr lang="en-US" dirty="0"/>
          </a:p>
        </p:txBody>
      </p:sp>
      <p:pic>
        <p:nvPicPr>
          <p:cNvPr id="4" name="Picture 2" descr="I:\DIOCESAN GRAPHICS AND LOGOS\DOSP Coat of Arms\CoatofArms-RGB-full-color_no_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63B9DE71-4A56-45DD-B409-270FCBBB919D}" type="slidenum">
              <a:rPr lang="en-US" smtClean="0">
                <a:solidFill>
                  <a:srgbClr val="534949"/>
                </a:solidFill>
              </a:rPr>
              <a:pPr/>
              <a:t>13</a:t>
            </a:fld>
            <a:endParaRPr lang="en-US">
              <a:solidFill>
                <a:srgbClr val="534949"/>
              </a:solidFill>
            </a:endParaRPr>
          </a:p>
        </p:txBody>
      </p:sp>
    </p:spTree>
    <p:extLst>
      <p:ext uri="{BB962C8B-B14F-4D97-AF65-F5344CB8AC3E}">
        <p14:creationId xmlns:p14="http://schemas.microsoft.com/office/powerpoint/2010/main" val="21955245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19071"/>
            <a:ext cx="7924801" cy="4407408"/>
          </a:xfrm>
        </p:spPr>
        <p:txBody>
          <a:bodyPr>
            <a:normAutofit/>
          </a:bodyPr>
          <a:lstStyle/>
          <a:p>
            <a:pPr marL="45720" indent="0">
              <a:buNone/>
            </a:pPr>
            <a:r>
              <a:rPr lang="en-US" sz="3200" dirty="0" smtClean="0"/>
              <a:t>Additional Improvements Coming:</a:t>
            </a:r>
          </a:p>
          <a:p>
            <a:r>
              <a:rPr lang="en-US" sz="3200" dirty="0" smtClean="0"/>
              <a:t>Zero-balance items will be eliminated from statements.</a:t>
            </a:r>
          </a:p>
          <a:p>
            <a:r>
              <a:rPr lang="en-US" sz="3200" dirty="0"/>
              <a:t>Less invoices (more lines per invoice).</a:t>
            </a:r>
          </a:p>
          <a:p>
            <a:r>
              <a:rPr lang="en-US" sz="3200" dirty="0" smtClean="0"/>
              <a:t>Emailed invoices and/or statements?</a:t>
            </a:r>
          </a:p>
          <a:p>
            <a:endParaRPr lang="en-US" sz="3200" dirty="0"/>
          </a:p>
        </p:txBody>
      </p:sp>
      <p:sp>
        <p:nvSpPr>
          <p:cNvPr id="2" name="Title 1"/>
          <p:cNvSpPr>
            <a:spLocks noGrp="1"/>
          </p:cNvSpPr>
          <p:nvPr>
            <p:ph type="title"/>
          </p:nvPr>
        </p:nvSpPr>
        <p:spPr>
          <a:xfrm>
            <a:off x="1447800" y="457200"/>
            <a:ext cx="6858000" cy="1143000"/>
          </a:xfrm>
        </p:spPr>
        <p:txBody>
          <a:bodyPr>
            <a:normAutofit/>
          </a:bodyPr>
          <a:lstStyle/>
          <a:p>
            <a:r>
              <a:rPr lang="en-US" dirty="0" smtClean="0"/>
              <a:t>Invoicing</a:t>
            </a:r>
            <a:br>
              <a:rPr lang="en-US" dirty="0" smtClean="0"/>
            </a:br>
            <a:endParaRPr lang="en-US" dirty="0"/>
          </a:p>
        </p:txBody>
      </p:sp>
      <p:pic>
        <p:nvPicPr>
          <p:cNvPr id="4" name="Picture 2" descr="I:\DIOCESAN GRAPHICS AND LOGOS\DOSP Coat of Arms\CoatofArms-RGB-full-color_no_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63B9DE71-4A56-45DD-B409-270FCBBB919D}" type="slidenum">
              <a:rPr lang="en-US" smtClean="0">
                <a:solidFill>
                  <a:srgbClr val="534949"/>
                </a:solidFill>
              </a:rPr>
              <a:pPr/>
              <a:t>14</a:t>
            </a:fld>
            <a:endParaRPr lang="en-US">
              <a:solidFill>
                <a:srgbClr val="534949"/>
              </a:solidFill>
            </a:endParaRPr>
          </a:p>
        </p:txBody>
      </p:sp>
    </p:spTree>
    <p:extLst>
      <p:ext uri="{BB962C8B-B14F-4D97-AF65-F5344CB8AC3E}">
        <p14:creationId xmlns:p14="http://schemas.microsoft.com/office/powerpoint/2010/main" val="24331206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6858000" cy="1143000"/>
          </a:xfrm>
        </p:spPr>
        <p:txBody>
          <a:bodyPr>
            <a:normAutofit/>
          </a:bodyPr>
          <a:lstStyle/>
          <a:p>
            <a:r>
              <a:rPr lang="en-US" dirty="0" smtClean="0"/>
              <a:t>Financial reporting</a:t>
            </a:r>
            <a:br>
              <a:rPr lang="en-US" dirty="0" smtClean="0"/>
            </a:br>
            <a:endParaRPr lang="en-US" dirty="0"/>
          </a:p>
        </p:txBody>
      </p:sp>
      <p:pic>
        <p:nvPicPr>
          <p:cNvPr id="4" name="Picture 2" descr="I:\DIOCESAN GRAPHICS AND LOGOS\DOSP Coat of Arms\CoatofArms-RGB-full-color_no_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63B9DE71-4A56-45DD-B409-270FCBBB919D}" type="slidenum">
              <a:rPr lang="en-US" smtClean="0">
                <a:solidFill>
                  <a:srgbClr val="534949"/>
                </a:solidFill>
              </a:rPr>
              <a:pPr/>
              <a:t>15</a:t>
            </a:fld>
            <a:endParaRPr lang="en-US">
              <a:solidFill>
                <a:srgbClr val="534949"/>
              </a:solidFill>
            </a:endParaRPr>
          </a:p>
        </p:txBody>
      </p:sp>
    </p:spTree>
    <p:extLst>
      <p:ext uri="{BB962C8B-B14F-4D97-AF65-F5344CB8AC3E}">
        <p14:creationId xmlns:p14="http://schemas.microsoft.com/office/powerpoint/2010/main" val="17589004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5720" indent="0">
              <a:buNone/>
            </a:pPr>
            <a:r>
              <a:rPr lang="en-US" dirty="0" smtClean="0"/>
              <a:t>Financial reporting guidelines </a:t>
            </a:r>
            <a:r>
              <a:rPr lang="en-US" dirty="0"/>
              <a:t>set forth in FINANCIAL GUIDELINES AND POLICIES </a:t>
            </a:r>
            <a:r>
              <a:rPr lang="en-US" dirty="0" smtClean="0"/>
              <a:t>MANUAL, Sections V. and VI. Are based on:</a:t>
            </a:r>
          </a:p>
          <a:p>
            <a:pPr marL="45720" indent="0">
              <a:buNone/>
            </a:pPr>
            <a:endParaRPr lang="en-US" dirty="0"/>
          </a:p>
          <a:p>
            <a:r>
              <a:rPr lang="en-US" dirty="0" smtClean="0"/>
              <a:t>Church </a:t>
            </a:r>
            <a:r>
              <a:rPr lang="en-US" dirty="0"/>
              <a:t>Canon #1287.1 requires both clerical and lay administrators to report to the Ordinary concerning their administration of any ecclesiastical goods assigned to their governance.</a:t>
            </a:r>
          </a:p>
          <a:p>
            <a:endParaRPr lang="en-US" dirty="0" smtClean="0"/>
          </a:p>
          <a:p>
            <a:r>
              <a:rPr lang="en-US" dirty="0" smtClean="0"/>
              <a:t>Church </a:t>
            </a:r>
            <a:r>
              <a:rPr lang="en-US" dirty="0"/>
              <a:t>Canon #1287.2 requires all administrators to render an accounting to the faithful concerning the goods offered by the faithful to the Church.</a:t>
            </a:r>
          </a:p>
          <a:p>
            <a:pPr marL="45720" lvl="0" indent="0">
              <a:buNone/>
            </a:pPr>
            <a:endParaRPr lang="en-US" dirty="0"/>
          </a:p>
        </p:txBody>
      </p:sp>
      <p:sp>
        <p:nvSpPr>
          <p:cNvPr id="2" name="Title 1"/>
          <p:cNvSpPr>
            <a:spLocks noGrp="1"/>
          </p:cNvSpPr>
          <p:nvPr>
            <p:ph type="title"/>
          </p:nvPr>
        </p:nvSpPr>
        <p:spPr>
          <a:xfrm>
            <a:off x="1447800" y="274638"/>
            <a:ext cx="6858000" cy="1143000"/>
          </a:xfrm>
        </p:spPr>
        <p:txBody>
          <a:bodyPr>
            <a:normAutofit/>
          </a:bodyPr>
          <a:lstStyle/>
          <a:p>
            <a:r>
              <a:rPr lang="en-US" dirty="0" smtClean="0"/>
              <a:t>Financial reporting</a:t>
            </a:r>
            <a:br>
              <a:rPr lang="en-US" dirty="0" smtClean="0"/>
            </a:br>
            <a:endParaRPr lang="en-US" dirty="0"/>
          </a:p>
        </p:txBody>
      </p:sp>
      <p:pic>
        <p:nvPicPr>
          <p:cNvPr id="4" name="Picture 2" descr="I:\DIOCESAN GRAPHICS AND LOGOS\DOSP Coat of Arms\CoatofArms-RGB-full-color_no_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63B9DE71-4A56-45DD-B409-270FCBBB919D}" type="slidenum">
              <a:rPr lang="en-US" smtClean="0">
                <a:solidFill>
                  <a:srgbClr val="534949"/>
                </a:solidFill>
              </a:rPr>
              <a:pPr/>
              <a:t>16</a:t>
            </a:fld>
            <a:endParaRPr lang="en-US">
              <a:solidFill>
                <a:srgbClr val="534949"/>
              </a:solidFill>
            </a:endParaRPr>
          </a:p>
        </p:txBody>
      </p:sp>
    </p:spTree>
    <p:extLst>
      <p:ext uri="{BB962C8B-B14F-4D97-AF65-F5344CB8AC3E}">
        <p14:creationId xmlns:p14="http://schemas.microsoft.com/office/powerpoint/2010/main" val="42609715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5720" lvl="0" indent="0">
              <a:buNone/>
            </a:pPr>
            <a:endParaRPr lang="en-US" dirty="0" smtClean="0"/>
          </a:p>
          <a:p>
            <a:pPr marL="45720" lvl="0" indent="0">
              <a:buNone/>
            </a:pPr>
            <a:r>
              <a:rPr lang="en-US" dirty="0" smtClean="0"/>
              <a:t>Due </a:t>
            </a:r>
            <a:r>
              <a:rPr lang="en-US" dirty="0"/>
              <a:t>dates for Financial Certifications for the remainder of the current fiscal year and FY 2017-2018:</a:t>
            </a:r>
          </a:p>
          <a:p>
            <a:pPr marL="320040" lvl="1" indent="0">
              <a:lnSpc>
                <a:spcPct val="150000"/>
              </a:lnSpc>
              <a:buNone/>
            </a:pPr>
            <a:r>
              <a:rPr lang="en-US" sz="2000" dirty="0"/>
              <a:t>9 months ending March 31, 2017:		May 15, 2017</a:t>
            </a:r>
          </a:p>
          <a:p>
            <a:pPr marL="320040" lvl="1" indent="0">
              <a:lnSpc>
                <a:spcPct val="150000"/>
              </a:lnSpc>
              <a:buNone/>
            </a:pPr>
            <a:r>
              <a:rPr lang="en-US" sz="2000" dirty="0"/>
              <a:t>12 months ending June 30, 2017: 		August 31, 2017</a:t>
            </a:r>
          </a:p>
          <a:p>
            <a:pPr marL="320040" lvl="1" indent="0">
              <a:lnSpc>
                <a:spcPct val="150000"/>
              </a:lnSpc>
              <a:buNone/>
            </a:pPr>
            <a:r>
              <a:rPr lang="en-US" sz="2000" dirty="0"/>
              <a:t>3 months ending September 30, 2017: 	November 15, 2017</a:t>
            </a:r>
          </a:p>
          <a:p>
            <a:pPr marL="320040" lvl="1" indent="0">
              <a:lnSpc>
                <a:spcPct val="150000"/>
              </a:lnSpc>
              <a:buNone/>
            </a:pPr>
            <a:r>
              <a:rPr lang="en-US" sz="2000" dirty="0"/>
              <a:t>6 months ending December 31, 2017: 	February 15, 2018</a:t>
            </a:r>
          </a:p>
          <a:p>
            <a:pPr marL="320040" lvl="1" indent="0">
              <a:lnSpc>
                <a:spcPct val="150000"/>
              </a:lnSpc>
              <a:buNone/>
            </a:pPr>
            <a:r>
              <a:rPr lang="en-US" sz="2000" dirty="0"/>
              <a:t>9 months ending March 31, 2018: 		May 15, 2018</a:t>
            </a:r>
          </a:p>
          <a:p>
            <a:pPr marL="320040" lvl="1" indent="0">
              <a:lnSpc>
                <a:spcPct val="150000"/>
              </a:lnSpc>
              <a:buNone/>
            </a:pPr>
            <a:r>
              <a:rPr lang="en-US" sz="2000" dirty="0"/>
              <a:t>12 months ending June 30, 2018: 		August 31, 2018 </a:t>
            </a:r>
          </a:p>
          <a:p>
            <a:pPr marL="45720" indent="0">
              <a:buNone/>
            </a:pPr>
            <a:endParaRPr lang="en-US" dirty="0"/>
          </a:p>
        </p:txBody>
      </p:sp>
      <p:sp>
        <p:nvSpPr>
          <p:cNvPr id="2" name="Title 1"/>
          <p:cNvSpPr>
            <a:spLocks noGrp="1"/>
          </p:cNvSpPr>
          <p:nvPr>
            <p:ph type="title"/>
          </p:nvPr>
        </p:nvSpPr>
        <p:spPr>
          <a:xfrm>
            <a:off x="1447800" y="274638"/>
            <a:ext cx="6858000" cy="1143000"/>
          </a:xfrm>
        </p:spPr>
        <p:txBody>
          <a:bodyPr>
            <a:normAutofit/>
          </a:bodyPr>
          <a:lstStyle/>
          <a:p>
            <a:r>
              <a:rPr lang="en-US" dirty="0" smtClean="0"/>
              <a:t>Financial reporting</a:t>
            </a:r>
            <a:br>
              <a:rPr lang="en-US" dirty="0" smtClean="0"/>
            </a:br>
            <a:r>
              <a:rPr lang="en-US" dirty="0" smtClean="0"/>
              <a:t>important dates</a:t>
            </a:r>
            <a:endParaRPr lang="en-US" dirty="0"/>
          </a:p>
        </p:txBody>
      </p:sp>
      <p:pic>
        <p:nvPicPr>
          <p:cNvPr id="4" name="Picture 2" descr="I:\DIOCESAN GRAPHICS AND LOGOS\DOSP Coat of Arms\CoatofArms-RGB-full-color_no_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63B9DE71-4A56-45DD-B409-270FCBBB919D}" type="slidenum">
              <a:rPr lang="en-US" smtClean="0">
                <a:solidFill>
                  <a:srgbClr val="534949"/>
                </a:solidFill>
              </a:rPr>
              <a:pPr/>
              <a:t>17</a:t>
            </a:fld>
            <a:endParaRPr lang="en-US">
              <a:solidFill>
                <a:srgbClr val="534949"/>
              </a:solidFill>
            </a:endParaRPr>
          </a:p>
        </p:txBody>
      </p:sp>
    </p:spTree>
    <p:extLst>
      <p:ext uri="{BB962C8B-B14F-4D97-AF65-F5344CB8AC3E}">
        <p14:creationId xmlns:p14="http://schemas.microsoft.com/office/powerpoint/2010/main" val="10602191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b="1" dirty="0"/>
              <a:t>The approved, 2017-2018 </a:t>
            </a:r>
            <a:r>
              <a:rPr lang="en-US" b="1" u="sng" dirty="0"/>
              <a:t>Operating Budget Certification</a:t>
            </a:r>
            <a:r>
              <a:rPr lang="en-US" b="1" dirty="0"/>
              <a:t> is due by May 31, 2017</a:t>
            </a:r>
            <a:r>
              <a:rPr lang="en-US" b="1" dirty="0" smtClean="0"/>
              <a:t>.</a:t>
            </a:r>
          </a:p>
          <a:p>
            <a:pPr marL="45720" lvl="0" indent="0">
              <a:buNone/>
            </a:pPr>
            <a:endParaRPr lang="en-US" b="1" dirty="0"/>
          </a:p>
          <a:p>
            <a:pPr lvl="0"/>
            <a:r>
              <a:rPr lang="en-US" b="1" dirty="0" smtClean="0"/>
              <a:t>The </a:t>
            </a:r>
            <a:r>
              <a:rPr lang="en-US" b="1" u="sng" dirty="0"/>
              <a:t>Internal Control Questionnaire</a:t>
            </a:r>
            <a:r>
              <a:rPr lang="en-US" b="1" dirty="0"/>
              <a:t>  is due within 120 days of fiscal year-end. </a:t>
            </a:r>
          </a:p>
          <a:p>
            <a:pPr lvl="1"/>
            <a:r>
              <a:rPr lang="en-US" sz="2000" b="1" dirty="0"/>
              <a:t>By October 31, 2017: 2016-2017 Internal Control Questionnaire</a:t>
            </a:r>
          </a:p>
          <a:p>
            <a:pPr lvl="1"/>
            <a:r>
              <a:rPr lang="en-US" sz="2000" b="1" dirty="0"/>
              <a:t>By October 31, 2018: 2017-2018 Internal Control Questionnaire</a:t>
            </a:r>
          </a:p>
          <a:p>
            <a:pPr marL="320040" lvl="1" indent="0">
              <a:buNone/>
            </a:pPr>
            <a:r>
              <a:rPr lang="en-US" b="1" dirty="0" smtClean="0"/>
              <a:t>Note</a:t>
            </a:r>
            <a:r>
              <a:rPr lang="en-US" b="1" dirty="0"/>
              <a:t>:  Mail to the attention of Pastoral Center Finance and Accounting Office.</a:t>
            </a:r>
          </a:p>
          <a:p>
            <a:endParaRPr lang="en-US" dirty="0"/>
          </a:p>
        </p:txBody>
      </p:sp>
      <p:sp>
        <p:nvSpPr>
          <p:cNvPr id="2" name="Title 1"/>
          <p:cNvSpPr>
            <a:spLocks noGrp="1"/>
          </p:cNvSpPr>
          <p:nvPr>
            <p:ph type="title"/>
          </p:nvPr>
        </p:nvSpPr>
        <p:spPr>
          <a:xfrm>
            <a:off x="1447800" y="274638"/>
            <a:ext cx="6858000" cy="1143000"/>
          </a:xfrm>
        </p:spPr>
        <p:txBody>
          <a:bodyPr>
            <a:normAutofit/>
          </a:bodyPr>
          <a:lstStyle/>
          <a:p>
            <a:r>
              <a:rPr lang="en-US" dirty="0" smtClean="0"/>
              <a:t>Financial reporting</a:t>
            </a:r>
            <a:br>
              <a:rPr lang="en-US" dirty="0" smtClean="0"/>
            </a:br>
            <a:r>
              <a:rPr lang="en-US" dirty="0" smtClean="0"/>
              <a:t>important dates</a:t>
            </a:r>
            <a:endParaRPr lang="en-US" dirty="0"/>
          </a:p>
        </p:txBody>
      </p:sp>
      <p:pic>
        <p:nvPicPr>
          <p:cNvPr id="4" name="Picture 2" descr="I:\DIOCESAN GRAPHICS AND LOGOS\DOSP Coat of Arms\CoatofArms-RGB-full-color_no_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63B9DE71-4A56-45DD-B409-270FCBBB919D}" type="slidenum">
              <a:rPr lang="en-US" smtClean="0">
                <a:solidFill>
                  <a:srgbClr val="534949"/>
                </a:solidFill>
              </a:rPr>
              <a:pPr/>
              <a:t>18</a:t>
            </a:fld>
            <a:endParaRPr lang="en-US">
              <a:solidFill>
                <a:srgbClr val="534949"/>
              </a:solidFill>
            </a:endParaRPr>
          </a:p>
        </p:txBody>
      </p:sp>
    </p:spTree>
    <p:extLst>
      <p:ext uri="{BB962C8B-B14F-4D97-AF65-F5344CB8AC3E}">
        <p14:creationId xmlns:p14="http://schemas.microsoft.com/office/powerpoint/2010/main" val="28803982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b="1" dirty="0"/>
              <a:t>The Pastor’s </a:t>
            </a:r>
            <a:r>
              <a:rPr lang="en-US" b="1" u="sng" dirty="0"/>
              <a:t>Financial Governance Letter</a:t>
            </a:r>
            <a:r>
              <a:rPr lang="en-US" b="1" dirty="0"/>
              <a:t> is due within 120 days of fiscal year-end. </a:t>
            </a:r>
          </a:p>
          <a:p>
            <a:pPr lvl="1"/>
            <a:r>
              <a:rPr lang="en-US" sz="2000" b="1" dirty="0"/>
              <a:t>By October 31, 2017: 2016-2017 Financial Governance Letter</a:t>
            </a:r>
          </a:p>
          <a:p>
            <a:pPr lvl="1"/>
            <a:r>
              <a:rPr lang="en-US" sz="2000" b="1" dirty="0"/>
              <a:t>By October  31, 2018: 2017-2018 Financial Governance Letter</a:t>
            </a:r>
          </a:p>
          <a:p>
            <a:pPr marL="320040" lvl="1" indent="0">
              <a:buNone/>
            </a:pPr>
            <a:r>
              <a:rPr lang="en-US" b="1" dirty="0"/>
              <a:t>Note:  Mail to the attention of Pastoral Center Finance and Accounting Office.</a:t>
            </a:r>
          </a:p>
          <a:p>
            <a:pPr lvl="0"/>
            <a:r>
              <a:rPr lang="en-US" b="1" dirty="0" smtClean="0"/>
              <a:t>It </a:t>
            </a:r>
            <a:r>
              <a:rPr lang="en-US" b="1" dirty="0"/>
              <a:t>is recommended that summary Statements of Financial Position and Activities be published in the parish bulletin and posted on the parish’s </a:t>
            </a:r>
            <a:r>
              <a:rPr lang="en-US" b="1" dirty="0" smtClean="0"/>
              <a:t>website:</a:t>
            </a:r>
          </a:p>
          <a:p>
            <a:pPr lvl="1"/>
            <a:r>
              <a:rPr lang="en-US" sz="2000" b="1" dirty="0" smtClean="0"/>
              <a:t>No </a:t>
            </a:r>
            <a:r>
              <a:rPr lang="en-US" sz="2000" b="1" dirty="0"/>
              <a:t>later than 60 days after the end of each quarter </a:t>
            </a:r>
            <a:endParaRPr lang="en-US" sz="2000" b="1" dirty="0" smtClean="0"/>
          </a:p>
          <a:p>
            <a:pPr lvl="1"/>
            <a:r>
              <a:rPr lang="en-US" sz="2000" b="1" dirty="0" smtClean="0"/>
              <a:t>No later than</a:t>
            </a:r>
            <a:r>
              <a:rPr lang="en-US" sz="2000" b="1" dirty="0"/>
              <a:t> October 28, </a:t>
            </a:r>
            <a:r>
              <a:rPr lang="en-US" sz="2000" b="1" dirty="0" smtClean="0"/>
              <a:t>2017 an Annual </a:t>
            </a:r>
            <a:r>
              <a:rPr lang="en-US" sz="2000" b="1" dirty="0"/>
              <a:t>Report for the prior year </a:t>
            </a:r>
            <a:r>
              <a:rPr lang="en-US" sz="2000" b="1" dirty="0" smtClean="0"/>
              <a:t>(</a:t>
            </a:r>
            <a:r>
              <a:rPr lang="en-US" sz="2000" b="1" dirty="0"/>
              <a:t>see Pastor’s Governance Letter above). </a:t>
            </a:r>
          </a:p>
          <a:p>
            <a:endParaRPr lang="en-US" dirty="0"/>
          </a:p>
        </p:txBody>
      </p:sp>
      <p:sp>
        <p:nvSpPr>
          <p:cNvPr id="2" name="Title 1"/>
          <p:cNvSpPr>
            <a:spLocks noGrp="1"/>
          </p:cNvSpPr>
          <p:nvPr>
            <p:ph type="title"/>
          </p:nvPr>
        </p:nvSpPr>
        <p:spPr>
          <a:xfrm>
            <a:off x="1447800" y="274638"/>
            <a:ext cx="6858000" cy="1143000"/>
          </a:xfrm>
        </p:spPr>
        <p:txBody>
          <a:bodyPr>
            <a:normAutofit/>
          </a:bodyPr>
          <a:lstStyle/>
          <a:p>
            <a:r>
              <a:rPr lang="en-US" dirty="0" smtClean="0"/>
              <a:t>Financial reporting</a:t>
            </a:r>
            <a:br>
              <a:rPr lang="en-US" dirty="0" smtClean="0"/>
            </a:br>
            <a:r>
              <a:rPr lang="en-US" dirty="0" smtClean="0"/>
              <a:t>important dates</a:t>
            </a:r>
            <a:endParaRPr lang="en-US" dirty="0"/>
          </a:p>
        </p:txBody>
      </p:sp>
      <p:pic>
        <p:nvPicPr>
          <p:cNvPr id="4" name="Picture 2" descr="I:\DIOCESAN GRAPHICS AND LOGOS\DOSP Coat of Arms\CoatofArms-RGB-full-color_no_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63B9DE71-4A56-45DD-B409-270FCBBB919D}" type="slidenum">
              <a:rPr lang="en-US" smtClean="0">
                <a:solidFill>
                  <a:srgbClr val="534949"/>
                </a:solidFill>
              </a:rPr>
              <a:pPr/>
              <a:t>19</a:t>
            </a:fld>
            <a:endParaRPr lang="en-US">
              <a:solidFill>
                <a:srgbClr val="534949"/>
              </a:solidFill>
            </a:endParaRPr>
          </a:p>
        </p:txBody>
      </p:sp>
    </p:spTree>
    <p:extLst>
      <p:ext uri="{BB962C8B-B14F-4D97-AF65-F5344CB8AC3E}">
        <p14:creationId xmlns:p14="http://schemas.microsoft.com/office/powerpoint/2010/main" val="35459075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7507" y="1447800"/>
            <a:ext cx="8407893" cy="4986529"/>
          </a:xfrm>
        </p:spPr>
        <p:txBody>
          <a:bodyPr>
            <a:normAutofit fontScale="77500" lnSpcReduction="20000"/>
          </a:bodyPr>
          <a:lstStyle/>
          <a:p>
            <a:pPr marL="45720" indent="0">
              <a:buNone/>
            </a:pPr>
            <a:r>
              <a:rPr lang="en-US" b="1" dirty="0"/>
              <a:t> </a:t>
            </a:r>
            <a:endParaRPr lang="en-US" dirty="0"/>
          </a:p>
          <a:p>
            <a:pPr marL="45720" lvl="0" indent="0">
              <a:buNone/>
            </a:pPr>
            <a:r>
              <a:rPr lang="en-US" sz="3600" b="1" dirty="0"/>
              <a:t>Prayer</a:t>
            </a:r>
            <a:endParaRPr lang="en-US" sz="3600" dirty="0"/>
          </a:p>
          <a:p>
            <a:pPr marL="45720" lvl="0" indent="0">
              <a:buNone/>
            </a:pPr>
            <a:r>
              <a:rPr lang="en-US" sz="3600" b="1" dirty="0"/>
              <a:t>Opening </a:t>
            </a:r>
            <a:r>
              <a:rPr lang="en-US" sz="3600" b="1" dirty="0" smtClean="0"/>
              <a:t>Remarks</a:t>
            </a:r>
          </a:p>
          <a:p>
            <a:pPr marL="45720" lvl="0" indent="0">
              <a:buNone/>
            </a:pPr>
            <a:r>
              <a:rPr lang="en-US" sz="3600" b="1" dirty="0" smtClean="0"/>
              <a:t>Required </a:t>
            </a:r>
            <a:r>
              <a:rPr lang="en-US" sz="3600" b="1" dirty="0"/>
              <a:t>Financial Reporting </a:t>
            </a:r>
            <a:r>
              <a:rPr lang="en-US" sz="3600" b="1" dirty="0" smtClean="0"/>
              <a:t>Review</a:t>
            </a:r>
            <a:endParaRPr lang="en-US" sz="3600" dirty="0"/>
          </a:p>
          <a:p>
            <a:pPr marL="45720" lvl="0" indent="0">
              <a:buNone/>
            </a:pPr>
            <a:r>
              <a:rPr lang="en-US" sz="3600" b="1" dirty="0"/>
              <a:t>Best Practice Accounting </a:t>
            </a:r>
            <a:endParaRPr lang="en-US" sz="3600" dirty="0"/>
          </a:p>
          <a:p>
            <a:pPr marL="45720" lvl="0" indent="0">
              <a:buNone/>
            </a:pPr>
            <a:r>
              <a:rPr lang="en-US" sz="3600" b="1" dirty="0" smtClean="0"/>
              <a:t>Bishop Parkes on Stewardship</a:t>
            </a:r>
          </a:p>
          <a:p>
            <a:pPr marL="45720" lvl="0" indent="0">
              <a:buNone/>
            </a:pPr>
            <a:r>
              <a:rPr lang="en-US" sz="3600" b="1" dirty="0" smtClean="0"/>
              <a:t>Lunch</a:t>
            </a:r>
            <a:endParaRPr lang="en-US" sz="3600" dirty="0"/>
          </a:p>
          <a:p>
            <a:pPr marL="45720" lvl="0" indent="0">
              <a:buNone/>
            </a:pPr>
            <a:r>
              <a:rPr lang="en-US" sz="3600" b="1" dirty="0"/>
              <a:t>Best Practice Accounting (continued) </a:t>
            </a:r>
            <a:endParaRPr lang="en-US" sz="3600" dirty="0"/>
          </a:p>
          <a:p>
            <a:pPr marL="45720" lvl="0" indent="0">
              <a:buNone/>
            </a:pPr>
            <a:r>
              <a:rPr lang="en-US" sz="3600" b="1" dirty="0"/>
              <a:t>Calculation of </a:t>
            </a:r>
            <a:r>
              <a:rPr lang="en-US" sz="3600" b="1" dirty="0" smtClean="0"/>
              <a:t>Parish Assessment/APA Goal</a:t>
            </a:r>
          </a:p>
          <a:p>
            <a:pPr marL="45720" lvl="0" indent="0">
              <a:buNone/>
            </a:pPr>
            <a:r>
              <a:rPr lang="en-US" sz="3600" b="1" dirty="0" smtClean="0"/>
              <a:t>Human Resources</a:t>
            </a:r>
          </a:p>
          <a:p>
            <a:pPr marL="45720" lvl="0" indent="0">
              <a:buNone/>
            </a:pPr>
            <a:r>
              <a:rPr lang="en-US" sz="3600" b="1" dirty="0" smtClean="0"/>
              <a:t>Listening Session</a:t>
            </a:r>
          </a:p>
          <a:p>
            <a:pPr marL="45720" lvl="0" indent="0">
              <a:buNone/>
            </a:pPr>
            <a:r>
              <a:rPr lang="en-US" sz="3600" b="1" dirty="0" smtClean="0"/>
              <a:t>Closing </a:t>
            </a:r>
            <a:r>
              <a:rPr lang="en-US" sz="3600" b="1" dirty="0"/>
              <a:t>Prayer</a:t>
            </a:r>
            <a:endParaRPr lang="en-US" sz="3600" dirty="0"/>
          </a:p>
          <a:p>
            <a:pPr marL="0" indent="0">
              <a:buNone/>
            </a:pPr>
            <a:endParaRPr lang="en-US" sz="4400" dirty="0" smtClean="0"/>
          </a:p>
          <a:p>
            <a:pPr marL="0" indent="0">
              <a:buNone/>
            </a:pPr>
            <a:endParaRPr lang="en-US" sz="4400" dirty="0" smtClean="0"/>
          </a:p>
          <a:p>
            <a:pPr marL="0" indent="0">
              <a:buNone/>
            </a:pPr>
            <a:endParaRPr lang="en-US" sz="4400" dirty="0" smtClean="0"/>
          </a:p>
          <a:p>
            <a:endParaRPr lang="en-US" dirty="0" smtClean="0"/>
          </a:p>
          <a:p>
            <a:endParaRPr lang="en-US" dirty="0"/>
          </a:p>
        </p:txBody>
      </p:sp>
      <p:sp>
        <p:nvSpPr>
          <p:cNvPr id="2" name="Title 1"/>
          <p:cNvSpPr>
            <a:spLocks noGrp="1"/>
          </p:cNvSpPr>
          <p:nvPr>
            <p:ph type="title"/>
          </p:nvPr>
        </p:nvSpPr>
        <p:spPr>
          <a:xfrm>
            <a:off x="1447800" y="274638"/>
            <a:ext cx="6858000" cy="1143000"/>
          </a:xfrm>
        </p:spPr>
        <p:txBody>
          <a:bodyPr>
            <a:normAutofit/>
          </a:bodyPr>
          <a:lstStyle/>
          <a:p>
            <a:r>
              <a:rPr lang="en-US" dirty="0" smtClean="0"/>
              <a:t>Stewardship conference</a:t>
            </a:r>
            <a:br>
              <a:rPr lang="en-US" dirty="0" smtClean="0"/>
            </a:br>
            <a:r>
              <a:rPr lang="en-US" dirty="0" smtClean="0"/>
              <a:t>agenda</a:t>
            </a:r>
            <a:endParaRPr lang="en-US" dirty="0"/>
          </a:p>
        </p:txBody>
      </p:sp>
      <p:pic>
        <p:nvPicPr>
          <p:cNvPr id="4" name="Picture 2" descr="I:\DIOCESAN GRAPHICS AND LOGOS\DOSP Coat of Arms\CoatofArms-RGB-full-color_no_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63B9DE71-4A56-45DD-B409-270FCBBB919D}" type="slidenum">
              <a:rPr lang="en-US" smtClean="0">
                <a:solidFill>
                  <a:srgbClr val="534949"/>
                </a:solidFill>
              </a:rPr>
              <a:pPr/>
              <a:t>2</a:t>
            </a:fld>
            <a:endParaRPr lang="en-US">
              <a:solidFill>
                <a:srgbClr val="534949"/>
              </a:solidFill>
            </a:endParaRPr>
          </a:p>
        </p:txBody>
      </p:sp>
    </p:spTree>
    <p:extLst>
      <p:ext uri="{BB962C8B-B14F-4D97-AF65-F5344CB8AC3E}">
        <p14:creationId xmlns:p14="http://schemas.microsoft.com/office/powerpoint/2010/main" val="19430526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57200"/>
            <a:ext cx="6858000" cy="1143000"/>
          </a:xfrm>
        </p:spPr>
        <p:txBody>
          <a:bodyPr>
            <a:normAutofit/>
          </a:bodyPr>
          <a:lstStyle/>
          <a:p>
            <a:r>
              <a:rPr lang="en-US" dirty="0" smtClean="0"/>
              <a:t>School revenue accounting</a:t>
            </a:r>
            <a:br>
              <a:rPr lang="en-US" dirty="0" smtClean="0"/>
            </a:br>
            <a:endParaRPr lang="en-US" dirty="0"/>
          </a:p>
        </p:txBody>
      </p:sp>
      <p:pic>
        <p:nvPicPr>
          <p:cNvPr id="4" name="Picture 2" descr="I:\DIOCESAN GRAPHICS AND LOGOS\DOSP Coat of Arms\CoatofArms-RGB-full-color_no_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63B9DE71-4A56-45DD-B409-270FCBBB919D}" type="slidenum">
              <a:rPr lang="en-US" smtClean="0">
                <a:solidFill>
                  <a:srgbClr val="534949"/>
                </a:solidFill>
              </a:rPr>
              <a:pPr/>
              <a:t>20</a:t>
            </a:fld>
            <a:endParaRPr lang="en-US">
              <a:solidFill>
                <a:srgbClr val="534949"/>
              </a:solidFill>
            </a:endParaRPr>
          </a:p>
        </p:txBody>
      </p:sp>
    </p:spTree>
    <p:extLst>
      <p:ext uri="{BB962C8B-B14F-4D97-AF65-F5344CB8AC3E}">
        <p14:creationId xmlns:p14="http://schemas.microsoft.com/office/powerpoint/2010/main" val="28049636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19071"/>
            <a:ext cx="7924801" cy="4407408"/>
          </a:xfrm>
        </p:spPr>
        <p:txBody>
          <a:bodyPr>
            <a:normAutofit/>
          </a:bodyPr>
          <a:lstStyle/>
          <a:p>
            <a:pPr marL="45720" indent="0">
              <a:buNone/>
            </a:pPr>
            <a:r>
              <a:rPr lang="en-US" sz="3200" dirty="0">
                <a:solidFill>
                  <a:schemeClr val="tx1"/>
                </a:solidFill>
              </a:rPr>
              <a:t>If you expect $1,200,000 of tuition and fees for enrolled students in the school year, how much revenue should you recognize in: 			</a:t>
            </a:r>
          </a:p>
          <a:p>
            <a:pPr marL="45720" indent="0">
              <a:buNone/>
            </a:pPr>
            <a:r>
              <a:rPr lang="en-US" sz="3200" dirty="0">
                <a:solidFill>
                  <a:schemeClr val="tx1"/>
                </a:solidFill>
              </a:rPr>
              <a:t>			July?</a:t>
            </a:r>
          </a:p>
          <a:p>
            <a:pPr marL="45720" indent="0">
              <a:buNone/>
            </a:pPr>
            <a:r>
              <a:rPr lang="en-US" sz="3200" dirty="0">
                <a:solidFill>
                  <a:schemeClr val="tx1"/>
                </a:solidFill>
              </a:rPr>
              <a:t>			August?</a:t>
            </a:r>
          </a:p>
          <a:p>
            <a:pPr marL="45720" indent="0">
              <a:buNone/>
            </a:pPr>
            <a:r>
              <a:rPr lang="en-US" sz="3200" dirty="0">
                <a:solidFill>
                  <a:schemeClr val="tx1"/>
                </a:solidFill>
              </a:rPr>
              <a:t>			June?</a:t>
            </a:r>
          </a:p>
          <a:p>
            <a:pPr marL="45720" indent="0">
              <a:buNone/>
            </a:pPr>
            <a:endParaRPr lang="en-US" sz="3200" dirty="0"/>
          </a:p>
        </p:txBody>
      </p:sp>
      <p:sp>
        <p:nvSpPr>
          <p:cNvPr id="2" name="Title 1"/>
          <p:cNvSpPr>
            <a:spLocks noGrp="1"/>
          </p:cNvSpPr>
          <p:nvPr>
            <p:ph type="title"/>
          </p:nvPr>
        </p:nvSpPr>
        <p:spPr>
          <a:xfrm>
            <a:off x="1447800" y="457200"/>
            <a:ext cx="6858000" cy="1143000"/>
          </a:xfrm>
        </p:spPr>
        <p:txBody>
          <a:bodyPr>
            <a:normAutofit/>
          </a:bodyPr>
          <a:lstStyle/>
          <a:p>
            <a:r>
              <a:rPr lang="en-US" dirty="0" smtClean="0"/>
              <a:t>School revenue accounting</a:t>
            </a:r>
            <a:br>
              <a:rPr lang="en-US" dirty="0" smtClean="0"/>
            </a:br>
            <a:endParaRPr lang="en-US" dirty="0"/>
          </a:p>
        </p:txBody>
      </p:sp>
      <p:pic>
        <p:nvPicPr>
          <p:cNvPr id="4" name="Picture 2" descr="I:\DIOCESAN GRAPHICS AND LOGOS\DOSP Coat of Arms\CoatofArms-RGB-full-color_no_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63B9DE71-4A56-45DD-B409-270FCBBB919D}" type="slidenum">
              <a:rPr lang="en-US" smtClean="0">
                <a:solidFill>
                  <a:srgbClr val="534949"/>
                </a:solidFill>
              </a:rPr>
              <a:pPr/>
              <a:t>21</a:t>
            </a:fld>
            <a:endParaRPr lang="en-US">
              <a:solidFill>
                <a:srgbClr val="534949"/>
              </a:solidFill>
            </a:endParaRPr>
          </a:p>
        </p:txBody>
      </p:sp>
    </p:spTree>
    <p:extLst>
      <p:ext uri="{BB962C8B-B14F-4D97-AF65-F5344CB8AC3E}">
        <p14:creationId xmlns:p14="http://schemas.microsoft.com/office/powerpoint/2010/main" val="22019471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July P&amp;L Report</a:t>
            </a:r>
            <a:endParaRPr lang="en-US" dirty="0"/>
          </a:p>
        </p:txBody>
      </p:sp>
      <p:sp>
        <p:nvSpPr>
          <p:cNvPr id="3" name="Content Placeholder 2"/>
          <p:cNvSpPr>
            <a:spLocks noGrp="1"/>
          </p:cNvSpPr>
          <p:nvPr>
            <p:ph idx="1"/>
          </p:nvPr>
        </p:nvSpPr>
        <p:spPr>
          <a:xfrm>
            <a:off x="457200" y="1600200"/>
            <a:ext cx="8229600" cy="4038600"/>
          </a:xfrm>
        </p:spPr>
        <p:txBody>
          <a:bodyPr/>
          <a:lstStyle/>
          <a:p>
            <a:pPr marL="0" indent="0">
              <a:buNone/>
            </a:pPr>
            <a:r>
              <a:rPr lang="en-US" dirty="0" smtClean="0"/>
              <a:t>Tuition Revenue			$1,200,000</a:t>
            </a:r>
          </a:p>
          <a:p>
            <a:pPr marL="0" indent="0">
              <a:buNone/>
            </a:pPr>
            <a:r>
              <a:rPr lang="en-US" dirty="0" smtClean="0"/>
              <a:t>Operating Expenses			</a:t>
            </a:r>
            <a:r>
              <a:rPr lang="en-US" u="sng" dirty="0" smtClean="0"/>
              <a:t>     100,000</a:t>
            </a:r>
          </a:p>
          <a:p>
            <a:pPr marL="0" indent="0">
              <a:buNone/>
            </a:pPr>
            <a:r>
              <a:rPr lang="en-US" dirty="0" smtClean="0"/>
              <a:t>Net Surplus  </a:t>
            </a:r>
            <a:r>
              <a:rPr lang="en-US" sz="1100" dirty="0"/>
              <a:t>	</a:t>
            </a:r>
            <a:r>
              <a:rPr lang="en-US" dirty="0" smtClean="0"/>
              <a:t>			$1,100,000</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55795687"/>
              </p:ext>
            </p:extLst>
          </p:nvPr>
        </p:nvGraphicFramePr>
        <p:xfrm>
          <a:off x="1371600" y="2971800"/>
          <a:ext cx="5334001" cy="3571240"/>
        </p:xfrm>
        <a:graphic>
          <a:graphicData uri="http://schemas.openxmlformats.org/drawingml/2006/table">
            <a:tbl>
              <a:tblPr/>
              <a:tblGrid>
                <a:gridCol w="2566988"/>
                <a:gridCol w="666750"/>
                <a:gridCol w="666750"/>
                <a:gridCol w="666750"/>
                <a:gridCol w="766763"/>
              </a:tblGrid>
              <a:tr h="298450">
                <a:tc>
                  <a:txBody>
                    <a:bodyPr/>
                    <a:lstStyle/>
                    <a:p>
                      <a:pPr algn="l" fontAlgn="b"/>
                      <a:endParaRPr lang="en-US" sz="1800" b="0" i="0" u="none" strike="noStrike" dirty="0">
                        <a:solidFill>
                          <a:srgbClr val="000000"/>
                        </a:solidFill>
                        <a:effectLst/>
                        <a:latin typeface="Calibri"/>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a:rPr>
                        <a:t>Sep</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a:rPr>
                        <a:t>Dec</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a:rPr>
                        <a:t>Mar</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a:rPr>
                        <a:t>Jun</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r>
              <a:tr h="298450">
                <a:tc>
                  <a:txBody>
                    <a:bodyPr/>
                    <a:lstStyle/>
                    <a:p>
                      <a:pPr algn="l" fontAlgn="b"/>
                      <a:r>
                        <a:rPr lang="en-US" sz="1800" b="0" i="0" u="none" strike="noStrike">
                          <a:solidFill>
                            <a:srgbClr val="000000"/>
                          </a:solidFill>
                          <a:effectLst/>
                          <a:latin typeface="Calibri"/>
                        </a:rPr>
                        <a:t>Tuition Revenue</a:t>
                      </a: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800" b="0" i="0" u="none" strike="noStrike">
                          <a:solidFill>
                            <a:srgbClr val="000000"/>
                          </a:solidFill>
                          <a:effectLst/>
                          <a:latin typeface="Calibri"/>
                        </a:rPr>
                        <a:t>  1.2 </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800" b="0" i="0" u="none" strike="noStrike">
                          <a:solidFill>
                            <a:srgbClr val="000000"/>
                          </a:solidFill>
                          <a:effectLst/>
                          <a:latin typeface="Calibri"/>
                        </a:rPr>
                        <a:t>  1.2 </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800" b="0" i="0" u="none" strike="noStrike">
                          <a:solidFill>
                            <a:srgbClr val="000000"/>
                          </a:solidFill>
                          <a:effectLst/>
                          <a:latin typeface="Calibri"/>
                        </a:rPr>
                        <a:t>  1.2 </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800" b="0" i="0" u="none" strike="noStrike">
                          <a:solidFill>
                            <a:srgbClr val="000000"/>
                          </a:solidFill>
                          <a:effectLst/>
                          <a:latin typeface="Calibri"/>
                        </a:rPr>
                        <a:t>   1.2 </a:t>
                      </a: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98450">
                <a:tc>
                  <a:txBody>
                    <a:bodyPr/>
                    <a:lstStyle/>
                    <a:p>
                      <a:pPr algn="l" fontAlgn="b"/>
                      <a:r>
                        <a:rPr lang="en-US" sz="1800" b="0" i="0" u="none" strike="noStrike">
                          <a:solidFill>
                            <a:srgbClr val="000000"/>
                          </a:solidFill>
                          <a:effectLst/>
                          <a:latin typeface="Calibri"/>
                        </a:rPr>
                        <a:t>Operating Expenses</a:t>
                      </a:r>
                    </a:p>
                  </a:txBody>
                  <a:tcPr marL="6350" marR="6350" marT="635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800" b="0" i="0" u="sng" strike="noStrike">
                          <a:solidFill>
                            <a:srgbClr val="000000"/>
                          </a:solidFill>
                          <a:effectLst/>
                          <a:latin typeface="Calibri"/>
                        </a:rPr>
                        <a:t>  0.3 </a:t>
                      </a:r>
                    </a:p>
                  </a:txBody>
                  <a:tcPr marL="6350" marR="6350" marT="6350" marB="0" anchor="b">
                    <a:lnL>
                      <a:noFill/>
                    </a:lnL>
                    <a:lnR>
                      <a:noFill/>
                    </a:lnR>
                    <a:lnT>
                      <a:noFill/>
                    </a:lnT>
                    <a:lnB>
                      <a:noFill/>
                    </a:lnB>
                  </a:tcPr>
                </a:tc>
                <a:tc>
                  <a:txBody>
                    <a:bodyPr/>
                    <a:lstStyle/>
                    <a:p>
                      <a:pPr algn="l" fontAlgn="b"/>
                      <a:r>
                        <a:rPr lang="en-US" sz="1800" b="0" i="0" u="sng" strike="noStrike">
                          <a:solidFill>
                            <a:srgbClr val="000000"/>
                          </a:solidFill>
                          <a:effectLst/>
                          <a:latin typeface="Calibri"/>
                        </a:rPr>
                        <a:t>  0.6 </a:t>
                      </a:r>
                    </a:p>
                  </a:txBody>
                  <a:tcPr marL="6350" marR="6350" marT="6350" marB="0" anchor="b">
                    <a:lnL>
                      <a:noFill/>
                    </a:lnL>
                    <a:lnR>
                      <a:noFill/>
                    </a:lnR>
                    <a:lnT>
                      <a:noFill/>
                    </a:lnT>
                    <a:lnB>
                      <a:noFill/>
                    </a:lnB>
                  </a:tcPr>
                </a:tc>
                <a:tc>
                  <a:txBody>
                    <a:bodyPr/>
                    <a:lstStyle/>
                    <a:p>
                      <a:pPr algn="l" fontAlgn="b"/>
                      <a:r>
                        <a:rPr lang="en-US" sz="1800" b="0" i="0" u="sng" strike="noStrike">
                          <a:solidFill>
                            <a:srgbClr val="000000"/>
                          </a:solidFill>
                          <a:effectLst/>
                          <a:latin typeface="Calibri"/>
                        </a:rPr>
                        <a:t>  0.9 </a:t>
                      </a:r>
                    </a:p>
                  </a:txBody>
                  <a:tcPr marL="6350" marR="6350" marT="6350" marB="0" anchor="b">
                    <a:lnL>
                      <a:noFill/>
                    </a:lnL>
                    <a:lnR>
                      <a:noFill/>
                    </a:lnR>
                    <a:lnT>
                      <a:noFill/>
                    </a:lnT>
                    <a:lnB>
                      <a:noFill/>
                    </a:lnB>
                  </a:tcPr>
                </a:tc>
                <a:tc>
                  <a:txBody>
                    <a:bodyPr/>
                    <a:lstStyle/>
                    <a:p>
                      <a:pPr algn="l" fontAlgn="b"/>
                      <a:r>
                        <a:rPr lang="en-US" sz="1800" b="0" i="0" u="sng" strike="noStrike">
                          <a:solidFill>
                            <a:srgbClr val="000000"/>
                          </a:solidFill>
                          <a:effectLst/>
                          <a:latin typeface="Calibri"/>
                        </a:rPr>
                        <a:t>   1.2 </a:t>
                      </a:r>
                    </a:p>
                  </a:txBody>
                  <a:tcPr marL="6350" marR="6350" marT="6350" marB="0" anchor="b">
                    <a:lnL>
                      <a:noFill/>
                    </a:lnL>
                    <a:lnR w="6350" cap="flat" cmpd="sng" algn="ctr">
                      <a:solidFill>
                        <a:srgbClr val="000000"/>
                      </a:solidFill>
                      <a:prstDash val="solid"/>
                      <a:round/>
                      <a:headEnd type="none" w="med" len="med"/>
                      <a:tailEnd type="none" w="med" len="med"/>
                    </a:lnR>
                    <a:lnT>
                      <a:noFill/>
                    </a:lnT>
                    <a:lnB>
                      <a:noFill/>
                    </a:lnB>
                  </a:tcPr>
                </a:tc>
              </a:tr>
              <a:tr h="323850">
                <a:tc>
                  <a:txBody>
                    <a:bodyPr/>
                    <a:lstStyle/>
                    <a:p>
                      <a:pPr algn="l" fontAlgn="b"/>
                      <a:r>
                        <a:rPr lang="en-US" sz="1800" b="0" i="0" u="none" strike="noStrike">
                          <a:solidFill>
                            <a:srgbClr val="000000"/>
                          </a:solidFill>
                          <a:effectLst/>
                          <a:latin typeface="Calibri"/>
                        </a:rPr>
                        <a:t>Net Surplus</a:t>
                      </a:r>
                    </a:p>
                  </a:txBody>
                  <a:tcPr marL="6350" marR="6350" marT="635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a:rPr>
                        <a:t>  0.9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a:rPr>
                        <a:t>  0.6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a:rPr>
                        <a:t>  0.3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a:rPr>
                        <a:t>      -  </a:t>
                      </a:r>
                    </a:p>
                  </a:txBody>
                  <a:tcPr marL="6350" marR="6350" marT="635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88900">
                <a:tc>
                  <a:txBody>
                    <a:bodyPr/>
                    <a:lstStyle/>
                    <a:p>
                      <a:pPr algn="l" fontAlgn="b"/>
                      <a:endParaRPr lang="en-US" sz="1800" b="0" i="0" u="none" strike="noStrike">
                        <a:solidFill>
                          <a:srgbClr val="000000"/>
                        </a:solidFill>
                        <a:effectLst/>
                        <a:latin typeface="Calibri"/>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a:solidFill>
                          <a:srgbClr val="000000"/>
                        </a:solidFill>
                        <a:effectLst/>
                        <a:latin typeface="Calibri"/>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a:solidFill>
                          <a:srgbClr val="000000"/>
                        </a:solidFill>
                        <a:effectLst/>
                        <a:latin typeface="Calibri"/>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a:solidFill>
                          <a:srgbClr val="000000"/>
                        </a:solidFill>
                        <a:effectLst/>
                        <a:latin typeface="Calibri"/>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a:solidFill>
                          <a:srgbClr val="000000"/>
                        </a:solidFill>
                        <a:effectLst/>
                        <a:latin typeface="Calibri"/>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8450">
                <a:tc>
                  <a:txBody>
                    <a:bodyPr/>
                    <a:lstStyle/>
                    <a:p>
                      <a:pPr algn="l" fontAlgn="b"/>
                      <a:r>
                        <a:rPr lang="en-US" sz="1800" b="0" i="0" u="none" strike="noStrike">
                          <a:solidFill>
                            <a:srgbClr val="000000"/>
                          </a:solidFill>
                          <a:effectLst/>
                          <a:latin typeface="Calibri"/>
                        </a:rPr>
                        <a:t>Tuition Revenue</a:t>
                      </a: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800" b="0" i="0" u="none" strike="noStrike">
                          <a:solidFill>
                            <a:srgbClr val="000000"/>
                          </a:solidFill>
                          <a:effectLst/>
                          <a:latin typeface="Calibri"/>
                        </a:rPr>
                        <a:t>  1.2 </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800" b="0" i="0" u="none" strike="noStrike">
                          <a:solidFill>
                            <a:srgbClr val="000000"/>
                          </a:solidFill>
                          <a:effectLst/>
                          <a:latin typeface="Calibri"/>
                        </a:rPr>
                        <a:t>  1.2 </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800" b="0" i="0" u="none" strike="noStrike">
                          <a:solidFill>
                            <a:srgbClr val="000000"/>
                          </a:solidFill>
                          <a:effectLst/>
                          <a:latin typeface="Calibri"/>
                        </a:rPr>
                        <a:t>  1.2 </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800" b="0" i="0" u="none" strike="noStrike">
                          <a:solidFill>
                            <a:srgbClr val="000000"/>
                          </a:solidFill>
                          <a:effectLst/>
                          <a:latin typeface="Calibri"/>
                        </a:rPr>
                        <a:t>   1.1 </a:t>
                      </a: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tr>
              <a:tr h="298450">
                <a:tc>
                  <a:txBody>
                    <a:bodyPr/>
                    <a:lstStyle/>
                    <a:p>
                      <a:pPr algn="l" fontAlgn="b"/>
                      <a:r>
                        <a:rPr lang="en-US" sz="1800" b="0" i="0" u="none" strike="noStrike">
                          <a:solidFill>
                            <a:srgbClr val="000000"/>
                          </a:solidFill>
                          <a:effectLst/>
                          <a:latin typeface="Calibri"/>
                        </a:rPr>
                        <a:t>Operating Expenses</a:t>
                      </a:r>
                    </a:p>
                  </a:txBody>
                  <a:tcPr marL="6350" marR="6350" marT="635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800" b="0" i="0" u="sng" strike="noStrike">
                          <a:solidFill>
                            <a:srgbClr val="000000"/>
                          </a:solidFill>
                          <a:effectLst/>
                          <a:latin typeface="Calibri"/>
                        </a:rPr>
                        <a:t>  0.3 </a:t>
                      </a:r>
                    </a:p>
                  </a:txBody>
                  <a:tcPr marL="6350" marR="6350" marT="6350" marB="0" anchor="b">
                    <a:lnL>
                      <a:noFill/>
                    </a:lnL>
                    <a:lnR>
                      <a:noFill/>
                    </a:lnR>
                    <a:lnT>
                      <a:noFill/>
                    </a:lnT>
                    <a:lnB>
                      <a:noFill/>
                    </a:lnB>
                  </a:tcPr>
                </a:tc>
                <a:tc>
                  <a:txBody>
                    <a:bodyPr/>
                    <a:lstStyle/>
                    <a:p>
                      <a:pPr algn="l" fontAlgn="b"/>
                      <a:r>
                        <a:rPr lang="en-US" sz="1800" b="0" i="0" u="sng" strike="noStrike">
                          <a:solidFill>
                            <a:srgbClr val="000000"/>
                          </a:solidFill>
                          <a:effectLst/>
                          <a:latin typeface="Calibri"/>
                        </a:rPr>
                        <a:t>  0.6 </a:t>
                      </a:r>
                    </a:p>
                  </a:txBody>
                  <a:tcPr marL="6350" marR="6350" marT="6350" marB="0" anchor="b">
                    <a:lnL>
                      <a:noFill/>
                    </a:lnL>
                    <a:lnR>
                      <a:noFill/>
                    </a:lnR>
                    <a:lnT>
                      <a:noFill/>
                    </a:lnT>
                    <a:lnB>
                      <a:noFill/>
                    </a:lnB>
                  </a:tcPr>
                </a:tc>
                <a:tc>
                  <a:txBody>
                    <a:bodyPr/>
                    <a:lstStyle/>
                    <a:p>
                      <a:pPr algn="l" fontAlgn="b"/>
                      <a:r>
                        <a:rPr lang="en-US" sz="1800" b="0" i="0" u="sng" strike="noStrike">
                          <a:solidFill>
                            <a:srgbClr val="000000"/>
                          </a:solidFill>
                          <a:effectLst/>
                          <a:latin typeface="Calibri"/>
                        </a:rPr>
                        <a:t>  0.9 </a:t>
                      </a:r>
                    </a:p>
                  </a:txBody>
                  <a:tcPr marL="6350" marR="6350" marT="6350" marB="0" anchor="b">
                    <a:lnL>
                      <a:noFill/>
                    </a:lnL>
                    <a:lnR>
                      <a:noFill/>
                    </a:lnR>
                    <a:lnT>
                      <a:noFill/>
                    </a:lnT>
                    <a:lnB>
                      <a:noFill/>
                    </a:lnB>
                  </a:tcPr>
                </a:tc>
                <a:tc>
                  <a:txBody>
                    <a:bodyPr/>
                    <a:lstStyle/>
                    <a:p>
                      <a:pPr algn="l" fontAlgn="b"/>
                      <a:r>
                        <a:rPr lang="en-US" sz="1800" b="0" i="0" u="sng" strike="noStrike">
                          <a:solidFill>
                            <a:srgbClr val="000000"/>
                          </a:solidFill>
                          <a:effectLst/>
                          <a:latin typeface="Calibri"/>
                        </a:rPr>
                        <a:t>   1.3 </a:t>
                      </a:r>
                    </a:p>
                  </a:txBody>
                  <a:tcPr marL="6350" marR="6350" marT="6350" marB="0" anchor="b">
                    <a:lnL>
                      <a:noFill/>
                    </a:lnL>
                    <a:lnR w="6350" cap="flat" cmpd="sng" algn="ctr">
                      <a:solidFill>
                        <a:srgbClr val="000000"/>
                      </a:solidFill>
                      <a:prstDash val="solid"/>
                      <a:round/>
                      <a:headEnd type="none" w="med" len="med"/>
                      <a:tailEnd type="none" w="med" len="med"/>
                    </a:lnR>
                    <a:lnT>
                      <a:noFill/>
                    </a:lnT>
                    <a:lnB>
                      <a:noFill/>
                    </a:lnB>
                    <a:solidFill>
                      <a:srgbClr val="FFFF00"/>
                    </a:solidFill>
                  </a:tcPr>
                </a:tc>
              </a:tr>
              <a:tr h="298450">
                <a:tc>
                  <a:txBody>
                    <a:bodyPr/>
                    <a:lstStyle/>
                    <a:p>
                      <a:pPr algn="l" fontAlgn="b"/>
                      <a:r>
                        <a:rPr lang="en-US" sz="1800" b="0" i="0" u="none" strike="noStrike">
                          <a:solidFill>
                            <a:srgbClr val="000000"/>
                          </a:solidFill>
                          <a:effectLst/>
                          <a:latin typeface="Calibri"/>
                        </a:rPr>
                        <a:t>Net Surplus</a:t>
                      </a:r>
                    </a:p>
                  </a:txBody>
                  <a:tcPr marL="6350" marR="6350" marT="635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a:rPr>
                        <a:t>  0.9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a:rPr>
                        <a:t>  0.6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a:rPr>
                        <a:t>  0.3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a:rPr>
                        <a:t> (0.2)</a:t>
                      </a:r>
                    </a:p>
                  </a:txBody>
                  <a:tcPr marL="6350" marR="6350" marT="635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88900">
                <a:tc>
                  <a:txBody>
                    <a:bodyPr/>
                    <a:lstStyle/>
                    <a:p>
                      <a:pPr algn="l" fontAlgn="b"/>
                      <a:endParaRPr lang="en-US" sz="1800" b="0" i="0" u="none" strike="noStrike">
                        <a:solidFill>
                          <a:srgbClr val="000000"/>
                        </a:solidFill>
                        <a:effectLst/>
                        <a:latin typeface="Calibri"/>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a:solidFill>
                          <a:srgbClr val="000000"/>
                        </a:solidFill>
                        <a:effectLst/>
                        <a:latin typeface="Calibri"/>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a:solidFill>
                          <a:srgbClr val="000000"/>
                        </a:solidFill>
                        <a:effectLst/>
                        <a:latin typeface="Calibri"/>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a:solidFill>
                          <a:srgbClr val="000000"/>
                        </a:solidFill>
                        <a:effectLst/>
                        <a:latin typeface="Calibri"/>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a:solidFill>
                          <a:srgbClr val="000000"/>
                        </a:solidFill>
                        <a:effectLst/>
                        <a:latin typeface="Calibri"/>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8450">
                <a:tc>
                  <a:txBody>
                    <a:bodyPr/>
                    <a:lstStyle/>
                    <a:p>
                      <a:pPr algn="l" fontAlgn="b"/>
                      <a:r>
                        <a:rPr lang="en-US" sz="1800" b="0" i="0" u="none" strike="noStrike">
                          <a:solidFill>
                            <a:srgbClr val="000000"/>
                          </a:solidFill>
                          <a:effectLst/>
                          <a:latin typeface="Calibri"/>
                        </a:rPr>
                        <a:t>Tuition Revenue</a:t>
                      </a: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800" b="0" i="0" u="none" strike="noStrike">
                          <a:solidFill>
                            <a:srgbClr val="000000"/>
                          </a:solidFill>
                          <a:effectLst/>
                          <a:latin typeface="Calibri"/>
                        </a:rPr>
                        <a:t>  1.2 </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800" b="0" i="0" u="none" strike="noStrike">
                          <a:solidFill>
                            <a:srgbClr val="000000"/>
                          </a:solidFill>
                          <a:effectLst/>
                          <a:latin typeface="Calibri"/>
                        </a:rPr>
                        <a:t>  1.2 </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800" b="0" i="0" u="none" strike="noStrike">
                          <a:solidFill>
                            <a:srgbClr val="000000"/>
                          </a:solidFill>
                          <a:effectLst/>
                          <a:latin typeface="Calibri"/>
                        </a:rPr>
                        <a:t>  1.2 </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800" b="0" i="0" u="none" strike="noStrike">
                          <a:solidFill>
                            <a:srgbClr val="000000"/>
                          </a:solidFill>
                          <a:effectLst/>
                          <a:latin typeface="Calibri"/>
                        </a:rPr>
                        <a:t>   1.2 </a:t>
                      </a: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98450">
                <a:tc>
                  <a:txBody>
                    <a:bodyPr/>
                    <a:lstStyle/>
                    <a:p>
                      <a:pPr algn="l" fontAlgn="b"/>
                      <a:r>
                        <a:rPr lang="en-US" sz="1800" b="0" i="0" u="none" strike="noStrike">
                          <a:solidFill>
                            <a:srgbClr val="000000"/>
                          </a:solidFill>
                          <a:effectLst/>
                          <a:latin typeface="Calibri"/>
                        </a:rPr>
                        <a:t>Operating Expenses</a:t>
                      </a:r>
                    </a:p>
                  </a:txBody>
                  <a:tcPr marL="6350" marR="6350" marT="635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800" b="0" i="0" u="sng" strike="noStrike">
                          <a:solidFill>
                            <a:srgbClr val="000000"/>
                          </a:solidFill>
                          <a:effectLst/>
                          <a:latin typeface="Calibri"/>
                        </a:rPr>
                        <a:t>  0.3 </a:t>
                      </a:r>
                    </a:p>
                  </a:txBody>
                  <a:tcPr marL="6350" marR="6350" marT="6350" marB="0" anchor="b">
                    <a:lnL>
                      <a:noFill/>
                    </a:lnL>
                    <a:lnR>
                      <a:noFill/>
                    </a:lnR>
                    <a:lnT>
                      <a:noFill/>
                    </a:lnT>
                    <a:lnB>
                      <a:noFill/>
                    </a:lnB>
                  </a:tcPr>
                </a:tc>
                <a:tc>
                  <a:txBody>
                    <a:bodyPr/>
                    <a:lstStyle/>
                    <a:p>
                      <a:pPr algn="l" fontAlgn="b"/>
                      <a:r>
                        <a:rPr lang="en-US" sz="1800" b="0" i="0" u="sng" strike="noStrike">
                          <a:solidFill>
                            <a:srgbClr val="000000"/>
                          </a:solidFill>
                          <a:effectLst/>
                          <a:latin typeface="Calibri"/>
                        </a:rPr>
                        <a:t>  0.6 </a:t>
                      </a:r>
                    </a:p>
                  </a:txBody>
                  <a:tcPr marL="6350" marR="6350" marT="6350" marB="0" anchor="b">
                    <a:lnL>
                      <a:noFill/>
                    </a:lnL>
                    <a:lnR>
                      <a:noFill/>
                    </a:lnR>
                    <a:lnT>
                      <a:noFill/>
                    </a:lnT>
                    <a:lnB>
                      <a:noFill/>
                    </a:lnB>
                  </a:tcPr>
                </a:tc>
                <a:tc>
                  <a:txBody>
                    <a:bodyPr/>
                    <a:lstStyle/>
                    <a:p>
                      <a:pPr algn="l" fontAlgn="b"/>
                      <a:r>
                        <a:rPr lang="en-US" sz="1800" b="0" i="0" u="sng" strike="noStrike">
                          <a:solidFill>
                            <a:srgbClr val="000000"/>
                          </a:solidFill>
                          <a:effectLst/>
                          <a:latin typeface="Calibri"/>
                        </a:rPr>
                        <a:t>  0.9 </a:t>
                      </a:r>
                    </a:p>
                  </a:txBody>
                  <a:tcPr marL="6350" marR="6350" marT="6350" marB="0" anchor="b">
                    <a:lnL>
                      <a:noFill/>
                    </a:lnL>
                    <a:lnR>
                      <a:noFill/>
                    </a:lnR>
                    <a:lnT>
                      <a:noFill/>
                    </a:lnT>
                    <a:lnB>
                      <a:noFill/>
                    </a:lnB>
                  </a:tcPr>
                </a:tc>
                <a:tc>
                  <a:txBody>
                    <a:bodyPr/>
                    <a:lstStyle/>
                    <a:p>
                      <a:pPr algn="l" fontAlgn="b"/>
                      <a:r>
                        <a:rPr lang="en-US" sz="1800" b="0" i="0" u="sng" strike="noStrike">
                          <a:solidFill>
                            <a:srgbClr val="000000"/>
                          </a:solidFill>
                          <a:effectLst/>
                          <a:latin typeface="Calibri"/>
                        </a:rPr>
                        <a:t>   1.1 </a:t>
                      </a:r>
                    </a:p>
                  </a:txBody>
                  <a:tcPr marL="6350" marR="6350" marT="6350" marB="0" anchor="b">
                    <a:lnL>
                      <a:noFill/>
                    </a:lnL>
                    <a:lnR w="6350" cap="flat" cmpd="sng" algn="ctr">
                      <a:solidFill>
                        <a:srgbClr val="000000"/>
                      </a:solidFill>
                      <a:prstDash val="solid"/>
                      <a:round/>
                      <a:headEnd type="none" w="med" len="med"/>
                      <a:tailEnd type="none" w="med" len="med"/>
                    </a:lnR>
                    <a:lnT>
                      <a:noFill/>
                    </a:lnT>
                    <a:lnB>
                      <a:noFill/>
                    </a:lnB>
                    <a:solidFill>
                      <a:srgbClr val="FFFF00"/>
                    </a:solidFill>
                  </a:tcPr>
                </a:tc>
              </a:tr>
              <a:tr h="298450">
                <a:tc>
                  <a:txBody>
                    <a:bodyPr/>
                    <a:lstStyle/>
                    <a:p>
                      <a:pPr algn="l" fontAlgn="b"/>
                      <a:r>
                        <a:rPr lang="en-US" sz="1800" b="0" i="0" u="none" strike="noStrike">
                          <a:solidFill>
                            <a:srgbClr val="000000"/>
                          </a:solidFill>
                          <a:effectLst/>
                          <a:latin typeface="Calibri"/>
                        </a:rPr>
                        <a:t>Net Surplus</a:t>
                      </a:r>
                    </a:p>
                  </a:txBody>
                  <a:tcPr marL="6350" marR="6350" marT="635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a:rPr>
                        <a:t>  0.9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a:rPr>
                        <a:t>  0.6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a:rPr>
                        <a:t>  0.3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a:rPr>
                        <a:t>   0.1 </a:t>
                      </a:r>
                    </a:p>
                  </a:txBody>
                  <a:tcPr marL="6350" marR="6350" marT="635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369321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July P&amp;L Report</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Tuition Revenue	</a:t>
            </a:r>
          </a:p>
          <a:p>
            <a:pPr marL="0" indent="0">
              <a:buNone/>
            </a:pPr>
            <a:r>
              <a:rPr lang="en-US" sz="2800" dirty="0"/>
              <a:t>	</a:t>
            </a:r>
            <a:r>
              <a:rPr lang="en-US" sz="2800" dirty="0" smtClean="0"/>
              <a:t>(1/12</a:t>
            </a:r>
            <a:r>
              <a:rPr lang="en-US" sz="2800" baseline="30000" dirty="0" smtClean="0"/>
              <a:t>th</a:t>
            </a:r>
            <a:r>
              <a:rPr lang="en-US" sz="2800" dirty="0" smtClean="0"/>
              <a:t> of tuition &amp; fees)		$100,000</a:t>
            </a:r>
          </a:p>
          <a:p>
            <a:pPr marL="0" indent="0">
              <a:buNone/>
            </a:pPr>
            <a:r>
              <a:rPr lang="en-US" sz="2800" dirty="0" smtClean="0"/>
              <a:t>Operating Expenses				</a:t>
            </a:r>
            <a:r>
              <a:rPr lang="en-US" sz="2800" u="sng" dirty="0" smtClean="0"/>
              <a:t>  100,000</a:t>
            </a:r>
          </a:p>
          <a:p>
            <a:pPr marL="0" indent="0">
              <a:buNone/>
            </a:pPr>
            <a:r>
              <a:rPr lang="en-US" sz="2800" dirty="0" smtClean="0"/>
              <a:t>Net Surplus					$            0</a:t>
            </a:r>
            <a:endParaRPr lang="en-US" sz="2800" dirty="0"/>
          </a:p>
        </p:txBody>
      </p:sp>
    </p:spTree>
    <p:extLst>
      <p:ext uri="{BB962C8B-B14F-4D97-AF65-F5344CB8AC3E}">
        <p14:creationId xmlns:p14="http://schemas.microsoft.com/office/powerpoint/2010/main" val="26139185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July P&amp;L Report</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Tuition Revenue				$             0</a:t>
            </a:r>
          </a:p>
          <a:p>
            <a:pPr marL="0" indent="0">
              <a:buNone/>
            </a:pPr>
            <a:r>
              <a:rPr lang="en-US" sz="2800" dirty="0" smtClean="0"/>
              <a:t>Operating Expenses			</a:t>
            </a:r>
            <a:r>
              <a:rPr lang="en-US" sz="2800" u="sng" dirty="0" smtClean="0"/>
              <a:t>   </a:t>
            </a:r>
            <a:r>
              <a:rPr lang="en-US" sz="2800" u="sng" dirty="0"/>
              <a:t> </a:t>
            </a:r>
            <a:r>
              <a:rPr lang="en-US" sz="2800" u="sng" dirty="0" smtClean="0"/>
              <a:t>100,000</a:t>
            </a:r>
          </a:p>
          <a:p>
            <a:pPr marL="0" indent="0">
              <a:buNone/>
            </a:pPr>
            <a:r>
              <a:rPr lang="en-US" sz="2800" dirty="0" smtClean="0"/>
              <a:t>Net Surplus				($100,000)</a:t>
            </a:r>
            <a:endParaRPr lang="en-US" sz="2800" dirty="0"/>
          </a:p>
        </p:txBody>
      </p:sp>
    </p:spTree>
    <p:extLst>
      <p:ext uri="{BB962C8B-B14F-4D97-AF65-F5344CB8AC3E}">
        <p14:creationId xmlns:p14="http://schemas.microsoft.com/office/powerpoint/2010/main" val="42028704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July P&amp;L Report</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Tuition Revenue	(fees collected)		$  60,000</a:t>
            </a:r>
          </a:p>
          <a:p>
            <a:pPr marL="0" indent="0">
              <a:buNone/>
            </a:pPr>
            <a:r>
              <a:rPr lang="en-US" sz="2800" dirty="0" smtClean="0"/>
              <a:t>Operating Expenses				</a:t>
            </a:r>
            <a:r>
              <a:rPr lang="en-US" sz="2800" u="sng" dirty="0" smtClean="0"/>
              <a:t>  100,000</a:t>
            </a:r>
          </a:p>
          <a:p>
            <a:pPr marL="0" indent="0">
              <a:buNone/>
            </a:pPr>
            <a:r>
              <a:rPr lang="en-US" sz="2800" dirty="0" smtClean="0"/>
              <a:t>Net Surplus					($ 40,000)</a:t>
            </a:r>
            <a:endParaRPr lang="en-US" sz="2800" dirty="0"/>
          </a:p>
        </p:txBody>
      </p:sp>
    </p:spTree>
    <p:extLst>
      <p:ext uri="{BB962C8B-B14F-4D97-AF65-F5344CB8AC3E}">
        <p14:creationId xmlns:p14="http://schemas.microsoft.com/office/powerpoint/2010/main" val="20686369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Tuition Is Like an Oil Well</a:t>
            </a:r>
            <a:endParaRPr lang="en-US" dirty="0"/>
          </a:p>
        </p:txBody>
      </p:sp>
    </p:spTree>
    <p:extLst>
      <p:ext uri="{BB962C8B-B14F-4D97-AF65-F5344CB8AC3E}">
        <p14:creationId xmlns:p14="http://schemas.microsoft.com/office/powerpoint/2010/main" val="23035187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Tuition Is Like an Oil Well</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As you begin to collect tuition you can estimate revenue for the year, and the more you collect, the better you can estimate, until you collect the last dollar in June, then you know exactly how much revenue you should recognize for the year.</a:t>
            </a:r>
            <a:endParaRPr lang="en-US" sz="2800" dirty="0"/>
          </a:p>
        </p:txBody>
      </p:sp>
    </p:spTree>
    <p:extLst>
      <p:ext uri="{BB962C8B-B14F-4D97-AF65-F5344CB8AC3E}">
        <p14:creationId xmlns:p14="http://schemas.microsoft.com/office/powerpoint/2010/main" val="34465346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Areas of </a:t>
            </a:r>
            <a:r>
              <a:rPr lang="en-US" dirty="0" smtClean="0"/>
              <a:t>Opportunity</a:t>
            </a:r>
            <a:endParaRPr lang="en-US" dirty="0"/>
          </a:p>
        </p:txBody>
      </p:sp>
      <p:sp>
        <p:nvSpPr>
          <p:cNvPr id="3" name="Content Placeholder 2"/>
          <p:cNvSpPr>
            <a:spLocks noGrp="1"/>
          </p:cNvSpPr>
          <p:nvPr>
            <p:ph idx="1"/>
          </p:nvPr>
        </p:nvSpPr>
        <p:spPr>
          <a:xfrm>
            <a:off x="2743200" y="2057400"/>
            <a:ext cx="5969492" cy="4407408"/>
          </a:xfrm>
        </p:spPr>
        <p:txBody>
          <a:bodyPr/>
          <a:lstStyle/>
          <a:p>
            <a:pPr marL="0" indent="0">
              <a:buNone/>
            </a:pPr>
            <a:r>
              <a:rPr lang="en-US" sz="2800" dirty="0" smtClean="0"/>
              <a:t>Tuition revenue</a:t>
            </a:r>
          </a:p>
          <a:p>
            <a:pPr marL="0" indent="0">
              <a:buNone/>
            </a:pPr>
            <a:r>
              <a:rPr lang="en-US" sz="2800" dirty="0" smtClean="0"/>
              <a:t>Tuition assistance</a:t>
            </a:r>
          </a:p>
          <a:p>
            <a:pPr marL="0" indent="0">
              <a:buNone/>
            </a:pPr>
            <a:r>
              <a:rPr lang="en-US" sz="2800" dirty="0" smtClean="0"/>
              <a:t>Prepaid tuition and fees</a:t>
            </a:r>
          </a:p>
          <a:p>
            <a:pPr marL="0" indent="0">
              <a:buNone/>
            </a:pPr>
            <a:r>
              <a:rPr lang="en-US" sz="2800" dirty="0" smtClean="0"/>
              <a:t>Bad debt expense</a:t>
            </a:r>
          </a:p>
          <a:p>
            <a:pPr marL="0" indent="0">
              <a:buNone/>
            </a:pPr>
            <a:endParaRPr lang="en-US" dirty="0"/>
          </a:p>
        </p:txBody>
      </p:sp>
    </p:spTree>
    <p:extLst>
      <p:ext uri="{BB962C8B-B14F-4D97-AF65-F5344CB8AC3E}">
        <p14:creationId xmlns:p14="http://schemas.microsoft.com/office/powerpoint/2010/main" val="40783381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19071"/>
            <a:ext cx="7924801" cy="4407408"/>
          </a:xfrm>
        </p:spPr>
        <p:txBody>
          <a:bodyPr>
            <a:normAutofit/>
          </a:bodyPr>
          <a:lstStyle/>
          <a:p>
            <a:pPr marL="45720" indent="0">
              <a:buNone/>
            </a:pPr>
            <a:r>
              <a:rPr lang="en-US" sz="3200" dirty="0" smtClean="0"/>
              <a:t>Recommendations:</a:t>
            </a:r>
          </a:p>
          <a:p>
            <a:r>
              <a:rPr lang="en-US" sz="3200" dirty="0" smtClean="0"/>
              <a:t>Tuition &amp; Fees recognized over 10 months.</a:t>
            </a:r>
          </a:p>
          <a:p>
            <a:r>
              <a:rPr lang="en-US" sz="3200" dirty="0" smtClean="0"/>
              <a:t>Tuition Assistance </a:t>
            </a:r>
            <a:r>
              <a:rPr lang="en-US" sz="3200" dirty="0"/>
              <a:t>recognized over 10 months</a:t>
            </a:r>
            <a:r>
              <a:rPr lang="en-US" sz="3200" dirty="0" smtClean="0"/>
              <a:t>.</a:t>
            </a:r>
          </a:p>
          <a:p>
            <a:r>
              <a:rPr lang="en-US" sz="3200" dirty="0" smtClean="0"/>
              <a:t>Tuition &amp; Fees based on actual enrollment.</a:t>
            </a:r>
          </a:p>
          <a:p>
            <a:r>
              <a:rPr lang="en-US" sz="3200" dirty="0" smtClean="0"/>
              <a:t>Recognize bad debts ASAP.</a:t>
            </a:r>
            <a:endParaRPr lang="en-US" sz="3200" dirty="0"/>
          </a:p>
        </p:txBody>
      </p:sp>
      <p:sp>
        <p:nvSpPr>
          <p:cNvPr id="2" name="Title 1"/>
          <p:cNvSpPr>
            <a:spLocks noGrp="1"/>
          </p:cNvSpPr>
          <p:nvPr>
            <p:ph type="title"/>
          </p:nvPr>
        </p:nvSpPr>
        <p:spPr>
          <a:xfrm>
            <a:off x="1447800" y="457200"/>
            <a:ext cx="6858000" cy="1143000"/>
          </a:xfrm>
        </p:spPr>
        <p:txBody>
          <a:bodyPr>
            <a:normAutofit/>
          </a:bodyPr>
          <a:lstStyle/>
          <a:p>
            <a:r>
              <a:rPr lang="en-US" dirty="0" smtClean="0"/>
              <a:t>School revenue accounting</a:t>
            </a:r>
            <a:br>
              <a:rPr lang="en-US" dirty="0" smtClean="0"/>
            </a:br>
            <a:endParaRPr lang="en-US" dirty="0"/>
          </a:p>
        </p:txBody>
      </p:sp>
      <p:pic>
        <p:nvPicPr>
          <p:cNvPr id="4" name="Picture 2" descr="I:\DIOCESAN GRAPHICS AND LOGOS\DOSP Coat of Arms\CoatofArms-RGB-full-color_no_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63B9DE71-4A56-45DD-B409-270FCBBB919D}" type="slidenum">
              <a:rPr lang="en-US" smtClean="0">
                <a:solidFill>
                  <a:srgbClr val="534949"/>
                </a:solidFill>
              </a:rPr>
              <a:pPr/>
              <a:t>29</a:t>
            </a:fld>
            <a:endParaRPr lang="en-US">
              <a:solidFill>
                <a:srgbClr val="534949"/>
              </a:solidFill>
            </a:endParaRPr>
          </a:p>
        </p:txBody>
      </p:sp>
    </p:spTree>
    <p:extLst>
      <p:ext uri="{BB962C8B-B14F-4D97-AF65-F5344CB8AC3E}">
        <p14:creationId xmlns:p14="http://schemas.microsoft.com/office/powerpoint/2010/main" val="12600745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19071"/>
            <a:ext cx="7924801" cy="4407408"/>
          </a:xfrm>
        </p:spPr>
        <p:txBody>
          <a:bodyPr>
            <a:normAutofit/>
          </a:bodyPr>
          <a:lstStyle/>
          <a:p>
            <a:pPr marL="45720" indent="0">
              <a:buNone/>
            </a:pPr>
            <a:r>
              <a:rPr lang="en-US" sz="2800" dirty="0" smtClean="0"/>
              <a:t>Tom Heironimus &amp; Karla Jackson</a:t>
            </a:r>
          </a:p>
          <a:p>
            <a:pPr marL="45720" indent="0">
              <a:buNone/>
            </a:pPr>
            <a:r>
              <a:rPr lang="en-US" sz="2800" dirty="0" smtClean="0"/>
              <a:t>Margi Becker</a:t>
            </a:r>
          </a:p>
          <a:p>
            <a:pPr marL="45720" indent="0">
              <a:buNone/>
            </a:pPr>
            <a:r>
              <a:rPr lang="en-US" sz="2800" dirty="0" smtClean="0"/>
              <a:t>Stephanie Boyle</a:t>
            </a:r>
          </a:p>
          <a:p>
            <a:pPr marL="45720" indent="0">
              <a:buNone/>
            </a:pPr>
            <a:r>
              <a:rPr lang="en-US" sz="2800" dirty="0" smtClean="0"/>
              <a:t>Jeanne Age &amp; Janice Van der Henst</a:t>
            </a:r>
          </a:p>
          <a:p>
            <a:pPr marL="45720" indent="0">
              <a:buNone/>
            </a:pPr>
            <a:r>
              <a:rPr lang="en-US" sz="2800" dirty="0" smtClean="0"/>
              <a:t>Rob Rogers &amp; Melissa Armstrong</a:t>
            </a:r>
          </a:p>
          <a:p>
            <a:pPr marL="45720" indent="0">
              <a:buNone/>
            </a:pPr>
            <a:r>
              <a:rPr lang="en-US" sz="2800" dirty="0" smtClean="0"/>
              <a:t>Susan Hales &amp; Barbara Desmangles</a:t>
            </a:r>
          </a:p>
          <a:p>
            <a:pPr marL="45720" indent="0">
              <a:buNone/>
            </a:pPr>
            <a:r>
              <a:rPr lang="en-US" sz="2800" dirty="0" smtClean="0"/>
              <a:t>Giselle Johnson &amp; Terri Wiles</a:t>
            </a:r>
          </a:p>
          <a:p>
            <a:pPr marL="45720" indent="0">
              <a:buNone/>
            </a:pPr>
            <a:r>
              <a:rPr lang="en-US" sz="2800" dirty="0" smtClean="0"/>
              <a:t>Valerie Burns</a:t>
            </a:r>
            <a:endParaRPr lang="en-US" sz="2800" dirty="0"/>
          </a:p>
        </p:txBody>
      </p:sp>
      <p:sp>
        <p:nvSpPr>
          <p:cNvPr id="2" name="Title 1"/>
          <p:cNvSpPr>
            <a:spLocks noGrp="1"/>
          </p:cNvSpPr>
          <p:nvPr>
            <p:ph type="title"/>
          </p:nvPr>
        </p:nvSpPr>
        <p:spPr>
          <a:xfrm>
            <a:off x="1447800" y="457200"/>
            <a:ext cx="6858000" cy="1143000"/>
          </a:xfrm>
        </p:spPr>
        <p:txBody>
          <a:bodyPr>
            <a:normAutofit/>
          </a:bodyPr>
          <a:lstStyle/>
          <a:p>
            <a:r>
              <a:rPr lang="en-US" dirty="0" smtClean="0"/>
              <a:t>Finance &amp; Accounting Team</a:t>
            </a:r>
            <a:br>
              <a:rPr lang="en-US" dirty="0" smtClean="0"/>
            </a:br>
            <a:endParaRPr lang="en-US" dirty="0"/>
          </a:p>
        </p:txBody>
      </p:sp>
      <p:pic>
        <p:nvPicPr>
          <p:cNvPr id="4" name="Picture 2" descr="I:\DIOCESAN GRAPHICS AND LOGOS\DOSP Coat of Arms\CoatofArms-RGB-full-color_no_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63B9DE71-4A56-45DD-B409-270FCBBB919D}" type="slidenum">
              <a:rPr lang="en-US" smtClean="0">
                <a:solidFill>
                  <a:srgbClr val="534949"/>
                </a:solidFill>
              </a:rPr>
              <a:pPr/>
              <a:t>3</a:t>
            </a:fld>
            <a:endParaRPr lang="en-US">
              <a:solidFill>
                <a:srgbClr val="534949"/>
              </a:solidFill>
            </a:endParaRPr>
          </a:p>
        </p:txBody>
      </p:sp>
    </p:spTree>
    <p:extLst>
      <p:ext uri="{BB962C8B-B14F-4D97-AF65-F5344CB8AC3E}">
        <p14:creationId xmlns:p14="http://schemas.microsoft.com/office/powerpoint/2010/main" val="29796752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Bank Reconciliation</a:t>
            </a:r>
            <a:endParaRPr lang="en-US" dirty="0"/>
          </a:p>
        </p:txBody>
      </p:sp>
      <p:pic>
        <p:nvPicPr>
          <p:cNvPr id="8" name="Picture 2" descr="I:\DIOCESAN GRAPHICS AND LOGOS\DOSP Coat of Arms\CoatofArms-RGB-full-color_no_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fld id="{63B9DE71-4A56-45DD-B409-270FCBBB919D}" type="slidenum">
              <a:rPr lang="en-US" smtClean="0">
                <a:solidFill>
                  <a:srgbClr val="534949"/>
                </a:solidFill>
              </a:rPr>
              <a:pPr/>
              <a:t>30</a:t>
            </a:fld>
            <a:endParaRPr lang="en-US">
              <a:solidFill>
                <a:srgbClr val="534949"/>
              </a:solidFill>
            </a:endParaRPr>
          </a:p>
        </p:txBody>
      </p:sp>
    </p:spTree>
    <p:extLst>
      <p:ext uri="{BB962C8B-B14F-4D97-AF65-F5344CB8AC3E}">
        <p14:creationId xmlns:p14="http://schemas.microsoft.com/office/powerpoint/2010/main" val="14822021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Bank Reconciliation</a:t>
            </a:r>
            <a:endParaRPr lang="en-US" dirty="0"/>
          </a:p>
        </p:txBody>
      </p:sp>
      <p:sp>
        <p:nvSpPr>
          <p:cNvPr id="3" name="Rectangle 2"/>
          <p:cNvSpPr/>
          <p:nvPr/>
        </p:nvSpPr>
        <p:spPr>
          <a:xfrm>
            <a:off x="609600" y="1905000"/>
            <a:ext cx="2151358" cy="369332"/>
          </a:xfrm>
          <a:prstGeom prst="rect">
            <a:avLst/>
          </a:prstGeom>
        </p:spPr>
        <p:txBody>
          <a:bodyPr wrap="none">
            <a:spAutoFit/>
          </a:bodyPr>
          <a:lstStyle/>
          <a:p>
            <a:r>
              <a:rPr lang="en-US" dirty="0"/>
              <a:t>As of April 29, 2017</a:t>
            </a:r>
          </a:p>
        </p:txBody>
      </p:sp>
      <p:sp>
        <p:nvSpPr>
          <p:cNvPr id="4" name="TextBox 3"/>
          <p:cNvSpPr txBox="1"/>
          <p:nvPr/>
        </p:nvSpPr>
        <p:spPr>
          <a:xfrm>
            <a:off x="762000" y="2819400"/>
            <a:ext cx="2639120" cy="369332"/>
          </a:xfrm>
          <a:prstGeom prst="rect">
            <a:avLst/>
          </a:prstGeom>
          <a:noFill/>
        </p:spPr>
        <p:txBody>
          <a:bodyPr wrap="none" rtlCol="0">
            <a:spAutoFit/>
          </a:bodyPr>
          <a:lstStyle/>
          <a:p>
            <a:r>
              <a:rPr lang="en-US" dirty="0" smtClean="0"/>
              <a:t>Parish Stipend Accounts:</a:t>
            </a:r>
            <a:endParaRPr lang="en-US" dirty="0"/>
          </a:p>
        </p:txBody>
      </p:sp>
      <p:sp>
        <p:nvSpPr>
          <p:cNvPr id="5" name="TextBox 4"/>
          <p:cNvSpPr txBox="1"/>
          <p:nvPr/>
        </p:nvSpPr>
        <p:spPr>
          <a:xfrm>
            <a:off x="762000" y="2362200"/>
            <a:ext cx="8197950" cy="369332"/>
          </a:xfrm>
          <a:prstGeom prst="rect">
            <a:avLst/>
          </a:prstGeom>
          <a:noFill/>
        </p:spPr>
        <p:txBody>
          <a:bodyPr wrap="none" rtlCol="0">
            <a:spAutoFit/>
          </a:bodyPr>
          <a:lstStyle/>
          <a:p>
            <a:r>
              <a:rPr lang="en-US" dirty="0"/>
              <a:t>80% of Parish &amp; School Operating Cash Accounts are reconciled for March, 2017 </a:t>
            </a:r>
          </a:p>
        </p:txBody>
      </p:sp>
      <p:sp>
        <p:nvSpPr>
          <p:cNvPr id="6" name="TextBox 5"/>
          <p:cNvSpPr txBox="1"/>
          <p:nvPr/>
        </p:nvSpPr>
        <p:spPr>
          <a:xfrm>
            <a:off x="990600" y="3124200"/>
            <a:ext cx="7866512" cy="923330"/>
          </a:xfrm>
          <a:prstGeom prst="rect">
            <a:avLst/>
          </a:prstGeom>
          <a:noFill/>
        </p:spPr>
        <p:txBody>
          <a:bodyPr wrap="none" rtlCol="0">
            <a:spAutoFit/>
          </a:bodyPr>
          <a:lstStyle/>
          <a:p>
            <a:r>
              <a:rPr lang="en-US" dirty="0" smtClean="0"/>
              <a:t>55% of Parishes have reconciled Mass Stipends account through March, 2017</a:t>
            </a:r>
          </a:p>
          <a:p>
            <a:r>
              <a:rPr lang="en-US" dirty="0" smtClean="0"/>
              <a:t>29% of Parishes have not reconciled their Mass Stipend Account</a:t>
            </a:r>
          </a:p>
          <a:p>
            <a:r>
              <a:rPr lang="en-US" dirty="0" smtClean="0"/>
              <a:t>16% of Parishes do not have a Mass Stipend Account</a:t>
            </a:r>
            <a:endParaRPr lang="en-US" dirty="0"/>
          </a:p>
        </p:txBody>
      </p:sp>
      <p:sp>
        <p:nvSpPr>
          <p:cNvPr id="7" name="TextBox 6"/>
          <p:cNvSpPr txBox="1"/>
          <p:nvPr/>
        </p:nvSpPr>
        <p:spPr>
          <a:xfrm>
            <a:off x="762000" y="4191000"/>
            <a:ext cx="6435673" cy="369332"/>
          </a:xfrm>
          <a:prstGeom prst="rect">
            <a:avLst/>
          </a:prstGeom>
          <a:noFill/>
        </p:spPr>
        <p:txBody>
          <a:bodyPr wrap="none" rtlCol="0">
            <a:spAutoFit/>
          </a:bodyPr>
          <a:lstStyle/>
          <a:p>
            <a:r>
              <a:rPr lang="en-US" dirty="0" smtClean="0"/>
              <a:t>Auxiliary Bank Accounts: The majority have not been reconciled</a:t>
            </a:r>
            <a:endParaRPr lang="en-US" dirty="0"/>
          </a:p>
        </p:txBody>
      </p:sp>
      <p:pic>
        <p:nvPicPr>
          <p:cNvPr id="8" name="Picture 2" descr="I:\DIOCESAN GRAPHICS AND LOGOS\DOSP Coat of Arms\CoatofArms-RGB-full-color_no_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fld id="{63B9DE71-4A56-45DD-B409-270FCBBB919D}" type="slidenum">
              <a:rPr lang="en-US" smtClean="0">
                <a:solidFill>
                  <a:srgbClr val="534949"/>
                </a:solidFill>
              </a:rPr>
              <a:pPr/>
              <a:t>31</a:t>
            </a:fld>
            <a:endParaRPr lang="en-US">
              <a:solidFill>
                <a:srgbClr val="534949"/>
              </a:solidFill>
            </a:endParaRPr>
          </a:p>
        </p:txBody>
      </p:sp>
    </p:spTree>
    <p:extLst>
      <p:ext uri="{BB962C8B-B14F-4D97-AF65-F5344CB8AC3E}">
        <p14:creationId xmlns:p14="http://schemas.microsoft.com/office/powerpoint/2010/main" val="20885996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Bank Reconciliation: </a:t>
            </a:r>
            <a:br>
              <a:rPr lang="en-US" dirty="0" smtClean="0"/>
            </a:br>
            <a:r>
              <a:rPr lang="en-US" dirty="0" smtClean="0"/>
              <a:t>Connect Now</a:t>
            </a:r>
            <a:endParaRPr lang="en-US" dirty="0"/>
          </a:p>
        </p:txBody>
      </p:sp>
      <p:pic>
        <p:nvPicPr>
          <p:cNvPr id="3" name="Picture 2"/>
          <p:cNvPicPr/>
          <p:nvPr/>
        </p:nvPicPr>
        <p:blipFill>
          <a:blip r:embed="rId2"/>
          <a:stretch>
            <a:fillRect/>
          </a:stretch>
        </p:blipFill>
        <p:spPr>
          <a:xfrm>
            <a:off x="457200" y="1752600"/>
            <a:ext cx="1417320" cy="1219200"/>
          </a:xfrm>
          <a:prstGeom prst="rect">
            <a:avLst/>
          </a:prstGeom>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752600"/>
            <a:ext cx="66294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p:nvPr/>
        </p:nvPicPr>
        <p:blipFill>
          <a:blip r:embed="rId4"/>
          <a:stretch>
            <a:fillRect/>
          </a:stretch>
        </p:blipFill>
        <p:spPr>
          <a:xfrm>
            <a:off x="1600200" y="3535680"/>
            <a:ext cx="5943600" cy="2712720"/>
          </a:xfrm>
          <a:prstGeom prst="rect">
            <a:avLst/>
          </a:prstGeom>
        </p:spPr>
      </p:pic>
      <p:pic>
        <p:nvPicPr>
          <p:cNvPr id="11" name="Picture 2" descr="I:\DIOCESAN GRAPHICS AND LOGOS\DOSP Coat of Arms\CoatofArms-RGB-full-color_no_backgroun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3B9DE71-4A56-45DD-B409-270FCBBB919D}" type="slidenum">
              <a:rPr lang="en-US" smtClean="0">
                <a:solidFill>
                  <a:srgbClr val="534949"/>
                </a:solidFill>
              </a:rPr>
              <a:pPr/>
              <a:t>32</a:t>
            </a:fld>
            <a:endParaRPr lang="en-US">
              <a:solidFill>
                <a:srgbClr val="534949"/>
              </a:solidFill>
            </a:endParaRPr>
          </a:p>
        </p:txBody>
      </p:sp>
    </p:spTree>
    <p:extLst>
      <p:ext uri="{BB962C8B-B14F-4D97-AF65-F5344CB8AC3E}">
        <p14:creationId xmlns:p14="http://schemas.microsoft.com/office/powerpoint/2010/main" val="40394408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Bank Reconciliation: </a:t>
            </a:r>
            <a:br>
              <a:rPr lang="en-US" dirty="0" smtClean="0"/>
            </a:br>
            <a:r>
              <a:rPr lang="en-US" dirty="0" smtClean="0"/>
              <a:t>Connect Now</a:t>
            </a:r>
            <a:endParaRPr lang="en-US" dirty="0"/>
          </a:p>
        </p:txBody>
      </p:sp>
      <p:pic>
        <p:nvPicPr>
          <p:cNvPr id="3" name="Picture 2"/>
          <p:cNvPicPr/>
          <p:nvPr/>
        </p:nvPicPr>
        <p:blipFill>
          <a:blip r:embed="rId2"/>
          <a:stretch>
            <a:fillRect/>
          </a:stretch>
        </p:blipFill>
        <p:spPr>
          <a:xfrm>
            <a:off x="1600200" y="1752600"/>
            <a:ext cx="5943600" cy="872490"/>
          </a:xfrm>
          <a:prstGeom prst="rect">
            <a:avLst/>
          </a:prstGeom>
        </p:spPr>
      </p:pic>
      <p:pic>
        <p:nvPicPr>
          <p:cNvPr id="5" name="Picture 4"/>
          <p:cNvPicPr/>
          <p:nvPr/>
        </p:nvPicPr>
        <p:blipFill>
          <a:blip r:embed="rId3"/>
          <a:stretch>
            <a:fillRect/>
          </a:stretch>
        </p:blipFill>
        <p:spPr>
          <a:xfrm>
            <a:off x="1600200" y="2590800"/>
            <a:ext cx="5943600" cy="1057275"/>
          </a:xfrm>
          <a:prstGeom prst="rect">
            <a:avLst/>
          </a:prstGeom>
        </p:spPr>
      </p:pic>
      <p:pic>
        <p:nvPicPr>
          <p:cNvPr id="7" name="Picture 6"/>
          <p:cNvPicPr/>
          <p:nvPr/>
        </p:nvPicPr>
        <p:blipFill>
          <a:blip r:embed="rId4"/>
          <a:stretch>
            <a:fillRect/>
          </a:stretch>
        </p:blipFill>
        <p:spPr>
          <a:xfrm>
            <a:off x="1588770" y="3733800"/>
            <a:ext cx="5955030" cy="532765"/>
          </a:xfrm>
          <a:prstGeom prst="rect">
            <a:avLst/>
          </a:prstGeom>
        </p:spPr>
      </p:pic>
      <p:pic>
        <p:nvPicPr>
          <p:cNvPr id="9" name="Picture 8"/>
          <p:cNvPicPr/>
          <p:nvPr/>
        </p:nvPicPr>
        <p:blipFill>
          <a:blip r:embed="rId5"/>
          <a:stretch>
            <a:fillRect/>
          </a:stretch>
        </p:blipFill>
        <p:spPr>
          <a:xfrm>
            <a:off x="1588770" y="4343400"/>
            <a:ext cx="5962650" cy="381000"/>
          </a:xfrm>
          <a:prstGeom prst="rect">
            <a:avLst/>
          </a:prstGeom>
        </p:spPr>
      </p:pic>
      <p:pic>
        <p:nvPicPr>
          <p:cNvPr id="10" name="Picture 2" descr="I:\DIOCESAN GRAPHICS AND LOGOS\DOSP Coat of Arms\CoatofArms-RGB-full-color_no_backgroun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3B9DE71-4A56-45DD-B409-270FCBBB919D}" type="slidenum">
              <a:rPr lang="en-US" smtClean="0">
                <a:solidFill>
                  <a:srgbClr val="534949"/>
                </a:solidFill>
              </a:rPr>
              <a:pPr/>
              <a:t>33</a:t>
            </a:fld>
            <a:endParaRPr lang="en-US">
              <a:solidFill>
                <a:srgbClr val="534949"/>
              </a:solidFill>
            </a:endParaRPr>
          </a:p>
        </p:txBody>
      </p:sp>
    </p:spTree>
    <p:extLst>
      <p:ext uri="{BB962C8B-B14F-4D97-AF65-F5344CB8AC3E}">
        <p14:creationId xmlns:p14="http://schemas.microsoft.com/office/powerpoint/2010/main" val="1949725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Bank Reconciliation: </a:t>
            </a:r>
            <a:br>
              <a:rPr lang="en-US" dirty="0" smtClean="0"/>
            </a:br>
            <a:r>
              <a:rPr lang="en-US" dirty="0" smtClean="0"/>
              <a:t>Connect Now</a:t>
            </a:r>
            <a:endParaRPr lang="en-US" dirty="0"/>
          </a:p>
        </p:txBody>
      </p:sp>
      <p:pic>
        <p:nvPicPr>
          <p:cNvPr id="3" name="Picture 2"/>
          <p:cNvPicPr/>
          <p:nvPr/>
        </p:nvPicPr>
        <p:blipFill>
          <a:blip r:embed="rId3"/>
          <a:stretch>
            <a:fillRect/>
          </a:stretch>
        </p:blipFill>
        <p:spPr>
          <a:xfrm>
            <a:off x="381000" y="1752600"/>
            <a:ext cx="5943600" cy="872490"/>
          </a:xfrm>
          <a:prstGeom prst="rect">
            <a:avLst/>
          </a:prstGeom>
        </p:spPr>
      </p:pic>
      <p:pic>
        <p:nvPicPr>
          <p:cNvPr id="5" name="Picture 4"/>
          <p:cNvPicPr/>
          <p:nvPr/>
        </p:nvPicPr>
        <p:blipFill>
          <a:blip r:embed="rId4"/>
          <a:stretch>
            <a:fillRect/>
          </a:stretch>
        </p:blipFill>
        <p:spPr>
          <a:xfrm>
            <a:off x="457200" y="2743200"/>
            <a:ext cx="5791200" cy="1057275"/>
          </a:xfrm>
          <a:prstGeom prst="rect">
            <a:avLst/>
          </a:prstGeom>
        </p:spPr>
      </p:pic>
      <p:pic>
        <p:nvPicPr>
          <p:cNvPr id="7" name="Picture 6"/>
          <p:cNvPicPr/>
          <p:nvPr/>
        </p:nvPicPr>
        <p:blipFill>
          <a:blip r:embed="rId5"/>
          <a:stretch>
            <a:fillRect/>
          </a:stretch>
        </p:blipFill>
        <p:spPr>
          <a:xfrm>
            <a:off x="457200" y="3962400"/>
            <a:ext cx="5791200" cy="532765"/>
          </a:xfrm>
          <a:prstGeom prst="rect">
            <a:avLst/>
          </a:prstGeom>
        </p:spPr>
      </p:pic>
      <p:pic>
        <p:nvPicPr>
          <p:cNvPr id="9" name="Picture 8"/>
          <p:cNvPicPr/>
          <p:nvPr/>
        </p:nvPicPr>
        <p:blipFill>
          <a:blip r:embed="rId6"/>
          <a:stretch>
            <a:fillRect/>
          </a:stretch>
        </p:blipFill>
        <p:spPr>
          <a:xfrm>
            <a:off x="457200" y="4648200"/>
            <a:ext cx="5783580" cy="381000"/>
          </a:xfrm>
          <a:prstGeom prst="rect">
            <a:avLst/>
          </a:prstGeom>
        </p:spPr>
      </p:pic>
      <p:pic>
        <p:nvPicPr>
          <p:cNvPr id="8" name="Picture 7"/>
          <p:cNvPicPr/>
          <p:nvPr/>
        </p:nvPicPr>
        <p:blipFill>
          <a:blip r:embed="rId7"/>
          <a:stretch>
            <a:fillRect/>
          </a:stretch>
        </p:blipFill>
        <p:spPr>
          <a:xfrm>
            <a:off x="6248400" y="1775460"/>
            <a:ext cx="2667000" cy="3863340"/>
          </a:xfrm>
          <a:prstGeom prst="rect">
            <a:avLst/>
          </a:prstGeom>
        </p:spPr>
      </p:pic>
      <p:pic>
        <p:nvPicPr>
          <p:cNvPr id="10" name="Picture 9"/>
          <p:cNvPicPr/>
          <p:nvPr/>
        </p:nvPicPr>
        <p:blipFill>
          <a:blip r:embed="rId8"/>
          <a:stretch>
            <a:fillRect/>
          </a:stretch>
        </p:blipFill>
        <p:spPr>
          <a:xfrm>
            <a:off x="1219200" y="5684520"/>
            <a:ext cx="1127760" cy="563880"/>
          </a:xfrm>
          <a:prstGeom prst="rect">
            <a:avLst/>
          </a:prstGeom>
        </p:spPr>
      </p:pic>
      <p:pic>
        <p:nvPicPr>
          <p:cNvPr id="11" name="Picture 10"/>
          <p:cNvPicPr/>
          <p:nvPr/>
        </p:nvPicPr>
        <p:blipFill>
          <a:blip r:embed="rId9"/>
          <a:stretch>
            <a:fillRect/>
          </a:stretch>
        </p:blipFill>
        <p:spPr>
          <a:xfrm>
            <a:off x="4061460" y="5638800"/>
            <a:ext cx="1021080" cy="563880"/>
          </a:xfrm>
          <a:prstGeom prst="rect">
            <a:avLst/>
          </a:prstGeom>
        </p:spPr>
      </p:pic>
      <p:pic>
        <p:nvPicPr>
          <p:cNvPr id="12" name="Picture 2" descr="I:\DIOCESAN GRAPHICS AND LOGOS\DOSP Coat of Arms\CoatofArms-RGB-full-color_no_background.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3B9DE71-4A56-45DD-B409-270FCBBB919D}" type="slidenum">
              <a:rPr lang="en-US" smtClean="0">
                <a:solidFill>
                  <a:srgbClr val="534949"/>
                </a:solidFill>
              </a:rPr>
              <a:pPr/>
              <a:t>34</a:t>
            </a:fld>
            <a:endParaRPr lang="en-US">
              <a:solidFill>
                <a:srgbClr val="534949"/>
              </a:solidFill>
            </a:endParaRPr>
          </a:p>
        </p:txBody>
      </p:sp>
    </p:spTree>
    <p:extLst>
      <p:ext uri="{BB962C8B-B14F-4D97-AF65-F5344CB8AC3E}">
        <p14:creationId xmlns:p14="http://schemas.microsoft.com/office/powerpoint/2010/main" val="26464298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the period:</a:t>
            </a:r>
            <a:br>
              <a:rPr lang="en-US" dirty="0" smtClean="0"/>
            </a:br>
            <a:r>
              <a:rPr lang="en-US" dirty="0" smtClean="0"/>
              <a:t>Connect Now</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725" y="1676400"/>
            <a:ext cx="6686550" cy="119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3124200"/>
            <a:ext cx="8229600" cy="324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I:\DIOCESAN GRAPHICS AND LOGOS\DOSP Coat of Arms\CoatofArms-RGB-full-color_no_backgroun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63B9DE71-4A56-45DD-B409-270FCBBB919D}" type="slidenum">
              <a:rPr lang="en-US" smtClean="0">
                <a:solidFill>
                  <a:srgbClr val="534949"/>
                </a:solidFill>
              </a:rPr>
              <a:pPr/>
              <a:t>35</a:t>
            </a:fld>
            <a:endParaRPr lang="en-US">
              <a:solidFill>
                <a:srgbClr val="534949"/>
              </a:solidFill>
            </a:endParaRPr>
          </a:p>
        </p:txBody>
      </p:sp>
    </p:spTree>
    <p:extLst>
      <p:ext uri="{BB962C8B-B14F-4D97-AF65-F5344CB8AC3E}">
        <p14:creationId xmlns:p14="http://schemas.microsoft.com/office/powerpoint/2010/main" val="16997984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the period:</a:t>
            </a:r>
            <a:br>
              <a:rPr lang="en-US" dirty="0" smtClean="0"/>
            </a:br>
            <a:r>
              <a:rPr lang="en-US" dirty="0" smtClean="0"/>
              <a:t>Connect Now</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828800"/>
            <a:ext cx="19812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0825" y="1828800"/>
            <a:ext cx="1857375"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828800"/>
            <a:ext cx="1419225"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048000"/>
            <a:ext cx="82296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4419600"/>
            <a:ext cx="8229600" cy="117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descr="I:\DIOCESAN GRAPHICS AND LOGOS\DOSP Coat of Arms\CoatofArms-RGB-full-color_no_background.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63B9DE71-4A56-45DD-B409-270FCBBB919D}" type="slidenum">
              <a:rPr lang="en-US" smtClean="0">
                <a:solidFill>
                  <a:srgbClr val="534949"/>
                </a:solidFill>
              </a:rPr>
              <a:pPr/>
              <a:t>36</a:t>
            </a:fld>
            <a:endParaRPr lang="en-US">
              <a:solidFill>
                <a:srgbClr val="534949"/>
              </a:solidFill>
            </a:endParaRPr>
          </a:p>
        </p:txBody>
      </p:sp>
    </p:spTree>
    <p:extLst>
      <p:ext uri="{BB962C8B-B14F-4D97-AF65-F5344CB8AC3E}">
        <p14:creationId xmlns:p14="http://schemas.microsoft.com/office/powerpoint/2010/main" val="41597407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Year-End Closing:</a:t>
            </a:r>
            <a:br>
              <a:rPr lang="en-US" dirty="0" smtClean="0"/>
            </a:br>
            <a:r>
              <a:rPr lang="en-US" dirty="0" smtClean="0"/>
              <a:t>Connect Now</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05000"/>
            <a:ext cx="822960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33401" y="5334000"/>
            <a:ext cx="8153400" cy="646331"/>
          </a:xfrm>
          <a:prstGeom prst="rect">
            <a:avLst/>
          </a:prstGeom>
          <a:noFill/>
        </p:spPr>
        <p:txBody>
          <a:bodyPr wrap="square" rtlCol="0">
            <a:spAutoFit/>
          </a:bodyPr>
          <a:lstStyle/>
          <a:p>
            <a:r>
              <a:rPr lang="en-US" dirty="0" smtClean="0"/>
              <a:t>Note: All months of the Fiscal Year must be closed prior to End of Year Closing can be completed</a:t>
            </a:r>
            <a:endParaRPr lang="en-US" dirty="0"/>
          </a:p>
        </p:txBody>
      </p:sp>
      <p:pic>
        <p:nvPicPr>
          <p:cNvPr id="5" name="Picture 2" descr="I:\DIOCESAN GRAPHICS AND LOGOS\DOSP Coat of Arms\CoatofArms-RGB-full-color_no_backgrou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3B9DE71-4A56-45DD-B409-270FCBBB919D}" type="slidenum">
              <a:rPr lang="en-US" smtClean="0">
                <a:solidFill>
                  <a:srgbClr val="534949"/>
                </a:solidFill>
              </a:rPr>
              <a:pPr/>
              <a:t>37</a:t>
            </a:fld>
            <a:endParaRPr lang="en-US">
              <a:solidFill>
                <a:srgbClr val="534949"/>
              </a:solidFill>
            </a:endParaRPr>
          </a:p>
        </p:txBody>
      </p:sp>
    </p:spTree>
    <p:extLst>
      <p:ext uri="{BB962C8B-B14F-4D97-AF65-F5344CB8AC3E}">
        <p14:creationId xmlns:p14="http://schemas.microsoft.com/office/powerpoint/2010/main" val="37324043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6858000" cy="1143000"/>
          </a:xfrm>
        </p:spPr>
        <p:txBody>
          <a:bodyPr>
            <a:normAutofit/>
          </a:bodyPr>
          <a:lstStyle/>
          <a:p>
            <a:r>
              <a:rPr lang="en-US" dirty="0" smtClean="0"/>
              <a:t>Bishop Gregory L. </a:t>
            </a:r>
            <a:r>
              <a:rPr lang="en-US" dirty="0" err="1" smtClean="0"/>
              <a:t>parkes</a:t>
            </a:r>
            <a:endParaRPr lang="en-US" dirty="0"/>
          </a:p>
        </p:txBody>
      </p:sp>
      <p:pic>
        <p:nvPicPr>
          <p:cNvPr id="4" name="Picture 2" descr="I:\DIOCESAN GRAPHICS AND LOGOS\DOSP Coat of Arms\CoatofArms-RGB-full-color_no_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63B9DE71-4A56-45DD-B409-270FCBBB919D}" type="slidenum">
              <a:rPr lang="en-US" smtClean="0">
                <a:solidFill>
                  <a:srgbClr val="534949"/>
                </a:solidFill>
              </a:rPr>
              <a:pPr/>
              <a:t>38</a:t>
            </a:fld>
            <a:endParaRPr lang="en-US">
              <a:solidFill>
                <a:srgbClr val="534949"/>
              </a:solidFill>
            </a:endParaRPr>
          </a:p>
        </p:txBody>
      </p:sp>
    </p:spTree>
    <p:extLst>
      <p:ext uri="{BB962C8B-B14F-4D97-AF65-F5344CB8AC3E}">
        <p14:creationId xmlns:p14="http://schemas.microsoft.com/office/powerpoint/2010/main" val="36890835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US" dirty="0" smtClean="0"/>
          </a:p>
          <a:p>
            <a:endParaRPr lang="en-US" dirty="0" smtClean="0"/>
          </a:p>
          <a:p>
            <a:endParaRPr lang="en-US" dirty="0"/>
          </a:p>
        </p:txBody>
      </p:sp>
      <p:sp>
        <p:nvSpPr>
          <p:cNvPr id="2" name="Title 1"/>
          <p:cNvSpPr>
            <a:spLocks noGrp="1"/>
          </p:cNvSpPr>
          <p:nvPr>
            <p:ph type="title"/>
          </p:nvPr>
        </p:nvSpPr>
        <p:spPr>
          <a:xfrm>
            <a:off x="1447800" y="274638"/>
            <a:ext cx="6858000" cy="1143000"/>
          </a:xfrm>
        </p:spPr>
        <p:txBody>
          <a:bodyPr>
            <a:normAutofit fontScale="90000"/>
          </a:bodyPr>
          <a:lstStyle/>
          <a:p>
            <a:r>
              <a:rPr lang="en-US" dirty="0" smtClean="0"/>
              <a:t>Stewardship conference</a:t>
            </a:r>
            <a:br>
              <a:rPr lang="en-US" dirty="0" smtClean="0"/>
            </a:br>
            <a:r>
              <a:rPr lang="en-US" dirty="0" smtClean="0"/>
              <a:t>Parish Assessment Accounting</a:t>
            </a:r>
            <a:endParaRPr lang="en-US" dirty="0"/>
          </a:p>
        </p:txBody>
      </p:sp>
      <p:pic>
        <p:nvPicPr>
          <p:cNvPr id="4" name="Picture 2" descr="I:\DIOCESAN GRAPHICS AND LOGOS\DOSP Coat of Arms\CoatofArms-RGB-full-color_no_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28800"/>
            <a:ext cx="8229600" cy="272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63B9DE71-4A56-45DD-B409-270FCBBB919D}" type="slidenum">
              <a:rPr lang="en-US" smtClean="0">
                <a:solidFill>
                  <a:srgbClr val="534949"/>
                </a:solidFill>
              </a:rPr>
              <a:pPr/>
              <a:t>39</a:t>
            </a:fld>
            <a:endParaRPr lang="en-US">
              <a:solidFill>
                <a:srgbClr val="534949"/>
              </a:solidFill>
            </a:endParaRPr>
          </a:p>
        </p:txBody>
      </p:sp>
    </p:spTree>
    <p:extLst>
      <p:ext uri="{BB962C8B-B14F-4D97-AF65-F5344CB8AC3E}">
        <p14:creationId xmlns:p14="http://schemas.microsoft.com/office/powerpoint/2010/main" val="38563082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19071"/>
            <a:ext cx="7924801" cy="4407408"/>
          </a:xfrm>
        </p:spPr>
        <p:txBody>
          <a:bodyPr>
            <a:noAutofit/>
          </a:bodyPr>
          <a:lstStyle/>
          <a:p>
            <a:pPr marL="45720" indent="0">
              <a:buNone/>
            </a:pPr>
            <a:r>
              <a:rPr lang="en-US" sz="2800" dirty="0" smtClean="0"/>
              <a:t>Parish &amp; School Services: </a:t>
            </a:r>
          </a:p>
          <a:p>
            <a:pPr marL="45720" indent="0">
              <a:buNone/>
            </a:pPr>
            <a:r>
              <a:rPr lang="en-US" sz="2800" dirty="0"/>
              <a:t>	</a:t>
            </a:r>
            <a:r>
              <a:rPr lang="en-US" sz="2800" dirty="0" smtClean="0"/>
              <a:t>	Tom Heironimus</a:t>
            </a:r>
          </a:p>
          <a:p>
            <a:pPr marL="45720" indent="0">
              <a:buNone/>
            </a:pPr>
            <a:r>
              <a:rPr lang="en-US" sz="2800" dirty="0"/>
              <a:t>	</a:t>
            </a:r>
            <a:r>
              <a:rPr lang="en-US" sz="2800" dirty="0" smtClean="0"/>
              <a:t>	727-344-1611 X5469</a:t>
            </a:r>
          </a:p>
          <a:p>
            <a:pPr marL="45720" indent="0">
              <a:buNone/>
            </a:pPr>
            <a:r>
              <a:rPr lang="en-US" sz="2800" dirty="0"/>
              <a:t>	</a:t>
            </a:r>
            <a:r>
              <a:rPr lang="en-US" sz="2800" dirty="0" smtClean="0"/>
              <a:t>	tlh@dosp.org</a:t>
            </a:r>
          </a:p>
          <a:p>
            <a:pPr marL="45720" indent="0">
              <a:buNone/>
            </a:pPr>
            <a:endParaRPr lang="en-US" sz="2800" dirty="0" smtClean="0"/>
          </a:p>
          <a:p>
            <a:pPr marL="45720" indent="0">
              <a:buNone/>
            </a:pPr>
            <a:r>
              <a:rPr lang="en-US" sz="2800" dirty="0" smtClean="0"/>
              <a:t>Financial Applications Administrator: </a:t>
            </a:r>
          </a:p>
          <a:p>
            <a:pPr marL="45720" indent="0">
              <a:buNone/>
            </a:pPr>
            <a:r>
              <a:rPr lang="en-US" sz="2800" dirty="0" smtClean="0"/>
              <a:t>		Margi Becker</a:t>
            </a:r>
          </a:p>
          <a:p>
            <a:pPr marL="45720" indent="0">
              <a:buNone/>
            </a:pPr>
            <a:r>
              <a:rPr lang="en-US" sz="2800" dirty="0"/>
              <a:t>	</a:t>
            </a:r>
            <a:r>
              <a:rPr lang="en-US" sz="2800" dirty="0" smtClean="0"/>
              <a:t>	727-317-4551</a:t>
            </a:r>
          </a:p>
          <a:p>
            <a:pPr marL="45720" indent="0">
              <a:buNone/>
            </a:pPr>
            <a:r>
              <a:rPr lang="en-US" sz="2800" dirty="0"/>
              <a:t>	</a:t>
            </a:r>
            <a:r>
              <a:rPr lang="en-US" sz="2800" dirty="0" smtClean="0"/>
              <a:t>	mab@dosp.org</a:t>
            </a:r>
            <a:endParaRPr lang="en-US" sz="2800" dirty="0"/>
          </a:p>
        </p:txBody>
      </p:sp>
      <p:sp>
        <p:nvSpPr>
          <p:cNvPr id="2" name="Title 1"/>
          <p:cNvSpPr>
            <a:spLocks noGrp="1"/>
          </p:cNvSpPr>
          <p:nvPr>
            <p:ph type="title"/>
          </p:nvPr>
        </p:nvSpPr>
        <p:spPr>
          <a:xfrm>
            <a:off x="1447800" y="457200"/>
            <a:ext cx="6858000" cy="1143000"/>
          </a:xfrm>
        </p:spPr>
        <p:txBody>
          <a:bodyPr>
            <a:normAutofit/>
          </a:bodyPr>
          <a:lstStyle/>
          <a:p>
            <a:r>
              <a:rPr lang="en-US" dirty="0" smtClean="0"/>
              <a:t>Finance &amp; Accounting Team</a:t>
            </a:r>
            <a:br>
              <a:rPr lang="en-US" dirty="0" smtClean="0"/>
            </a:br>
            <a:endParaRPr lang="en-US" dirty="0"/>
          </a:p>
        </p:txBody>
      </p:sp>
      <p:pic>
        <p:nvPicPr>
          <p:cNvPr id="4" name="Picture 2" descr="I:\DIOCESAN GRAPHICS AND LOGOS\DOSP Coat of Arms\CoatofArms-RGB-full-color_no_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63B9DE71-4A56-45DD-B409-270FCBBB919D}" type="slidenum">
              <a:rPr lang="en-US" smtClean="0">
                <a:solidFill>
                  <a:srgbClr val="534949"/>
                </a:solidFill>
              </a:rPr>
              <a:pPr/>
              <a:t>4</a:t>
            </a:fld>
            <a:endParaRPr lang="en-US">
              <a:solidFill>
                <a:srgbClr val="534949"/>
              </a:solidFill>
            </a:endParaRPr>
          </a:p>
        </p:txBody>
      </p:sp>
    </p:spTree>
    <p:extLst>
      <p:ext uri="{BB962C8B-B14F-4D97-AF65-F5344CB8AC3E}">
        <p14:creationId xmlns:p14="http://schemas.microsoft.com/office/powerpoint/2010/main" val="35876083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US" dirty="0" smtClean="0"/>
          </a:p>
          <a:p>
            <a:endParaRPr lang="en-US" dirty="0" smtClean="0"/>
          </a:p>
          <a:p>
            <a:endParaRPr lang="en-US" dirty="0"/>
          </a:p>
        </p:txBody>
      </p:sp>
      <p:sp>
        <p:nvSpPr>
          <p:cNvPr id="2" name="Title 1"/>
          <p:cNvSpPr>
            <a:spLocks noGrp="1"/>
          </p:cNvSpPr>
          <p:nvPr>
            <p:ph type="title"/>
          </p:nvPr>
        </p:nvSpPr>
        <p:spPr>
          <a:xfrm>
            <a:off x="1447800" y="274638"/>
            <a:ext cx="6858000" cy="1143000"/>
          </a:xfrm>
        </p:spPr>
        <p:txBody>
          <a:bodyPr>
            <a:normAutofit fontScale="90000"/>
          </a:bodyPr>
          <a:lstStyle/>
          <a:p>
            <a:r>
              <a:rPr lang="en-US" dirty="0" smtClean="0"/>
              <a:t>Stewardship conference</a:t>
            </a:r>
            <a:br>
              <a:rPr lang="en-US" dirty="0" smtClean="0"/>
            </a:br>
            <a:r>
              <a:rPr lang="en-US" dirty="0" smtClean="0"/>
              <a:t>Parish Assessment Accounting</a:t>
            </a:r>
            <a:endParaRPr lang="en-US" dirty="0"/>
          </a:p>
        </p:txBody>
      </p:sp>
      <p:pic>
        <p:nvPicPr>
          <p:cNvPr id="4" name="Picture 2" descr="I:\DIOCESAN GRAPHICS AND LOGOS\DOSP Coat of Arms\CoatofArms-RGB-full-color_no_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63B9DE71-4A56-45DD-B409-270FCBBB919D}" type="slidenum">
              <a:rPr lang="en-US" smtClean="0">
                <a:solidFill>
                  <a:srgbClr val="534949"/>
                </a:solidFill>
              </a:rPr>
              <a:pPr/>
              <a:t>40</a:t>
            </a:fld>
            <a:endParaRPr lang="en-US">
              <a:solidFill>
                <a:srgbClr val="534949"/>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52600"/>
            <a:ext cx="8229600"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1" y="4095750"/>
            <a:ext cx="8229600"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70260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8907" y="1905000"/>
            <a:ext cx="8407893" cy="4407408"/>
          </a:xfrm>
        </p:spPr>
        <p:txBody>
          <a:bodyPr>
            <a:normAutofit/>
          </a:bodyPr>
          <a:lstStyle/>
          <a:p>
            <a:pPr marL="0" indent="0">
              <a:buNone/>
            </a:pPr>
            <a:endParaRPr lang="en-US" dirty="0" smtClean="0"/>
          </a:p>
          <a:p>
            <a:endParaRPr lang="en-US" dirty="0" smtClean="0"/>
          </a:p>
          <a:p>
            <a:endParaRPr lang="en-US" dirty="0"/>
          </a:p>
        </p:txBody>
      </p:sp>
      <p:sp>
        <p:nvSpPr>
          <p:cNvPr id="2" name="Title 1"/>
          <p:cNvSpPr>
            <a:spLocks noGrp="1"/>
          </p:cNvSpPr>
          <p:nvPr>
            <p:ph type="title"/>
          </p:nvPr>
        </p:nvSpPr>
        <p:spPr>
          <a:xfrm>
            <a:off x="1447800" y="274638"/>
            <a:ext cx="6858000" cy="1143000"/>
          </a:xfrm>
        </p:spPr>
        <p:txBody>
          <a:bodyPr>
            <a:normAutofit fontScale="90000"/>
          </a:bodyPr>
          <a:lstStyle/>
          <a:p>
            <a:r>
              <a:rPr lang="en-US" dirty="0" smtClean="0"/>
              <a:t>Stewardship conference</a:t>
            </a:r>
            <a:br>
              <a:rPr lang="en-US" dirty="0" smtClean="0"/>
            </a:br>
            <a:r>
              <a:rPr lang="en-US" dirty="0" smtClean="0"/>
              <a:t>Parish Assessment Accounting</a:t>
            </a:r>
            <a:endParaRPr lang="en-US" dirty="0"/>
          </a:p>
        </p:txBody>
      </p:sp>
      <p:pic>
        <p:nvPicPr>
          <p:cNvPr id="4" name="Picture 2" descr="I:\DIOCESAN GRAPHICS AND LOGOS\DOSP Coat of Arms\CoatofArms-RGB-full-color_no_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63B9DE71-4A56-45DD-B409-270FCBBB919D}" type="slidenum">
              <a:rPr lang="en-US" smtClean="0">
                <a:solidFill>
                  <a:srgbClr val="534949"/>
                </a:solidFill>
              </a:rPr>
              <a:pPr/>
              <a:t>41</a:t>
            </a:fld>
            <a:endParaRPr lang="en-US">
              <a:solidFill>
                <a:srgbClr val="534949"/>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13" y="1905000"/>
            <a:ext cx="8258175"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913" y="3714750"/>
            <a:ext cx="8258175" cy="230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1935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US" dirty="0" smtClean="0"/>
          </a:p>
          <a:p>
            <a:endParaRPr lang="en-US" dirty="0" smtClean="0"/>
          </a:p>
          <a:p>
            <a:endParaRPr lang="en-US" dirty="0"/>
          </a:p>
        </p:txBody>
      </p:sp>
      <p:sp>
        <p:nvSpPr>
          <p:cNvPr id="2" name="Title 1"/>
          <p:cNvSpPr>
            <a:spLocks noGrp="1"/>
          </p:cNvSpPr>
          <p:nvPr>
            <p:ph type="title"/>
          </p:nvPr>
        </p:nvSpPr>
        <p:spPr>
          <a:xfrm>
            <a:off x="1447800" y="274638"/>
            <a:ext cx="6858000" cy="1143000"/>
          </a:xfrm>
        </p:spPr>
        <p:txBody>
          <a:bodyPr>
            <a:normAutofit fontScale="90000"/>
          </a:bodyPr>
          <a:lstStyle/>
          <a:p>
            <a:r>
              <a:rPr lang="en-US" dirty="0" smtClean="0"/>
              <a:t>Stewardship conference</a:t>
            </a:r>
            <a:br>
              <a:rPr lang="en-US" dirty="0" smtClean="0"/>
            </a:br>
            <a:r>
              <a:rPr lang="en-US" dirty="0" smtClean="0"/>
              <a:t>Parish Assessment Accounting</a:t>
            </a:r>
            <a:endParaRPr lang="en-US" dirty="0"/>
          </a:p>
        </p:txBody>
      </p:sp>
      <p:pic>
        <p:nvPicPr>
          <p:cNvPr id="4" name="Picture 2" descr="I:\DIOCESAN GRAPHICS AND LOGOS\DOSP Coat of Arms\CoatofArms-RGB-full-color_no_backgrou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63B9DE71-4A56-45DD-B409-270FCBBB919D}" type="slidenum">
              <a:rPr lang="en-US" smtClean="0">
                <a:solidFill>
                  <a:srgbClr val="534949"/>
                </a:solidFill>
              </a:rPr>
              <a:pPr/>
              <a:t>42</a:t>
            </a:fld>
            <a:endParaRPr lang="en-US">
              <a:solidFill>
                <a:srgbClr val="534949"/>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130424"/>
            <a:ext cx="8229600" cy="320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99275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US" dirty="0" smtClean="0"/>
          </a:p>
          <a:p>
            <a:endParaRPr lang="en-US" dirty="0" smtClean="0"/>
          </a:p>
          <a:p>
            <a:endParaRPr lang="en-US" dirty="0"/>
          </a:p>
        </p:txBody>
      </p:sp>
      <p:sp>
        <p:nvSpPr>
          <p:cNvPr id="2" name="Title 1"/>
          <p:cNvSpPr>
            <a:spLocks noGrp="1"/>
          </p:cNvSpPr>
          <p:nvPr>
            <p:ph type="title"/>
          </p:nvPr>
        </p:nvSpPr>
        <p:spPr>
          <a:xfrm>
            <a:off x="1447800" y="274638"/>
            <a:ext cx="6858000" cy="1143000"/>
          </a:xfrm>
        </p:spPr>
        <p:txBody>
          <a:bodyPr>
            <a:normAutofit fontScale="90000"/>
          </a:bodyPr>
          <a:lstStyle/>
          <a:p>
            <a:r>
              <a:rPr lang="en-US" dirty="0" smtClean="0"/>
              <a:t>Stewardship conference</a:t>
            </a:r>
            <a:br>
              <a:rPr lang="en-US" dirty="0" smtClean="0"/>
            </a:br>
            <a:r>
              <a:rPr lang="en-US" dirty="0" smtClean="0"/>
              <a:t>Parish Assessment Accounting</a:t>
            </a:r>
            <a:endParaRPr lang="en-US" dirty="0"/>
          </a:p>
        </p:txBody>
      </p:sp>
      <p:pic>
        <p:nvPicPr>
          <p:cNvPr id="4" name="Picture 2" descr="I:\DIOCESAN GRAPHICS AND LOGOS\DOSP Coat of Arms\CoatofArms-RGB-full-color_no_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14400" y="1828800"/>
            <a:ext cx="7772400" cy="1600438"/>
          </a:xfrm>
          <a:prstGeom prst="rect">
            <a:avLst/>
          </a:prstGeom>
          <a:noFill/>
        </p:spPr>
        <p:txBody>
          <a:bodyPr wrap="square" rtlCol="0">
            <a:spAutoFit/>
          </a:bodyPr>
          <a:lstStyle/>
          <a:p>
            <a:r>
              <a:rPr lang="en-US" b="1" dirty="0"/>
              <a:t>Assume: </a:t>
            </a:r>
            <a:endParaRPr lang="en-US" b="1" dirty="0" smtClean="0"/>
          </a:p>
          <a:p>
            <a:pPr marL="285750" indent="-285750">
              <a:buFont typeface="Arial" panose="020B0604020202020204" pitchFamily="34" charset="0"/>
              <a:buChar char="•"/>
            </a:pPr>
            <a:r>
              <a:rPr lang="en-US" sz="1600" b="1" dirty="0" smtClean="0"/>
              <a:t>January </a:t>
            </a:r>
            <a:r>
              <a:rPr lang="en-US" sz="1600" b="1" dirty="0"/>
              <a:t>31, 2017 the APA Campaign has fallen $20,000 short of the Parish Assessment due and payable no later than May 27, </a:t>
            </a:r>
            <a:r>
              <a:rPr lang="en-US" sz="1600" b="1" dirty="0" smtClean="0"/>
              <a:t>2017</a:t>
            </a:r>
          </a:p>
          <a:p>
            <a:endParaRPr lang="en-US" sz="1600" b="1" dirty="0" smtClean="0"/>
          </a:p>
          <a:p>
            <a:pPr marL="285750" indent="-285750">
              <a:buFont typeface="Arial" panose="020B0604020202020204" pitchFamily="34" charset="0"/>
              <a:buChar char="•"/>
            </a:pPr>
            <a:r>
              <a:rPr lang="en-US" sz="1600" b="1" dirty="0" smtClean="0"/>
              <a:t>Parish leadership has approved payments of $5,000 per month from non-campaign sources</a:t>
            </a:r>
            <a:r>
              <a:rPr lang="en-US" sz="1600" dirty="0" smtClean="0"/>
              <a:t>.</a:t>
            </a:r>
            <a:endParaRPr lang="en-US" sz="16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629025"/>
            <a:ext cx="8229600" cy="17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63B9DE71-4A56-45DD-B409-270FCBBB919D}" type="slidenum">
              <a:rPr lang="en-US" smtClean="0">
                <a:solidFill>
                  <a:srgbClr val="534949"/>
                </a:solidFill>
              </a:rPr>
              <a:pPr/>
              <a:t>43</a:t>
            </a:fld>
            <a:endParaRPr lang="en-US">
              <a:solidFill>
                <a:srgbClr val="534949"/>
              </a:solidFill>
            </a:endParaRPr>
          </a:p>
        </p:txBody>
      </p:sp>
    </p:spTree>
    <p:extLst>
      <p:ext uri="{BB962C8B-B14F-4D97-AF65-F5344CB8AC3E}">
        <p14:creationId xmlns:p14="http://schemas.microsoft.com/office/powerpoint/2010/main" val="11491526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2799"/>
            <a:ext cx="8381260" cy="1054394"/>
          </a:xfrm>
        </p:spPr>
        <p:txBody>
          <a:bodyPr/>
          <a:lstStyle/>
          <a:p>
            <a:r>
              <a:rPr lang="en-US" sz="2800" dirty="0"/>
              <a:t>Parish Assessment </a:t>
            </a:r>
            <a:r>
              <a:rPr lang="en-US" sz="2800" dirty="0" smtClean="0"/>
              <a:t>Worksheet</a:t>
            </a:r>
            <a:br>
              <a:rPr lang="en-US" sz="2800" dirty="0" smtClean="0"/>
            </a:br>
            <a:r>
              <a:rPr lang="en-US" sz="2800" dirty="0" smtClean="0"/>
              <a:t>Schedule</a:t>
            </a:r>
            <a:endParaRPr lang="en-US" sz="2800" dirty="0"/>
          </a:p>
        </p:txBody>
      </p:sp>
      <p:sp>
        <p:nvSpPr>
          <p:cNvPr id="4" name="TextBox 3"/>
          <p:cNvSpPr txBox="1"/>
          <p:nvPr/>
        </p:nvSpPr>
        <p:spPr>
          <a:xfrm>
            <a:off x="914401" y="1828800"/>
            <a:ext cx="7238999" cy="400110"/>
          </a:xfrm>
          <a:prstGeom prst="rect">
            <a:avLst/>
          </a:prstGeom>
          <a:noFill/>
        </p:spPr>
        <p:txBody>
          <a:bodyPr wrap="square" rtlCol="0">
            <a:spAutoFit/>
          </a:bodyPr>
          <a:lstStyle/>
          <a:p>
            <a:pPr marL="285750" lvl="0" indent="-285750" algn="just">
              <a:buFont typeface="Arial" panose="020B0604020202020204" pitchFamily="34" charset="0"/>
              <a:buChar char="•"/>
            </a:pPr>
            <a:r>
              <a:rPr lang="en-US" sz="2000" dirty="0"/>
              <a:t>September 15, 2017: </a:t>
            </a:r>
            <a:r>
              <a:rPr lang="en-US" sz="2000" dirty="0" smtClean="0"/>
              <a:t>Pastoral </a:t>
            </a:r>
            <a:r>
              <a:rPr lang="en-US" sz="2000" dirty="0"/>
              <a:t>Center </a:t>
            </a:r>
            <a:r>
              <a:rPr lang="en-US" sz="2000" dirty="0" smtClean="0"/>
              <a:t>populates worksheet.</a:t>
            </a:r>
            <a:endParaRPr lang="en-US" sz="2000" dirty="0"/>
          </a:p>
        </p:txBody>
      </p:sp>
      <p:sp>
        <p:nvSpPr>
          <p:cNvPr id="5" name="TextBox 4"/>
          <p:cNvSpPr txBox="1"/>
          <p:nvPr/>
        </p:nvSpPr>
        <p:spPr>
          <a:xfrm>
            <a:off x="914401" y="2387025"/>
            <a:ext cx="6934199" cy="707886"/>
          </a:xfrm>
          <a:prstGeom prst="rect">
            <a:avLst/>
          </a:prstGeom>
          <a:noFill/>
        </p:spPr>
        <p:txBody>
          <a:bodyPr wrap="square" rtlCol="0">
            <a:spAutoFit/>
          </a:bodyPr>
          <a:lstStyle/>
          <a:p>
            <a:pPr marL="285750" indent="-285750" algn="just">
              <a:buFont typeface="Arial" panose="020B0604020202020204" pitchFamily="34" charset="0"/>
              <a:buChar char="•"/>
            </a:pPr>
            <a:r>
              <a:rPr lang="en-US" sz="2000" dirty="0" smtClean="0"/>
              <a:t>By September </a:t>
            </a:r>
            <a:r>
              <a:rPr lang="en-US" sz="2000" dirty="0"/>
              <a:t>26, 2017: </a:t>
            </a:r>
            <a:r>
              <a:rPr lang="en-US" sz="2000" dirty="0" smtClean="0"/>
              <a:t>Worksheets </a:t>
            </a:r>
            <a:r>
              <a:rPr lang="en-US" sz="2000" dirty="0"/>
              <a:t>distributed </a:t>
            </a:r>
            <a:r>
              <a:rPr lang="en-US" sz="2000" dirty="0" smtClean="0"/>
              <a:t>to parishes via email.</a:t>
            </a:r>
            <a:endParaRPr lang="en-US" sz="2000" dirty="0"/>
          </a:p>
        </p:txBody>
      </p:sp>
      <p:sp>
        <p:nvSpPr>
          <p:cNvPr id="8" name="TextBox 7"/>
          <p:cNvSpPr txBox="1"/>
          <p:nvPr/>
        </p:nvSpPr>
        <p:spPr>
          <a:xfrm>
            <a:off x="914400" y="3236655"/>
            <a:ext cx="7162800" cy="2554545"/>
          </a:xfrm>
          <a:prstGeom prst="rect">
            <a:avLst/>
          </a:prstGeom>
          <a:noFill/>
        </p:spPr>
        <p:txBody>
          <a:bodyPr wrap="square" rtlCol="0">
            <a:spAutoFit/>
          </a:bodyPr>
          <a:lstStyle/>
          <a:p>
            <a:pPr marL="285750" indent="-285750">
              <a:buFont typeface="Arial" panose="020B0604020202020204" pitchFamily="34" charset="0"/>
              <a:buChar char="•"/>
            </a:pPr>
            <a:r>
              <a:rPr lang="en-US" sz="2000" dirty="0"/>
              <a:t>By October 10, 2017:</a:t>
            </a:r>
          </a:p>
          <a:p>
            <a:pPr marL="742950" lvl="1" indent="-285750">
              <a:buFont typeface="Arial" panose="020B0604020202020204" pitchFamily="34" charset="0"/>
              <a:buChar char="•"/>
            </a:pPr>
            <a:r>
              <a:rPr lang="en-US" sz="2000" dirty="0"/>
              <a:t>Review the preliminary Parish Assessment Sheet</a:t>
            </a:r>
          </a:p>
          <a:p>
            <a:pPr marL="742950" lvl="1" indent="-285750">
              <a:buFont typeface="Arial" panose="020B0604020202020204" pitchFamily="34" charset="0"/>
              <a:buChar char="•"/>
            </a:pPr>
            <a:r>
              <a:rPr lang="en-US" sz="2000" dirty="0"/>
              <a:t>Enter proposed changes in </a:t>
            </a:r>
            <a:r>
              <a:rPr lang="en-US" sz="2000" dirty="0" smtClean="0"/>
              <a:t>Proposed </a:t>
            </a:r>
            <a:r>
              <a:rPr lang="en-US" sz="2000" dirty="0"/>
              <a:t>Column 3 Revisions” with a brief “</a:t>
            </a:r>
            <a:r>
              <a:rPr lang="en-US" sz="2000" dirty="0" smtClean="0"/>
              <a:t>Explanation”.</a:t>
            </a:r>
            <a:endParaRPr lang="en-US" sz="2000" dirty="0"/>
          </a:p>
          <a:p>
            <a:pPr marL="742950" lvl="1" indent="-285750">
              <a:buFont typeface="Arial" panose="020B0604020202020204" pitchFamily="34" charset="0"/>
              <a:buChar char="•"/>
            </a:pPr>
            <a:r>
              <a:rPr lang="en-US" sz="2000" dirty="0"/>
              <a:t>Submit Worksheet with revisions or approval to financialreporting@dosp.org </a:t>
            </a:r>
          </a:p>
          <a:p>
            <a:pPr marL="742950" lvl="1" indent="-285750">
              <a:buFont typeface="Arial" panose="020B0604020202020204" pitchFamily="34" charset="0"/>
              <a:buChar char="•"/>
            </a:pPr>
            <a:r>
              <a:rPr lang="en-US" sz="2000" dirty="0"/>
              <a:t>Questions: </a:t>
            </a:r>
          </a:p>
          <a:p>
            <a:pPr marL="1200150" lvl="2" indent="-285750">
              <a:buFont typeface="Arial" panose="020B0604020202020204" pitchFamily="34" charset="0"/>
              <a:buChar char="•"/>
            </a:pPr>
            <a:r>
              <a:rPr lang="en-US" sz="2000" dirty="0"/>
              <a:t>Tom Heironimus 727.344.1611 </a:t>
            </a:r>
            <a:r>
              <a:rPr lang="en-US" sz="2000" dirty="0" smtClean="0"/>
              <a:t> tlh@dosp.org </a:t>
            </a:r>
            <a:endParaRPr lang="en-US" sz="2000" dirty="0"/>
          </a:p>
        </p:txBody>
      </p:sp>
      <p:pic>
        <p:nvPicPr>
          <p:cNvPr id="6" name="Picture 2" descr="I:\DIOCESAN GRAPHICS AND LOGOS\DOSP Coat of Arms\CoatofArms-RGB-full-color_no_backgrou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63B9DE71-4A56-45DD-B409-270FCBBB919D}" type="slidenum">
              <a:rPr lang="en-US" smtClean="0">
                <a:solidFill>
                  <a:srgbClr val="534949"/>
                </a:solidFill>
              </a:rPr>
              <a:pPr/>
              <a:t>44</a:t>
            </a:fld>
            <a:endParaRPr lang="en-US">
              <a:solidFill>
                <a:srgbClr val="534949"/>
              </a:solidFill>
            </a:endParaRPr>
          </a:p>
        </p:txBody>
      </p:sp>
    </p:spTree>
    <p:extLst>
      <p:ext uri="{BB962C8B-B14F-4D97-AF65-F5344CB8AC3E}">
        <p14:creationId xmlns:p14="http://schemas.microsoft.com/office/powerpoint/2010/main" val="27630081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Parish Assessment </a:t>
            </a:r>
            <a:r>
              <a:rPr lang="en-US" sz="2800" dirty="0" smtClean="0"/>
              <a:t>Worksheet</a:t>
            </a:r>
            <a:br>
              <a:rPr lang="en-US" sz="2800" dirty="0" smtClean="0"/>
            </a:br>
            <a:r>
              <a:rPr lang="en-US" sz="2800" dirty="0" smtClean="0"/>
              <a:t>Schedule (continued)</a:t>
            </a:r>
            <a:endParaRPr lang="en-US" sz="2800" dirty="0"/>
          </a:p>
        </p:txBody>
      </p:sp>
      <p:sp>
        <p:nvSpPr>
          <p:cNvPr id="4" name="TextBox 3"/>
          <p:cNvSpPr txBox="1"/>
          <p:nvPr/>
        </p:nvSpPr>
        <p:spPr>
          <a:xfrm>
            <a:off x="914401" y="1828800"/>
            <a:ext cx="7238999" cy="830997"/>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a:t>By </a:t>
            </a:r>
            <a:r>
              <a:rPr lang="en-US" sz="1600" dirty="0" smtClean="0"/>
              <a:t>October 17, </a:t>
            </a:r>
            <a:r>
              <a:rPr lang="en-US" sz="1600" dirty="0"/>
              <a:t>2017: </a:t>
            </a:r>
            <a:r>
              <a:rPr lang="en-US" sz="1600" dirty="0" smtClean="0"/>
              <a:t>Parishes will receive written response to requests for changes.</a:t>
            </a:r>
            <a:endParaRPr lang="en-US" sz="1600" dirty="0"/>
          </a:p>
          <a:p>
            <a:pPr lvl="0" algn="just"/>
            <a:endParaRPr lang="en-US" sz="1600" dirty="0"/>
          </a:p>
        </p:txBody>
      </p:sp>
      <p:sp>
        <p:nvSpPr>
          <p:cNvPr id="5" name="TextBox 4"/>
          <p:cNvSpPr txBox="1"/>
          <p:nvPr/>
        </p:nvSpPr>
        <p:spPr>
          <a:xfrm>
            <a:off x="914401" y="2667000"/>
            <a:ext cx="7238999" cy="1077218"/>
          </a:xfrm>
          <a:prstGeom prst="rect">
            <a:avLst/>
          </a:prstGeom>
          <a:noFill/>
        </p:spPr>
        <p:txBody>
          <a:bodyPr wrap="square" rtlCol="0">
            <a:spAutoFit/>
          </a:bodyPr>
          <a:lstStyle/>
          <a:p>
            <a:pPr marL="285750" lvl="0" indent="-285750" algn="just">
              <a:buFont typeface="Arial" panose="020B0604020202020204" pitchFamily="34" charset="0"/>
              <a:buChar char="•"/>
            </a:pPr>
            <a:r>
              <a:rPr lang="en-US" sz="1600" dirty="0"/>
              <a:t>By </a:t>
            </a:r>
            <a:r>
              <a:rPr lang="en-US" sz="1600" dirty="0" smtClean="0"/>
              <a:t>October 28, </a:t>
            </a:r>
            <a:r>
              <a:rPr lang="en-US" sz="1600" dirty="0"/>
              <a:t>2017: </a:t>
            </a:r>
            <a:r>
              <a:rPr lang="en-US" sz="1600" dirty="0" smtClean="0"/>
              <a:t>Parishes may submit </a:t>
            </a:r>
            <a:r>
              <a:rPr lang="en-US" sz="1600" dirty="0"/>
              <a:t>written requests for Administrative </a:t>
            </a:r>
            <a:r>
              <a:rPr lang="en-US" sz="1600" dirty="0" smtClean="0"/>
              <a:t>Review of their assessment. </a:t>
            </a:r>
            <a:r>
              <a:rPr lang="en-US" sz="1600" dirty="0"/>
              <a:t>No requests for adjustment of the assessment will be accepted after this date.</a:t>
            </a:r>
          </a:p>
          <a:p>
            <a:pPr algn="just"/>
            <a:r>
              <a:rPr lang="en-US" sz="1600" dirty="0" smtClean="0"/>
              <a:t> </a:t>
            </a:r>
            <a:endParaRPr lang="en-US" sz="1600" dirty="0"/>
          </a:p>
        </p:txBody>
      </p:sp>
      <p:sp>
        <p:nvSpPr>
          <p:cNvPr id="3" name="TextBox 2"/>
          <p:cNvSpPr txBox="1"/>
          <p:nvPr/>
        </p:nvSpPr>
        <p:spPr>
          <a:xfrm>
            <a:off x="838200" y="3810000"/>
            <a:ext cx="7565552"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The </a:t>
            </a:r>
            <a:r>
              <a:rPr lang="en-US" sz="1600" dirty="0"/>
              <a:t>Annual Assessment and corresponding Annual Pastoral Appeal Goal for each parish will be distributed at a meeting of Pastors and parish Financial </a:t>
            </a:r>
            <a:r>
              <a:rPr lang="en-US" sz="1600" dirty="0" smtClean="0"/>
              <a:t>Leaders prior to December 15, 2017.</a:t>
            </a:r>
            <a:endParaRPr lang="en-US" sz="1600" dirty="0"/>
          </a:p>
        </p:txBody>
      </p:sp>
      <p:sp>
        <p:nvSpPr>
          <p:cNvPr id="6" name="Slide Number Placeholder 5"/>
          <p:cNvSpPr>
            <a:spLocks noGrp="1"/>
          </p:cNvSpPr>
          <p:nvPr>
            <p:ph type="sldNum" sz="quarter" idx="12"/>
          </p:nvPr>
        </p:nvSpPr>
        <p:spPr/>
        <p:txBody>
          <a:bodyPr/>
          <a:lstStyle/>
          <a:p>
            <a:fld id="{63B9DE71-4A56-45DD-B409-270FCBBB919D}" type="slidenum">
              <a:rPr lang="en-US" smtClean="0">
                <a:solidFill>
                  <a:srgbClr val="534949"/>
                </a:solidFill>
              </a:rPr>
              <a:pPr/>
              <a:t>45</a:t>
            </a:fld>
            <a:endParaRPr lang="en-US">
              <a:solidFill>
                <a:srgbClr val="534949"/>
              </a:solidFill>
            </a:endParaRPr>
          </a:p>
        </p:txBody>
      </p:sp>
      <p:pic>
        <p:nvPicPr>
          <p:cNvPr id="7" name="Picture 2" descr="I:\DIOCESAN GRAPHICS AND LOGOS\DOSP Coat of Arms\CoatofArms-RGB-full-color_no_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9763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Parish Assessment Worksheet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525" y="1905001"/>
            <a:ext cx="734695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98526" y="3581400"/>
            <a:ext cx="7346950" cy="1200329"/>
          </a:xfrm>
          <a:prstGeom prst="rect">
            <a:avLst/>
          </a:prstGeom>
          <a:noFill/>
        </p:spPr>
        <p:txBody>
          <a:bodyPr wrap="square" rtlCol="0">
            <a:spAutoFit/>
          </a:bodyPr>
          <a:lstStyle/>
          <a:p>
            <a:r>
              <a:rPr lang="en-US" sz="2400" b="1" dirty="0" smtClean="0"/>
              <a:t>Includes all General Ledger Revenue included in functional Account Codes 4000 through 4900, Categories and Cost Centers</a:t>
            </a:r>
            <a:endParaRPr lang="en-US" sz="2400" b="1" dirty="0"/>
          </a:p>
        </p:txBody>
      </p:sp>
      <p:sp>
        <p:nvSpPr>
          <p:cNvPr id="3" name="Slide Number Placeholder 2"/>
          <p:cNvSpPr>
            <a:spLocks noGrp="1"/>
          </p:cNvSpPr>
          <p:nvPr>
            <p:ph type="sldNum" sz="quarter" idx="12"/>
          </p:nvPr>
        </p:nvSpPr>
        <p:spPr/>
        <p:txBody>
          <a:bodyPr/>
          <a:lstStyle/>
          <a:p>
            <a:fld id="{63B9DE71-4A56-45DD-B409-270FCBBB919D}" type="slidenum">
              <a:rPr lang="en-US" smtClean="0">
                <a:solidFill>
                  <a:srgbClr val="534949"/>
                </a:solidFill>
              </a:rPr>
              <a:pPr/>
              <a:t>46</a:t>
            </a:fld>
            <a:endParaRPr lang="en-US">
              <a:solidFill>
                <a:srgbClr val="534949"/>
              </a:solidFill>
            </a:endParaRPr>
          </a:p>
        </p:txBody>
      </p:sp>
      <p:pic>
        <p:nvPicPr>
          <p:cNvPr id="6" name="Picture 2" descr="I:\DIOCESAN GRAPHICS AND LOGOS\DOSP Coat of Arms\CoatofArms-RGB-full-color_no_backgrou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35423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Parish Assessment Worksheet</a:t>
            </a:r>
            <a:r>
              <a:rPr lang="en-US" dirty="0" smtClean="0"/>
              <a:t/>
            </a:r>
            <a:br>
              <a:rPr lang="en-US" dirty="0" smtClean="0"/>
            </a:br>
            <a:endParaRPr lang="en-US" dirty="0"/>
          </a:p>
        </p:txBody>
      </p:sp>
      <p:sp>
        <p:nvSpPr>
          <p:cNvPr id="5" name="TextBox 4"/>
          <p:cNvSpPr txBox="1"/>
          <p:nvPr/>
        </p:nvSpPr>
        <p:spPr>
          <a:xfrm>
            <a:off x="384176" y="4724400"/>
            <a:ext cx="8375650" cy="830997"/>
          </a:xfrm>
          <a:prstGeom prst="rect">
            <a:avLst/>
          </a:prstGeom>
          <a:noFill/>
        </p:spPr>
        <p:txBody>
          <a:bodyPr wrap="square" rtlCol="0">
            <a:spAutoFit/>
          </a:bodyPr>
          <a:lstStyle/>
          <a:p>
            <a:r>
              <a:rPr lang="en-US" sz="2400" b="1" dirty="0"/>
              <a:t>Line </a:t>
            </a:r>
            <a:r>
              <a:rPr lang="en-US" sz="2400" b="1" dirty="0" smtClean="0"/>
              <a:t>2:</a:t>
            </a:r>
            <a:r>
              <a:rPr lang="en-US" sz="2400" dirty="0" smtClean="0"/>
              <a:t> </a:t>
            </a:r>
            <a:r>
              <a:rPr lang="en-US" sz="2400" dirty="0"/>
              <a:t>Amounts recorded in General Ledger Revenue account </a:t>
            </a:r>
            <a:r>
              <a:rPr lang="en-US" sz="2400" b="1" dirty="0" smtClean="0"/>
              <a:t>I-01-03-00-4170-00, Estates &amp; Bequests:  Parish, 100417000</a:t>
            </a:r>
            <a:endParaRPr lang="en-US" sz="2400" b="1" dirty="0"/>
          </a:p>
        </p:txBody>
      </p:sp>
      <p:sp>
        <p:nvSpPr>
          <p:cNvPr id="3" name="Slide Number Placeholder 2"/>
          <p:cNvSpPr>
            <a:spLocks noGrp="1"/>
          </p:cNvSpPr>
          <p:nvPr>
            <p:ph type="sldNum" sz="quarter" idx="12"/>
          </p:nvPr>
        </p:nvSpPr>
        <p:spPr/>
        <p:txBody>
          <a:bodyPr/>
          <a:lstStyle/>
          <a:p>
            <a:fld id="{63B9DE71-4A56-45DD-B409-270FCBBB919D}" type="slidenum">
              <a:rPr lang="en-US" smtClean="0">
                <a:solidFill>
                  <a:srgbClr val="534949"/>
                </a:solidFill>
              </a:rPr>
              <a:pPr/>
              <a:t>47</a:t>
            </a:fld>
            <a:endParaRPr lang="en-US">
              <a:solidFill>
                <a:srgbClr val="534949"/>
              </a:solidFill>
            </a:endParaRPr>
          </a:p>
        </p:txBody>
      </p:sp>
      <p:pic>
        <p:nvPicPr>
          <p:cNvPr id="6" name="Picture 2" descr="I:\DIOCESAN GRAPHICS AND LOGOS\DOSP Coat of Arms\CoatofArms-RGB-full-color_no_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2557463"/>
            <a:ext cx="8302627"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82627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Parish Assessment Worksheet</a:t>
            </a:r>
            <a:endParaRPr lang="en-US" dirty="0"/>
          </a:p>
        </p:txBody>
      </p:sp>
      <p:sp>
        <p:nvSpPr>
          <p:cNvPr id="3" name="Slide Number Placeholder 2"/>
          <p:cNvSpPr>
            <a:spLocks noGrp="1"/>
          </p:cNvSpPr>
          <p:nvPr>
            <p:ph type="sldNum" sz="quarter" idx="12"/>
          </p:nvPr>
        </p:nvSpPr>
        <p:spPr/>
        <p:txBody>
          <a:bodyPr/>
          <a:lstStyle/>
          <a:p>
            <a:fld id="{63B9DE71-4A56-45DD-B409-270FCBBB919D}" type="slidenum">
              <a:rPr lang="en-US" smtClean="0">
                <a:solidFill>
                  <a:srgbClr val="534949"/>
                </a:solidFill>
              </a:rPr>
              <a:pPr/>
              <a:t>48</a:t>
            </a:fld>
            <a:endParaRPr lang="en-US">
              <a:solidFill>
                <a:srgbClr val="534949"/>
              </a:solidFill>
            </a:endParaRPr>
          </a:p>
        </p:txBody>
      </p:sp>
      <p:pic>
        <p:nvPicPr>
          <p:cNvPr id="6" name="Picture 2" descr="I:\DIOCESAN GRAPHICS AND LOGOS\DOSP Coat of Arms\CoatofArms-RGB-full-color_no_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7199" y="3810000"/>
            <a:ext cx="8229601" cy="923330"/>
          </a:xfrm>
          <a:prstGeom prst="rect">
            <a:avLst/>
          </a:prstGeom>
          <a:noFill/>
        </p:spPr>
        <p:txBody>
          <a:bodyPr wrap="square" rtlCol="0">
            <a:spAutoFit/>
          </a:bodyPr>
          <a:lstStyle/>
          <a:p>
            <a:r>
              <a:rPr lang="en-US" b="1" dirty="0" smtClean="0"/>
              <a:t>Subsidies and other payments received from the Diocese are to recorded using General Ledger Revenue Function Account Code: 4300 and are deductible from Total General Ledger Revenue</a:t>
            </a:r>
            <a:endParaRPr lang="en-US" b="1" dirty="0"/>
          </a:p>
        </p:txBody>
      </p:sp>
      <p:sp>
        <p:nvSpPr>
          <p:cNvPr id="8" name="TextBox 7"/>
          <p:cNvSpPr txBox="1"/>
          <p:nvPr/>
        </p:nvSpPr>
        <p:spPr>
          <a:xfrm>
            <a:off x="533400" y="4800600"/>
            <a:ext cx="8153400" cy="923330"/>
          </a:xfrm>
          <a:prstGeom prst="rect">
            <a:avLst/>
          </a:prstGeom>
          <a:noFill/>
        </p:spPr>
        <p:txBody>
          <a:bodyPr wrap="square" rtlCol="0">
            <a:spAutoFit/>
          </a:bodyPr>
          <a:lstStyle/>
          <a:p>
            <a:r>
              <a:rPr lang="en-US" b="1" dirty="0"/>
              <a:t>Forward in Faith distributions received by the parish are to be recorded in General Ledger Revenue account I-01-03-00-4300-25, Forward in Faith Distribution, </a:t>
            </a:r>
            <a:r>
              <a:rPr lang="en-US" b="1" dirty="0" smtClean="0"/>
              <a:t>100430025</a:t>
            </a:r>
            <a:endParaRPr lang="en-US" b="1" dirty="0"/>
          </a:p>
        </p:txBody>
      </p:sp>
      <p:sp>
        <p:nvSpPr>
          <p:cNvPr id="9" name="TextBox 8"/>
          <p:cNvSpPr txBox="1"/>
          <p:nvPr/>
        </p:nvSpPr>
        <p:spPr>
          <a:xfrm>
            <a:off x="685800" y="5791200"/>
            <a:ext cx="8001000" cy="400110"/>
          </a:xfrm>
          <a:prstGeom prst="rect">
            <a:avLst/>
          </a:prstGeom>
          <a:noFill/>
        </p:spPr>
        <p:txBody>
          <a:bodyPr wrap="square" rtlCol="0">
            <a:spAutoFit/>
          </a:bodyPr>
          <a:lstStyle/>
          <a:p>
            <a:pPr lvl="0" algn="ctr"/>
            <a:r>
              <a:rPr lang="en-US" sz="2000" b="1" u="sng" dirty="0"/>
              <a:t>FIF distributions are exempt from the Assessable Income </a:t>
            </a:r>
            <a:r>
              <a:rPr lang="en-US" sz="2000" b="1" u="sng" dirty="0" smtClean="0"/>
              <a:t>calculation </a:t>
            </a:r>
            <a:endParaRPr lang="en-US" sz="2000" b="1" u="sng"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8" y="1828800"/>
            <a:ext cx="8229601"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48529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Parish Assessment Worksheet</a:t>
            </a:r>
          </a:p>
        </p:txBody>
      </p:sp>
      <p:sp>
        <p:nvSpPr>
          <p:cNvPr id="3" name="TextBox 2"/>
          <p:cNvSpPr txBox="1"/>
          <p:nvPr/>
        </p:nvSpPr>
        <p:spPr>
          <a:xfrm>
            <a:off x="374650" y="4343400"/>
            <a:ext cx="8394700" cy="646331"/>
          </a:xfrm>
          <a:prstGeom prst="rect">
            <a:avLst/>
          </a:prstGeom>
          <a:noFill/>
        </p:spPr>
        <p:txBody>
          <a:bodyPr wrap="square" rtlCol="0">
            <a:spAutoFit/>
          </a:bodyPr>
          <a:lstStyle/>
          <a:p>
            <a:r>
              <a:rPr lang="en-US" b="1" dirty="0"/>
              <a:t>Line </a:t>
            </a:r>
            <a:r>
              <a:rPr lang="en-US" b="1" dirty="0" smtClean="0"/>
              <a:t>4, Column 1</a:t>
            </a:r>
            <a:r>
              <a:rPr lang="en-US" dirty="0" smtClean="0"/>
              <a:t>: </a:t>
            </a:r>
            <a:r>
              <a:rPr lang="en-US" dirty="0"/>
              <a:t>Amounts recorded in General Ledger Revenue account: </a:t>
            </a:r>
            <a:endParaRPr lang="en-US" dirty="0" smtClean="0"/>
          </a:p>
          <a:p>
            <a:pPr algn="ctr"/>
            <a:r>
              <a:rPr lang="en-US" b="1" dirty="0" smtClean="0"/>
              <a:t>I-01-03-00-4200-00</a:t>
            </a:r>
            <a:r>
              <a:rPr lang="en-US" b="1" dirty="0"/>
              <a:t>, Approved Capital Campaign Contributions, 100420000</a:t>
            </a:r>
          </a:p>
        </p:txBody>
      </p:sp>
      <p:sp>
        <p:nvSpPr>
          <p:cNvPr id="4" name="TextBox 3"/>
          <p:cNvSpPr txBox="1"/>
          <p:nvPr/>
        </p:nvSpPr>
        <p:spPr>
          <a:xfrm>
            <a:off x="533400" y="5105400"/>
            <a:ext cx="8235950" cy="1323439"/>
          </a:xfrm>
          <a:prstGeom prst="rect">
            <a:avLst/>
          </a:prstGeom>
          <a:noFill/>
        </p:spPr>
        <p:txBody>
          <a:bodyPr wrap="square" rtlCol="0">
            <a:spAutoFit/>
          </a:bodyPr>
          <a:lstStyle/>
          <a:p>
            <a:r>
              <a:rPr lang="en-US" sz="2000" b="1" dirty="0"/>
              <a:t>To be </a:t>
            </a:r>
            <a:r>
              <a:rPr lang="en-US" sz="2000" b="1" u="sng" dirty="0" smtClean="0"/>
              <a:t>APPROVED</a:t>
            </a:r>
            <a:r>
              <a:rPr lang="en-US" sz="2000" b="1" dirty="0" smtClean="0"/>
              <a:t> </a:t>
            </a:r>
            <a:r>
              <a:rPr lang="en-US" sz="2000" b="1" dirty="0"/>
              <a:t>Non-Assessable Revenue:</a:t>
            </a:r>
          </a:p>
          <a:p>
            <a:pPr marL="285750" lvl="0" indent="-285750">
              <a:buFont typeface="Arial" panose="020B0604020202020204" pitchFamily="34" charset="0"/>
              <a:buChar char="•"/>
            </a:pPr>
            <a:r>
              <a:rPr lang="en-US" sz="2000" b="1" dirty="0"/>
              <a:t>The capital project has been approved in writing by the Bishop’s office </a:t>
            </a:r>
          </a:p>
          <a:p>
            <a:pPr marL="285750" lvl="0" indent="-285750">
              <a:buFont typeface="Arial" panose="020B0604020202020204" pitchFamily="34" charset="0"/>
              <a:buChar char="•"/>
            </a:pPr>
            <a:r>
              <a:rPr lang="en-US" sz="2000" b="1" dirty="0"/>
              <a:t>The letter of approval must include a Revenue Exemption from the Parish Assessment</a:t>
            </a:r>
          </a:p>
        </p:txBody>
      </p:sp>
      <p:sp>
        <p:nvSpPr>
          <p:cNvPr id="5" name="Slide Number Placeholder 4"/>
          <p:cNvSpPr>
            <a:spLocks noGrp="1"/>
          </p:cNvSpPr>
          <p:nvPr>
            <p:ph type="sldNum" sz="quarter" idx="12"/>
          </p:nvPr>
        </p:nvSpPr>
        <p:spPr/>
        <p:txBody>
          <a:bodyPr/>
          <a:lstStyle/>
          <a:p>
            <a:fld id="{63B9DE71-4A56-45DD-B409-270FCBBB919D}" type="slidenum">
              <a:rPr lang="en-US" smtClean="0">
                <a:solidFill>
                  <a:srgbClr val="534949"/>
                </a:solidFill>
              </a:rPr>
              <a:pPr/>
              <a:t>49</a:t>
            </a:fld>
            <a:endParaRPr lang="en-US">
              <a:solidFill>
                <a:srgbClr val="534949"/>
              </a:solidFill>
            </a:endParaRPr>
          </a:p>
        </p:txBody>
      </p:sp>
      <p:pic>
        <p:nvPicPr>
          <p:cNvPr id="7" name="Picture 2" descr="I:\DIOCESAN GRAPHICS AND LOGOS\DOSP Coat of Arms\CoatofArms-RGB-full-color_no_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99" y="2566988"/>
            <a:ext cx="8153401"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57891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19071"/>
            <a:ext cx="7924801" cy="4407408"/>
          </a:xfrm>
        </p:spPr>
        <p:txBody>
          <a:bodyPr>
            <a:normAutofit lnSpcReduction="10000"/>
          </a:bodyPr>
          <a:lstStyle/>
          <a:p>
            <a:pPr marL="45720" indent="0">
              <a:buNone/>
            </a:pPr>
            <a:r>
              <a:rPr lang="en-US" sz="2800" dirty="0" smtClean="0"/>
              <a:t>Billing:</a:t>
            </a:r>
          </a:p>
          <a:p>
            <a:pPr marL="45720" indent="0">
              <a:buNone/>
            </a:pPr>
            <a:r>
              <a:rPr lang="en-US" sz="2800" dirty="0"/>
              <a:t>	</a:t>
            </a:r>
            <a:r>
              <a:rPr lang="en-US" sz="2800" dirty="0" smtClean="0"/>
              <a:t>	Janice Van der Henst</a:t>
            </a:r>
          </a:p>
          <a:p>
            <a:pPr marL="45720" indent="0">
              <a:buNone/>
            </a:pPr>
            <a:r>
              <a:rPr lang="en-US" sz="2800" dirty="0"/>
              <a:t>	</a:t>
            </a:r>
            <a:r>
              <a:rPr lang="en-US" sz="2800" dirty="0" smtClean="0"/>
              <a:t>	727-317-4554 (direct line)</a:t>
            </a:r>
          </a:p>
          <a:p>
            <a:pPr marL="45720" indent="0">
              <a:buNone/>
            </a:pPr>
            <a:r>
              <a:rPr lang="en-US" sz="2800" dirty="0"/>
              <a:t>	</a:t>
            </a:r>
            <a:r>
              <a:rPr lang="en-US" sz="2800" dirty="0" smtClean="0"/>
              <a:t>	jhv@dosp.org</a:t>
            </a:r>
            <a:r>
              <a:rPr lang="en-US" sz="2800" dirty="0"/>
              <a:t>	</a:t>
            </a:r>
          </a:p>
          <a:p>
            <a:pPr marL="45720" indent="0">
              <a:buNone/>
            </a:pPr>
            <a:endParaRPr lang="en-US" sz="2800" dirty="0" smtClean="0"/>
          </a:p>
          <a:p>
            <a:pPr marL="45720" indent="0">
              <a:buNone/>
            </a:pPr>
            <a:r>
              <a:rPr lang="en-US" sz="2800" dirty="0" smtClean="0"/>
              <a:t>Savings &amp; Loan:	</a:t>
            </a:r>
          </a:p>
          <a:p>
            <a:pPr marL="45720" indent="0">
              <a:buNone/>
            </a:pPr>
            <a:r>
              <a:rPr lang="en-US" sz="2800" dirty="0"/>
              <a:t>	</a:t>
            </a:r>
            <a:r>
              <a:rPr lang="en-US" sz="2800" dirty="0" smtClean="0"/>
              <a:t>	Rob Rogers</a:t>
            </a:r>
          </a:p>
          <a:p>
            <a:pPr marL="45720" indent="0">
              <a:buNone/>
            </a:pPr>
            <a:r>
              <a:rPr lang="en-US" sz="2800" dirty="0"/>
              <a:t>	</a:t>
            </a:r>
            <a:r>
              <a:rPr lang="en-US" sz="2800" dirty="0" smtClean="0"/>
              <a:t>	727-317-4553 (direct line)</a:t>
            </a:r>
          </a:p>
          <a:p>
            <a:pPr marL="45720" indent="0">
              <a:buNone/>
            </a:pPr>
            <a:r>
              <a:rPr lang="en-US" sz="2800" dirty="0"/>
              <a:t>	</a:t>
            </a:r>
            <a:r>
              <a:rPr lang="en-US" sz="2800" dirty="0" smtClean="0"/>
              <a:t>	rpr@dosp.org</a:t>
            </a:r>
          </a:p>
          <a:p>
            <a:pPr marL="45720" indent="0">
              <a:buNone/>
            </a:pPr>
            <a:endParaRPr lang="en-US" sz="3200" dirty="0" smtClean="0"/>
          </a:p>
          <a:p>
            <a:pPr marL="45720" indent="0">
              <a:buNone/>
            </a:pPr>
            <a:endParaRPr lang="en-US" sz="3200" dirty="0" smtClean="0"/>
          </a:p>
          <a:p>
            <a:endParaRPr lang="en-US" sz="3200" dirty="0"/>
          </a:p>
        </p:txBody>
      </p:sp>
      <p:sp>
        <p:nvSpPr>
          <p:cNvPr id="2" name="Title 1"/>
          <p:cNvSpPr>
            <a:spLocks noGrp="1"/>
          </p:cNvSpPr>
          <p:nvPr>
            <p:ph type="title"/>
          </p:nvPr>
        </p:nvSpPr>
        <p:spPr>
          <a:xfrm>
            <a:off x="1447800" y="457200"/>
            <a:ext cx="6858000" cy="1143000"/>
          </a:xfrm>
        </p:spPr>
        <p:txBody>
          <a:bodyPr>
            <a:normAutofit/>
          </a:bodyPr>
          <a:lstStyle/>
          <a:p>
            <a:r>
              <a:rPr lang="en-US" dirty="0" smtClean="0"/>
              <a:t>Finance &amp; Accounting Team</a:t>
            </a:r>
            <a:br>
              <a:rPr lang="en-US" dirty="0" smtClean="0"/>
            </a:br>
            <a:endParaRPr lang="en-US" dirty="0"/>
          </a:p>
        </p:txBody>
      </p:sp>
      <p:pic>
        <p:nvPicPr>
          <p:cNvPr id="4" name="Picture 2" descr="I:\DIOCESAN GRAPHICS AND LOGOS\DOSP Coat of Arms\CoatofArms-RGB-full-color_no_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63B9DE71-4A56-45DD-B409-270FCBBB919D}" type="slidenum">
              <a:rPr lang="en-US" smtClean="0">
                <a:solidFill>
                  <a:srgbClr val="534949"/>
                </a:solidFill>
              </a:rPr>
              <a:pPr/>
              <a:t>5</a:t>
            </a:fld>
            <a:endParaRPr lang="en-US">
              <a:solidFill>
                <a:srgbClr val="534949"/>
              </a:solidFill>
            </a:endParaRPr>
          </a:p>
        </p:txBody>
      </p:sp>
    </p:spTree>
    <p:extLst>
      <p:ext uri="{BB962C8B-B14F-4D97-AF65-F5344CB8AC3E}">
        <p14:creationId xmlns:p14="http://schemas.microsoft.com/office/powerpoint/2010/main" val="14832528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Parish Assessment Worksheet</a:t>
            </a:r>
          </a:p>
        </p:txBody>
      </p:sp>
      <p:sp>
        <p:nvSpPr>
          <p:cNvPr id="5" name="Rectangle 4"/>
          <p:cNvSpPr/>
          <p:nvPr/>
        </p:nvSpPr>
        <p:spPr>
          <a:xfrm>
            <a:off x="457199" y="4438471"/>
            <a:ext cx="8229601" cy="707886"/>
          </a:xfrm>
          <a:prstGeom prst="rect">
            <a:avLst/>
          </a:prstGeom>
        </p:spPr>
        <p:txBody>
          <a:bodyPr wrap="square">
            <a:spAutoFit/>
          </a:bodyPr>
          <a:lstStyle/>
          <a:p>
            <a:r>
              <a:rPr lang="en-US" sz="2000" b="1" dirty="0"/>
              <a:t>Line 5:</a:t>
            </a:r>
            <a:r>
              <a:rPr lang="en-US" sz="2000" dirty="0"/>
              <a:t> Amounts recorded in General Ledger Revenue account I-01-13-18-4160-01, Donations: Poor Box Collections, 118416001.</a:t>
            </a:r>
          </a:p>
        </p:txBody>
      </p:sp>
      <p:sp>
        <p:nvSpPr>
          <p:cNvPr id="3" name="Slide Number Placeholder 2"/>
          <p:cNvSpPr>
            <a:spLocks noGrp="1"/>
          </p:cNvSpPr>
          <p:nvPr>
            <p:ph type="sldNum" sz="quarter" idx="12"/>
          </p:nvPr>
        </p:nvSpPr>
        <p:spPr/>
        <p:txBody>
          <a:bodyPr/>
          <a:lstStyle/>
          <a:p>
            <a:fld id="{63B9DE71-4A56-45DD-B409-270FCBBB919D}" type="slidenum">
              <a:rPr lang="en-US" smtClean="0">
                <a:solidFill>
                  <a:srgbClr val="534949"/>
                </a:solidFill>
              </a:rPr>
              <a:pPr/>
              <a:t>50</a:t>
            </a:fld>
            <a:endParaRPr lang="en-US">
              <a:solidFill>
                <a:srgbClr val="534949"/>
              </a:solidFill>
            </a:endParaRPr>
          </a:p>
        </p:txBody>
      </p:sp>
      <p:pic>
        <p:nvPicPr>
          <p:cNvPr id="6" name="Picture 2" descr="I:\DIOCESAN GRAPHICS AND LOGOS\DOSP Coat of Arms\CoatofArms-RGB-full-color_no_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8" y="2209800"/>
            <a:ext cx="8229601"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29731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smtClean="0"/>
              <a:t>Parish Assessment Worksheet</a:t>
            </a:r>
            <a:endParaRPr lang="en-US" sz="2800" dirty="0"/>
          </a:p>
        </p:txBody>
      </p:sp>
      <p:sp>
        <p:nvSpPr>
          <p:cNvPr id="4" name="TextBox 3"/>
          <p:cNvSpPr txBox="1"/>
          <p:nvPr/>
        </p:nvSpPr>
        <p:spPr>
          <a:xfrm>
            <a:off x="381000" y="4114800"/>
            <a:ext cx="8382000" cy="1323439"/>
          </a:xfrm>
          <a:prstGeom prst="rect">
            <a:avLst/>
          </a:prstGeom>
          <a:noFill/>
        </p:spPr>
        <p:txBody>
          <a:bodyPr wrap="square" rtlCol="0">
            <a:spAutoFit/>
          </a:bodyPr>
          <a:lstStyle/>
          <a:p>
            <a:r>
              <a:rPr lang="en-US" sz="2000" b="1" dirty="0" smtClean="0"/>
              <a:t>Line 6: Includes </a:t>
            </a:r>
            <a:r>
              <a:rPr lang="en-US" sz="2000" b="1" dirty="0"/>
              <a:t>parish revenue recorded in functional Account Codes:</a:t>
            </a:r>
          </a:p>
          <a:p>
            <a:pPr marL="285750" lvl="0" indent="-285750">
              <a:buFont typeface="Arial" panose="020B0604020202020204" pitchFamily="34" charset="0"/>
              <a:buChar char="•"/>
            </a:pPr>
            <a:r>
              <a:rPr lang="en-US" sz="2000" b="1" dirty="0"/>
              <a:t>4501: Entity Wide Fundraising Revenue</a:t>
            </a:r>
          </a:p>
          <a:p>
            <a:pPr marL="285750" lvl="0" indent="-285750">
              <a:buFont typeface="Arial" panose="020B0604020202020204" pitchFamily="34" charset="0"/>
              <a:buChar char="•"/>
            </a:pPr>
            <a:r>
              <a:rPr lang="en-US" sz="2000" b="1" dirty="0"/>
              <a:t>4502: Merchandise Sales</a:t>
            </a:r>
          </a:p>
          <a:p>
            <a:pPr marL="285750" indent="-285750">
              <a:buFont typeface="Arial" panose="020B0604020202020204" pitchFamily="34" charset="0"/>
              <a:buChar char="•"/>
            </a:pPr>
            <a:r>
              <a:rPr lang="en-US" sz="2000" b="1" dirty="0"/>
              <a:t>4503: Rental Income </a:t>
            </a:r>
          </a:p>
        </p:txBody>
      </p:sp>
      <p:pic>
        <p:nvPicPr>
          <p:cNvPr id="14"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981200"/>
            <a:ext cx="8407400" cy="1681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63B9DE71-4A56-45DD-B409-270FCBBB919D}" type="slidenum">
              <a:rPr lang="en-US" smtClean="0">
                <a:solidFill>
                  <a:srgbClr val="534949"/>
                </a:solidFill>
              </a:rPr>
              <a:pPr/>
              <a:t>51</a:t>
            </a:fld>
            <a:endParaRPr lang="en-US">
              <a:solidFill>
                <a:srgbClr val="534949"/>
              </a:solidFill>
            </a:endParaRPr>
          </a:p>
        </p:txBody>
      </p:sp>
      <p:pic>
        <p:nvPicPr>
          <p:cNvPr id="6" name="Picture 2" descr="I:\DIOCESAN GRAPHICS AND LOGOS\DOSP Coat of Arms\CoatofArms-RGB-full-color_no_backgrou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9678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Parish Assessment Worksheet</a:t>
            </a:r>
          </a:p>
        </p:txBody>
      </p:sp>
      <p:sp>
        <p:nvSpPr>
          <p:cNvPr id="3" name="TextBox 2"/>
          <p:cNvSpPr txBox="1"/>
          <p:nvPr/>
        </p:nvSpPr>
        <p:spPr>
          <a:xfrm>
            <a:off x="930276" y="4217075"/>
            <a:ext cx="7283450" cy="2092881"/>
          </a:xfrm>
          <a:prstGeom prst="rect">
            <a:avLst/>
          </a:prstGeom>
          <a:noFill/>
        </p:spPr>
        <p:txBody>
          <a:bodyPr wrap="square" rtlCol="0">
            <a:spAutoFit/>
          </a:bodyPr>
          <a:lstStyle/>
          <a:p>
            <a:pPr marL="285750" indent="-285750">
              <a:buFont typeface="Arial" panose="020B0604020202020204" pitchFamily="34" charset="0"/>
              <a:buChar char="•"/>
            </a:pPr>
            <a:r>
              <a:rPr lang="en-US" b="1" dirty="0"/>
              <a:t>If the direct costs of fundraising events are recorded as a debit or offset to Gross Fundraising Revenue, enter the total Direct Cost debited to the above Total General Ledger Revenue on Line 7, </a:t>
            </a:r>
            <a:r>
              <a:rPr lang="en-US" b="1" dirty="0" smtClean="0"/>
              <a:t>columns 2</a:t>
            </a:r>
            <a:r>
              <a:rPr lang="en-US" b="1" dirty="0"/>
              <a:t>. The amount entered will </a:t>
            </a:r>
            <a:r>
              <a:rPr lang="en-US" b="1" dirty="0" smtClean="0"/>
              <a:t>populate see </a:t>
            </a:r>
            <a:r>
              <a:rPr lang="en-US" b="1" dirty="0"/>
              <a:t>Line 7</a:t>
            </a:r>
            <a:r>
              <a:rPr lang="en-US" b="1" dirty="0" smtClean="0"/>
              <a:t>, </a:t>
            </a:r>
            <a:r>
              <a:rPr lang="en-US" b="1" dirty="0"/>
              <a:t>column </a:t>
            </a:r>
            <a:r>
              <a:rPr lang="en-US" b="1" dirty="0" smtClean="0"/>
              <a:t>1. </a:t>
            </a:r>
          </a:p>
          <a:p>
            <a:r>
              <a:rPr lang="en-US" dirty="0" smtClean="0"/>
              <a:t>   </a:t>
            </a:r>
            <a:endParaRPr lang="en-US" dirty="0"/>
          </a:p>
          <a:p>
            <a:pPr marL="285750" indent="-285750">
              <a:buFont typeface="Arial" panose="020B0604020202020204" pitchFamily="34" charset="0"/>
              <a:buChar char="•"/>
            </a:pPr>
            <a:r>
              <a:rPr lang="en-US" sz="2000" b="1" u="sng" dirty="0"/>
              <a:t>Best Practice</a:t>
            </a:r>
            <a:r>
              <a:rPr lang="en-US" sz="2000" b="1" dirty="0"/>
              <a:t>: It is recommended that costs not be recorded as an offset to revenue.</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905000"/>
            <a:ext cx="8496300" cy="208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63B9DE71-4A56-45DD-B409-270FCBBB919D}" type="slidenum">
              <a:rPr lang="en-US" smtClean="0">
                <a:solidFill>
                  <a:srgbClr val="534949"/>
                </a:solidFill>
              </a:rPr>
              <a:pPr/>
              <a:t>52</a:t>
            </a:fld>
            <a:endParaRPr lang="en-US">
              <a:solidFill>
                <a:srgbClr val="534949"/>
              </a:solidFill>
            </a:endParaRPr>
          </a:p>
        </p:txBody>
      </p:sp>
      <p:pic>
        <p:nvPicPr>
          <p:cNvPr id="6" name="Picture 2" descr="I:\DIOCESAN GRAPHICS AND LOGOS\DOSP Coat of Arms\CoatofArms-RGB-full-color_no_backgrou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4670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Parish Assessment Worksheet</a:t>
            </a:r>
          </a:p>
        </p:txBody>
      </p:sp>
      <p:sp>
        <p:nvSpPr>
          <p:cNvPr id="4" name="TextBox 3"/>
          <p:cNvSpPr txBox="1"/>
          <p:nvPr/>
        </p:nvSpPr>
        <p:spPr>
          <a:xfrm>
            <a:off x="914400" y="4459069"/>
            <a:ext cx="7315200" cy="1015663"/>
          </a:xfrm>
          <a:prstGeom prst="rect">
            <a:avLst/>
          </a:prstGeom>
          <a:noFill/>
        </p:spPr>
        <p:txBody>
          <a:bodyPr wrap="square" rtlCol="0">
            <a:spAutoFit/>
          </a:bodyPr>
          <a:lstStyle/>
          <a:p>
            <a:r>
              <a:rPr lang="en-US" sz="2000" dirty="0" smtClean="0"/>
              <a:t>Line 8, Column 2: </a:t>
            </a:r>
            <a:r>
              <a:rPr lang="en-US" sz="2000" dirty="0"/>
              <a:t>Enter the direct cost of entity-wide fundraising events recorded as expense to ConnectNow General Ledger Cost Centers 93 through </a:t>
            </a:r>
            <a:r>
              <a:rPr lang="en-US" sz="2000" dirty="0" smtClean="0"/>
              <a:t>96.</a:t>
            </a:r>
            <a:endParaRPr lang="en-US" sz="2000"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 y="1905000"/>
            <a:ext cx="851535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63B9DE71-4A56-45DD-B409-270FCBBB919D}" type="slidenum">
              <a:rPr lang="en-US" smtClean="0">
                <a:solidFill>
                  <a:srgbClr val="534949"/>
                </a:solidFill>
              </a:rPr>
              <a:pPr/>
              <a:t>53</a:t>
            </a:fld>
            <a:endParaRPr lang="en-US">
              <a:solidFill>
                <a:srgbClr val="534949"/>
              </a:solidFill>
            </a:endParaRPr>
          </a:p>
        </p:txBody>
      </p:sp>
      <p:pic>
        <p:nvPicPr>
          <p:cNvPr id="6" name="Picture 2" descr="I:\DIOCESAN GRAPHICS AND LOGOS\DOSP Coat of Arms\CoatofArms-RGB-full-color_no_backgrou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2138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Parish Assessment Worksheet</a:t>
            </a:r>
          </a:p>
        </p:txBody>
      </p:sp>
      <p:sp>
        <p:nvSpPr>
          <p:cNvPr id="3" name="TextBox 2"/>
          <p:cNvSpPr txBox="1"/>
          <p:nvPr/>
        </p:nvSpPr>
        <p:spPr>
          <a:xfrm>
            <a:off x="309563" y="4306669"/>
            <a:ext cx="8524875" cy="646331"/>
          </a:xfrm>
          <a:prstGeom prst="rect">
            <a:avLst/>
          </a:prstGeom>
          <a:noFill/>
        </p:spPr>
        <p:txBody>
          <a:bodyPr wrap="square" rtlCol="0">
            <a:spAutoFit/>
          </a:bodyPr>
          <a:lstStyle/>
          <a:p>
            <a:r>
              <a:rPr lang="en-US" dirty="0" smtClean="0"/>
              <a:t>Line 9, Column 3: The amount of the deduction is limited is limited to the lesser of</a:t>
            </a:r>
          </a:p>
          <a:p>
            <a:r>
              <a:rPr lang="en-US" dirty="0" smtClean="0"/>
              <a:t>50% of Line 9, Column 1  or Line 9, Column 2) </a:t>
            </a:r>
            <a:endParaRPr lang="en-US" dirty="0"/>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 y="1905000"/>
            <a:ext cx="8515350" cy="208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63B9DE71-4A56-45DD-B409-270FCBBB919D}" type="slidenum">
              <a:rPr lang="en-US" smtClean="0">
                <a:solidFill>
                  <a:srgbClr val="534949"/>
                </a:solidFill>
              </a:rPr>
              <a:pPr/>
              <a:t>54</a:t>
            </a:fld>
            <a:endParaRPr lang="en-US">
              <a:solidFill>
                <a:srgbClr val="534949"/>
              </a:solidFill>
            </a:endParaRPr>
          </a:p>
        </p:txBody>
      </p:sp>
      <p:pic>
        <p:nvPicPr>
          <p:cNvPr id="6" name="Picture 2" descr="I:\DIOCESAN GRAPHICS AND LOGOS\DOSP Coat of Arms\CoatofArms-RGB-full-color_no_backgrou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61117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Parish Assessment Worksheet</a:t>
            </a:r>
          </a:p>
        </p:txBody>
      </p:sp>
      <p:sp>
        <p:nvSpPr>
          <p:cNvPr id="3" name="TextBox 2"/>
          <p:cNvSpPr txBox="1"/>
          <p:nvPr/>
        </p:nvSpPr>
        <p:spPr>
          <a:xfrm>
            <a:off x="323851" y="3657600"/>
            <a:ext cx="8496300" cy="923330"/>
          </a:xfrm>
          <a:prstGeom prst="rect">
            <a:avLst/>
          </a:prstGeom>
          <a:noFill/>
        </p:spPr>
        <p:txBody>
          <a:bodyPr wrap="square" rtlCol="0">
            <a:spAutoFit/>
          </a:bodyPr>
          <a:lstStyle/>
          <a:p>
            <a:r>
              <a:rPr lang="en-US" b="1" dirty="0" smtClean="0"/>
              <a:t>Line 10, Column 1: If you recorded gains or losses reported on your trust statement using G/L Revenue account I-01-03-00-4605-00, Endowment Gains/Losses, 100460500 enter the net amount here in order to exclude them from assessment.</a:t>
            </a:r>
            <a:endParaRPr lang="en-US" b="1" dirty="0"/>
          </a:p>
        </p:txBody>
      </p:sp>
      <p:sp>
        <p:nvSpPr>
          <p:cNvPr id="4" name="TextBox 3"/>
          <p:cNvSpPr txBox="1"/>
          <p:nvPr/>
        </p:nvSpPr>
        <p:spPr>
          <a:xfrm>
            <a:off x="323851" y="4648200"/>
            <a:ext cx="8439149" cy="923330"/>
          </a:xfrm>
          <a:prstGeom prst="rect">
            <a:avLst/>
          </a:prstGeom>
          <a:noFill/>
        </p:spPr>
        <p:txBody>
          <a:bodyPr wrap="square" rtlCol="0">
            <a:spAutoFit/>
          </a:bodyPr>
          <a:lstStyle/>
          <a:p>
            <a:r>
              <a:rPr lang="en-US" b="1" dirty="0" smtClean="0"/>
              <a:t>Line 11, Column 1: If you recorded distributions received as a transfer of cash from the trust account to your operating account, enter the total amount here. </a:t>
            </a:r>
            <a:r>
              <a:rPr lang="en-US" b="1" u="sng" dirty="0" smtClean="0"/>
              <a:t>This amount is assessable.</a:t>
            </a:r>
            <a:endParaRPr lang="en-US" b="1" u="sng" dirty="0"/>
          </a:p>
        </p:txBody>
      </p:sp>
      <p:sp>
        <p:nvSpPr>
          <p:cNvPr id="5" name="Slide Number Placeholder 4"/>
          <p:cNvSpPr>
            <a:spLocks noGrp="1"/>
          </p:cNvSpPr>
          <p:nvPr>
            <p:ph type="sldNum" sz="quarter" idx="12"/>
          </p:nvPr>
        </p:nvSpPr>
        <p:spPr/>
        <p:txBody>
          <a:bodyPr/>
          <a:lstStyle/>
          <a:p>
            <a:fld id="{63B9DE71-4A56-45DD-B409-270FCBBB919D}" type="slidenum">
              <a:rPr lang="en-US" smtClean="0">
                <a:solidFill>
                  <a:srgbClr val="534949"/>
                </a:solidFill>
              </a:rPr>
              <a:pPr/>
              <a:t>55</a:t>
            </a:fld>
            <a:endParaRPr lang="en-US">
              <a:solidFill>
                <a:srgbClr val="534949"/>
              </a:solidFill>
            </a:endParaRPr>
          </a:p>
        </p:txBody>
      </p:sp>
      <p:pic>
        <p:nvPicPr>
          <p:cNvPr id="7" name="Picture 2" descr="I:\DIOCESAN GRAPHICS AND LOGOS\DOSP Coat of Arms\CoatofArms-RGB-full-color_no_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133600"/>
            <a:ext cx="82296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38035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Parish Assessment Worksheet</a:t>
            </a:r>
          </a:p>
        </p:txBody>
      </p:sp>
      <p:sp>
        <p:nvSpPr>
          <p:cNvPr id="3" name="TextBox 2"/>
          <p:cNvSpPr txBox="1"/>
          <p:nvPr/>
        </p:nvSpPr>
        <p:spPr>
          <a:xfrm>
            <a:off x="342900" y="4343400"/>
            <a:ext cx="8477962" cy="400110"/>
          </a:xfrm>
          <a:prstGeom prst="rect">
            <a:avLst/>
          </a:prstGeom>
          <a:noFill/>
        </p:spPr>
        <p:txBody>
          <a:bodyPr wrap="none" rtlCol="0">
            <a:spAutoFit/>
          </a:bodyPr>
          <a:lstStyle/>
          <a:p>
            <a:r>
              <a:rPr lang="en-US" dirty="0" smtClean="0"/>
              <a:t> </a:t>
            </a:r>
            <a:r>
              <a:rPr lang="en-US" sz="2000" b="1" dirty="0" smtClean="0"/>
              <a:t>The standard revenue exemption for all parishes and missions is $100,000</a:t>
            </a:r>
            <a:endParaRPr lang="en-US" b="1" dirty="0"/>
          </a:p>
        </p:txBody>
      </p:sp>
      <p:sp>
        <p:nvSpPr>
          <p:cNvPr id="4" name="Slide Number Placeholder 3"/>
          <p:cNvSpPr>
            <a:spLocks noGrp="1"/>
          </p:cNvSpPr>
          <p:nvPr>
            <p:ph type="sldNum" sz="quarter" idx="12"/>
          </p:nvPr>
        </p:nvSpPr>
        <p:spPr/>
        <p:txBody>
          <a:bodyPr/>
          <a:lstStyle/>
          <a:p>
            <a:fld id="{63B9DE71-4A56-45DD-B409-270FCBBB919D}" type="slidenum">
              <a:rPr lang="en-US" smtClean="0">
                <a:solidFill>
                  <a:srgbClr val="534949"/>
                </a:solidFill>
              </a:rPr>
              <a:pPr/>
              <a:t>56</a:t>
            </a:fld>
            <a:endParaRPr lang="en-US">
              <a:solidFill>
                <a:srgbClr val="534949"/>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 y="2057400"/>
            <a:ext cx="8515350"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81407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Parish Assessment Worksheet</a:t>
            </a:r>
          </a:p>
        </p:txBody>
      </p:sp>
      <p:sp>
        <p:nvSpPr>
          <p:cNvPr id="3" name="TextBox 2"/>
          <p:cNvSpPr txBox="1"/>
          <p:nvPr/>
        </p:nvSpPr>
        <p:spPr>
          <a:xfrm>
            <a:off x="300038" y="3810000"/>
            <a:ext cx="8543925" cy="923330"/>
          </a:xfrm>
          <a:prstGeom prst="rect">
            <a:avLst/>
          </a:prstGeom>
          <a:noFill/>
        </p:spPr>
        <p:txBody>
          <a:bodyPr wrap="square" rtlCol="0">
            <a:spAutoFit/>
          </a:bodyPr>
          <a:lstStyle/>
          <a:p>
            <a:r>
              <a:rPr lang="en-US" b="1" dirty="0" smtClean="0"/>
              <a:t>Line 13, Column 1: Enter total payments of your Parish Assessment whether donated by parishioners for the current APA Campaign or parish payments made for any shortfall</a:t>
            </a:r>
            <a:endParaRPr lang="en-US" b="1" dirty="0"/>
          </a:p>
        </p:txBody>
      </p:sp>
      <p:sp>
        <p:nvSpPr>
          <p:cNvPr id="4" name="TextBox 3"/>
          <p:cNvSpPr txBox="1"/>
          <p:nvPr/>
        </p:nvSpPr>
        <p:spPr>
          <a:xfrm>
            <a:off x="381000" y="4761131"/>
            <a:ext cx="8462963" cy="646331"/>
          </a:xfrm>
          <a:prstGeom prst="rect">
            <a:avLst/>
          </a:prstGeom>
          <a:noFill/>
        </p:spPr>
        <p:txBody>
          <a:bodyPr wrap="square" rtlCol="0">
            <a:spAutoFit/>
          </a:bodyPr>
          <a:lstStyle/>
          <a:p>
            <a:r>
              <a:rPr lang="en-US" b="1" dirty="0" smtClean="0"/>
              <a:t>These amounts are to be recorded in General Ledger Expense account E-01-14-97-5200-00 Parish Assessment 197572000</a:t>
            </a:r>
            <a:endParaRPr lang="en-US" b="1" dirty="0"/>
          </a:p>
        </p:txBody>
      </p:sp>
      <p:sp>
        <p:nvSpPr>
          <p:cNvPr id="5" name="TextBox 4"/>
          <p:cNvSpPr txBox="1"/>
          <p:nvPr/>
        </p:nvSpPr>
        <p:spPr>
          <a:xfrm>
            <a:off x="533400" y="5638800"/>
            <a:ext cx="8310563" cy="707886"/>
          </a:xfrm>
          <a:prstGeom prst="rect">
            <a:avLst/>
          </a:prstGeom>
          <a:noFill/>
        </p:spPr>
        <p:txBody>
          <a:bodyPr wrap="square" rtlCol="0">
            <a:spAutoFit/>
          </a:bodyPr>
          <a:lstStyle/>
          <a:p>
            <a:r>
              <a:rPr lang="en-US" sz="2000" b="1" dirty="0" smtClean="0"/>
              <a:t>Note: </a:t>
            </a:r>
            <a:r>
              <a:rPr lang="en-US" sz="2000" b="1" u="sng" dirty="0" smtClean="0"/>
              <a:t>The amount used for deduction purposes cannot exceed the entity’s actual assessment</a:t>
            </a:r>
            <a:endParaRPr lang="en-US" b="1" u="sng"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3" y="1905000"/>
            <a:ext cx="8486775"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63B9DE71-4A56-45DD-B409-270FCBBB919D}" type="slidenum">
              <a:rPr lang="en-US" smtClean="0">
                <a:solidFill>
                  <a:srgbClr val="534949"/>
                </a:solidFill>
              </a:rPr>
              <a:pPr/>
              <a:t>57</a:t>
            </a:fld>
            <a:endParaRPr lang="en-US">
              <a:solidFill>
                <a:srgbClr val="534949"/>
              </a:solidFill>
            </a:endParaRPr>
          </a:p>
        </p:txBody>
      </p:sp>
      <p:pic>
        <p:nvPicPr>
          <p:cNvPr id="8" name="Picture 2" descr="I:\DIOCESAN GRAPHICS AND LOGOS\DOSP Coat of Arms\CoatofArms-RGB-full-color_no_backgrou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1479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Parish Assessment Worksheet</a:t>
            </a:r>
          </a:p>
        </p:txBody>
      </p:sp>
      <p:sp>
        <p:nvSpPr>
          <p:cNvPr id="6" name="TextBox 5"/>
          <p:cNvSpPr txBox="1"/>
          <p:nvPr/>
        </p:nvSpPr>
        <p:spPr>
          <a:xfrm>
            <a:off x="304801" y="3886200"/>
            <a:ext cx="8534400" cy="1754326"/>
          </a:xfrm>
          <a:prstGeom prst="rect">
            <a:avLst/>
          </a:prstGeom>
          <a:noFill/>
        </p:spPr>
        <p:txBody>
          <a:bodyPr wrap="square" rtlCol="0">
            <a:spAutoFit/>
          </a:bodyPr>
          <a:lstStyle/>
          <a:p>
            <a:r>
              <a:rPr lang="en-US" b="1" dirty="0"/>
              <a:t>School Support &amp; Tuition Assistance (Line 14, columns 1-3)</a:t>
            </a:r>
            <a:endParaRPr lang="en-US" dirty="0"/>
          </a:p>
          <a:p>
            <a:r>
              <a:rPr lang="en-US" dirty="0"/>
              <a:t>The amount to be entered on Line 14, column 1 is the total amounts recorded in the following General Ledger Expense accounts:</a:t>
            </a:r>
          </a:p>
          <a:p>
            <a:pPr marL="285750" lvl="0" indent="-285750">
              <a:buFont typeface="Arial" panose="020B0604020202020204" pitchFamily="34" charset="0"/>
              <a:buChar char="•"/>
            </a:pPr>
            <a:r>
              <a:rPr lang="en-US" dirty="0"/>
              <a:t>E-01-15-98-5210-00, School Assessment: Diocesan, 19852100</a:t>
            </a:r>
          </a:p>
          <a:p>
            <a:pPr marL="285750" lvl="0" indent="-285750">
              <a:buFont typeface="Arial" panose="020B0604020202020204" pitchFamily="34" charset="0"/>
              <a:buChar char="•"/>
            </a:pPr>
            <a:r>
              <a:rPr lang="en-US" dirty="0"/>
              <a:t>E-01-15-98-5215-00, School Support: Trans to Schools, 198521500</a:t>
            </a:r>
          </a:p>
          <a:p>
            <a:pPr marL="285750" lvl="0" indent="-285750">
              <a:buFont typeface="Arial" panose="020B0604020202020204" pitchFamily="34" charset="0"/>
              <a:buChar char="•"/>
            </a:pPr>
            <a:r>
              <a:rPr lang="en-US" dirty="0"/>
              <a:t>E-01-15-98-5220-00, School Support: Tuition Assistance, 198521500</a:t>
            </a:r>
          </a:p>
        </p:txBody>
      </p:sp>
      <p:sp>
        <p:nvSpPr>
          <p:cNvPr id="7" name="TextBox 6"/>
          <p:cNvSpPr txBox="1"/>
          <p:nvPr/>
        </p:nvSpPr>
        <p:spPr>
          <a:xfrm>
            <a:off x="304801" y="5715000"/>
            <a:ext cx="8534399" cy="707886"/>
          </a:xfrm>
          <a:prstGeom prst="rect">
            <a:avLst/>
          </a:prstGeom>
          <a:noFill/>
        </p:spPr>
        <p:txBody>
          <a:bodyPr wrap="square" rtlCol="0">
            <a:spAutoFit/>
          </a:bodyPr>
          <a:lstStyle/>
          <a:p>
            <a:r>
              <a:rPr lang="en-US" sz="2000" b="1" dirty="0"/>
              <a:t>The revenue exemption is limited to a maximum of $100,000 or total school support and tuition assistance payments made, whichever is less.</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3" y="1828800"/>
            <a:ext cx="8486775"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63B9DE71-4A56-45DD-B409-270FCBBB919D}" type="slidenum">
              <a:rPr lang="en-US" smtClean="0">
                <a:solidFill>
                  <a:srgbClr val="534949"/>
                </a:solidFill>
              </a:rPr>
              <a:pPr/>
              <a:t>58</a:t>
            </a:fld>
            <a:endParaRPr lang="en-US">
              <a:solidFill>
                <a:srgbClr val="534949"/>
              </a:solidFill>
            </a:endParaRPr>
          </a:p>
        </p:txBody>
      </p:sp>
      <p:pic>
        <p:nvPicPr>
          <p:cNvPr id="8" name="Picture 2" descr="I:\DIOCESAN GRAPHICS AND LOGOS\DOSP Coat of Arms\CoatofArms-RGB-full-color_no_backgrou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20016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Parish Assessment Worksheet</a:t>
            </a:r>
          </a:p>
        </p:txBody>
      </p:sp>
      <p:sp>
        <p:nvSpPr>
          <p:cNvPr id="3" name="TextBox 2"/>
          <p:cNvSpPr txBox="1"/>
          <p:nvPr/>
        </p:nvSpPr>
        <p:spPr>
          <a:xfrm>
            <a:off x="328613" y="3962400"/>
            <a:ext cx="7985135" cy="369332"/>
          </a:xfrm>
          <a:prstGeom prst="rect">
            <a:avLst/>
          </a:prstGeom>
          <a:noFill/>
        </p:spPr>
        <p:txBody>
          <a:bodyPr wrap="none" rtlCol="0">
            <a:spAutoFit/>
          </a:bodyPr>
          <a:lstStyle/>
          <a:p>
            <a:r>
              <a:rPr lang="en-US" dirty="0"/>
              <a:t>Enter on Line 15, column 1 the total amount of loan principal payments </a:t>
            </a:r>
            <a:r>
              <a:rPr lang="en-US" dirty="0" smtClean="0"/>
              <a:t>made</a:t>
            </a:r>
            <a:endParaRPr lang="en-US" dirty="0"/>
          </a:p>
        </p:txBody>
      </p:sp>
      <p:sp>
        <p:nvSpPr>
          <p:cNvPr id="4" name="TextBox 3"/>
          <p:cNvSpPr txBox="1"/>
          <p:nvPr/>
        </p:nvSpPr>
        <p:spPr>
          <a:xfrm>
            <a:off x="328613" y="4495800"/>
            <a:ext cx="6594882" cy="369332"/>
          </a:xfrm>
          <a:prstGeom prst="rect">
            <a:avLst/>
          </a:prstGeom>
          <a:noFill/>
        </p:spPr>
        <p:txBody>
          <a:bodyPr wrap="none" rtlCol="0">
            <a:spAutoFit/>
          </a:bodyPr>
          <a:lstStyle/>
          <a:p>
            <a:r>
              <a:rPr lang="en-US" dirty="0"/>
              <a:t>The interest expense portion of payments made is not deductible</a:t>
            </a:r>
          </a:p>
        </p:txBody>
      </p:sp>
      <p:sp>
        <p:nvSpPr>
          <p:cNvPr id="6" name="TextBox 5"/>
          <p:cNvSpPr txBox="1"/>
          <p:nvPr/>
        </p:nvSpPr>
        <p:spPr>
          <a:xfrm>
            <a:off x="457200" y="5410200"/>
            <a:ext cx="184731" cy="369332"/>
          </a:xfrm>
          <a:prstGeom prst="rect">
            <a:avLst/>
          </a:prstGeom>
          <a:noFill/>
        </p:spPr>
        <p:txBody>
          <a:bodyPr wrap="none" rtlCol="0">
            <a:spAutoFit/>
          </a:bodyPr>
          <a:lstStyle/>
          <a:p>
            <a:endParaRPr lang="en-US" dirty="0"/>
          </a:p>
        </p:txBody>
      </p:sp>
      <p:sp>
        <p:nvSpPr>
          <p:cNvPr id="7" name="TextBox 6"/>
          <p:cNvSpPr txBox="1"/>
          <p:nvPr/>
        </p:nvSpPr>
        <p:spPr>
          <a:xfrm>
            <a:off x="457201" y="5029200"/>
            <a:ext cx="8358188" cy="923330"/>
          </a:xfrm>
          <a:prstGeom prst="rect">
            <a:avLst/>
          </a:prstGeom>
          <a:noFill/>
        </p:spPr>
        <p:txBody>
          <a:bodyPr wrap="square" rtlCol="0">
            <a:spAutoFit/>
          </a:bodyPr>
          <a:lstStyle/>
          <a:p>
            <a:r>
              <a:rPr lang="en-US" dirty="0"/>
              <a:t>Not all principal reduction payments are deductible. Principal reductions payments on loans for capital projects approved in writing by the Bishop’s office are deductible. Payments on Parish Assessment loans are not deductible.</a:t>
            </a:r>
          </a:p>
        </p:txBody>
      </p:sp>
      <p:sp>
        <p:nvSpPr>
          <p:cNvPr id="5" name="Slide Number Placeholder 4"/>
          <p:cNvSpPr>
            <a:spLocks noGrp="1"/>
          </p:cNvSpPr>
          <p:nvPr>
            <p:ph type="sldNum" sz="quarter" idx="12"/>
          </p:nvPr>
        </p:nvSpPr>
        <p:spPr/>
        <p:txBody>
          <a:bodyPr/>
          <a:lstStyle/>
          <a:p>
            <a:fld id="{63B9DE71-4A56-45DD-B409-270FCBBB919D}" type="slidenum">
              <a:rPr lang="en-US" smtClean="0">
                <a:solidFill>
                  <a:srgbClr val="534949"/>
                </a:solidFill>
              </a:rPr>
              <a:pPr/>
              <a:t>59</a:t>
            </a:fld>
            <a:endParaRPr lang="en-US">
              <a:solidFill>
                <a:srgbClr val="534949"/>
              </a:solidFill>
            </a:endParaRPr>
          </a:p>
        </p:txBody>
      </p:sp>
      <p:pic>
        <p:nvPicPr>
          <p:cNvPr id="9" name="Picture 2" descr="I:\DIOCESAN GRAPHICS AND LOGOS\DOSP Coat of Arms\CoatofArms-RGB-full-color_no_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13" y="2057400"/>
            <a:ext cx="8486775"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86649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19071"/>
            <a:ext cx="7924801" cy="4407408"/>
          </a:xfrm>
        </p:spPr>
        <p:txBody>
          <a:bodyPr>
            <a:normAutofit/>
          </a:bodyPr>
          <a:lstStyle/>
          <a:p>
            <a:pPr marL="45720" indent="0">
              <a:buNone/>
            </a:pPr>
            <a:r>
              <a:rPr lang="en-US" sz="3200" b="1" dirty="0"/>
              <a:t>Group Health Insurance</a:t>
            </a:r>
            <a:r>
              <a:rPr lang="en-US" sz="3200" dirty="0"/>
              <a:t> continues under review. For budgeting purposes, plan on the employer’s monthly health insurance premium for eligible employees to increase by 10%.   </a:t>
            </a:r>
          </a:p>
        </p:txBody>
      </p:sp>
      <p:sp>
        <p:nvSpPr>
          <p:cNvPr id="2" name="Title 1"/>
          <p:cNvSpPr>
            <a:spLocks noGrp="1"/>
          </p:cNvSpPr>
          <p:nvPr>
            <p:ph type="title"/>
          </p:nvPr>
        </p:nvSpPr>
        <p:spPr>
          <a:xfrm>
            <a:off x="1447800" y="457200"/>
            <a:ext cx="6858000" cy="1143000"/>
          </a:xfrm>
        </p:spPr>
        <p:txBody>
          <a:bodyPr>
            <a:normAutofit/>
          </a:bodyPr>
          <a:lstStyle/>
          <a:p>
            <a:r>
              <a:rPr lang="en-US" dirty="0" smtClean="0"/>
              <a:t>BUDGET GUIDANCE</a:t>
            </a:r>
            <a:br>
              <a:rPr lang="en-US" dirty="0" smtClean="0"/>
            </a:br>
            <a:endParaRPr lang="en-US" dirty="0"/>
          </a:p>
        </p:txBody>
      </p:sp>
      <p:pic>
        <p:nvPicPr>
          <p:cNvPr id="4" name="Picture 2" descr="I:\DIOCESAN GRAPHICS AND LOGOS\DOSP Coat of Arms\CoatofArms-RGB-full-color_no_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63B9DE71-4A56-45DD-B409-270FCBBB919D}" type="slidenum">
              <a:rPr lang="en-US" smtClean="0">
                <a:solidFill>
                  <a:srgbClr val="534949"/>
                </a:solidFill>
              </a:rPr>
              <a:pPr/>
              <a:t>6</a:t>
            </a:fld>
            <a:endParaRPr lang="en-US">
              <a:solidFill>
                <a:srgbClr val="534949"/>
              </a:solidFill>
            </a:endParaRPr>
          </a:p>
        </p:txBody>
      </p:sp>
    </p:spTree>
    <p:extLst>
      <p:ext uri="{BB962C8B-B14F-4D97-AF65-F5344CB8AC3E}">
        <p14:creationId xmlns:p14="http://schemas.microsoft.com/office/powerpoint/2010/main" val="364223172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Parish Assessment Worksheet</a:t>
            </a:r>
          </a:p>
        </p:txBody>
      </p:sp>
      <p:sp>
        <p:nvSpPr>
          <p:cNvPr id="4" name="TextBox 3"/>
          <p:cNvSpPr txBox="1"/>
          <p:nvPr/>
        </p:nvSpPr>
        <p:spPr>
          <a:xfrm>
            <a:off x="381001" y="3886200"/>
            <a:ext cx="8439150" cy="923330"/>
          </a:xfrm>
          <a:prstGeom prst="rect">
            <a:avLst/>
          </a:prstGeom>
          <a:noFill/>
        </p:spPr>
        <p:txBody>
          <a:bodyPr wrap="square" rtlCol="0">
            <a:spAutoFit/>
          </a:bodyPr>
          <a:lstStyle/>
          <a:p>
            <a:r>
              <a:rPr lang="en-US" dirty="0" smtClean="0"/>
              <a:t>Line 16, Column 1: Enter amount collected for faith formation and other parish ministries’ special activities recorded in General Ledger Functional Account Code 4020: Program Income</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88" y="2133600"/>
            <a:ext cx="8505825"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63B9DE71-4A56-45DD-B409-270FCBBB919D}" type="slidenum">
              <a:rPr lang="en-US" smtClean="0">
                <a:solidFill>
                  <a:srgbClr val="534949"/>
                </a:solidFill>
              </a:rPr>
              <a:pPr/>
              <a:t>60</a:t>
            </a:fld>
            <a:endParaRPr lang="en-US">
              <a:solidFill>
                <a:srgbClr val="534949"/>
              </a:solidFill>
            </a:endParaRPr>
          </a:p>
        </p:txBody>
      </p:sp>
      <p:pic>
        <p:nvPicPr>
          <p:cNvPr id="6" name="Picture 2" descr="I:\DIOCESAN GRAPHICS AND LOGOS\DOSP Coat of Arms\CoatofArms-RGB-full-color_no_backgrou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51475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Parish Assessment Worksheet</a:t>
            </a:r>
          </a:p>
        </p:txBody>
      </p:sp>
      <p:sp>
        <p:nvSpPr>
          <p:cNvPr id="3" name="TextBox 2"/>
          <p:cNvSpPr txBox="1"/>
          <p:nvPr/>
        </p:nvSpPr>
        <p:spPr>
          <a:xfrm>
            <a:off x="685800" y="4038600"/>
            <a:ext cx="7696200" cy="1200329"/>
          </a:xfrm>
          <a:prstGeom prst="rect">
            <a:avLst/>
          </a:prstGeom>
          <a:noFill/>
        </p:spPr>
        <p:txBody>
          <a:bodyPr wrap="square" rtlCol="0">
            <a:spAutoFit/>
          </a:bodyPr>
          <a:lstStyle/>
          <a:p>
            <a:r>
              <a:rPr lang="en-US" sz="2400" b="1" dirty="0" smtClean="0"/>
              <a:t>Line 17, Column 3: Calculated </a:t>
            </a:r>
            <a:r>
              <a:rPr lang="en-US" sz="2400" b="1" dirty="0"/>
              <a:t>by deducting from Total General Ledger Revenue (Line 1, Column 3) all amounts included in Line 2 through 16, Column </a:t>
            </a:r>
            <a:r>
              <a:rPr lang="en-US" sz="2400" b="1" dirty="0" smtClean="0"/>
              <a:t>3</a:t>
            </a:r>
            <a:endParaRPr lang="en-US" sz="2400" b="1"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 y="1828800"/>
            <a:ext cx="8515350"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63B9DE71-4A56-45DD-B409-270FCBBB919D}" type="slidenum">
              <a:rPr lang="en-US" smtClean="0">
                <a:solidFill>
                  <a:srgbClr val="534949"/>
                </a:solidFill>
              </a:rPr>
              <a:pPr/>
              <a:t>61</a:t>
            </a:fld>
            <a:endParaRPr lang="en-US">
              <a:solidFill>
                <a:srgbClr val="534949"/>
              </a:solidFill>
            </a:endParaRPr>
          </a:p>
        </p:txBody>
      </p:sp>
      <p:pic>
        <p:nvPicPr>
          <p:cNvPr id="6" name="Picture 2" descr="I:\DIOCESAN GRAPHICS AND LOGOS\DOSP Coat of Arms\CoatofArms-RGB-full-color_no_backgroun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1305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Parish Assessment Worksheet</a:t>
            </a:r>
          </a:p>
        </p:txBody>
      </p:sp>
      <p:sp>
        <p:nvSpPr>
          <p:cNvPr id="3" name="TextBox 2"/>
          <p:cNvSpPr txBox="1"/>
          <p:nvPr/>
        </p:nvSpPr>
        <p:spPr>
          <a:xfrm>
            <a:off x="685800" y="3810000"/>
            <a:ext cx="7696200" cy="1631216"/>
          </a:xfrm>
          <a:prstGeom prst="rect">
            <a:avLst/>
          </a:prstGeom>
          <a:noFill/>
        </p:spPr>
        <p:txBody>
          <a:bodyPr wrap="square" rtlCol="0">
            <a:spAutoFit/>
          </a:bodyPr>
          <a:lstStyle/>
          <a:p>
            <a:r>
              <a:rPr lang="en-US" sz="2000" b="1" dirty="0"/>
              <a:t>Assessment Rate </a:t>
            </a:r>
            <a:r>
              <a:rPr lang="en-US" sz="2000" b="1" dirty="0" smtClean="0"/>
              <a:t>calculated by Pastoral Center (Line </a:t>
            </a:r>
            <a:r>
              <a:rPr lang="en-US" sz="2000" b="1" dirty="0"/>
              <a:t>18, </a:t>
            </a:r>
            <a:r>
              <a:rPr lang="en-US" sz="2000" b="1" dirty="0" smtClean="0"/>
              <a:t>Column </a:t>
            </a:r>
            <a:r>
              <a:rPr lang="en-US" sz="2000" b="1" dirty="0"/>
              <a:t>3):</a:t>
            </a:r>
            <a:endParaRPr lang="en-US" sz="2000" dirty="0"/>
          </a:p>
          <a:p>
            <a:pPr marL="285750" lvl="0" indent="-285750">
              <a:buFont typeface="Arial" panose="020B0604020202020204" pitchFamily="34" charset="0"/>
              <a:buChar char="•"/>
            </a:pPr>
            <a:r>
              <a:rPr lang="en-US" sz="2000" dirty="0" smtClean="0"/>
              <a:t>The established Diocesan </a:t>
            </a:r>
            <a:r>
              <a:rPr lang="en-US" sz="2000" dirty="0"/>
              <a:t>Parish Assessment amount ($11,850,000</a:t>
            </a:r>
            <a:r>
              <a:rPr lang="en-US" sz="2000" dirty="0" smtClean="0"/>
              <a:t>) divided </a:t>
            </a:r>
            <a:r>
              <a:rPr lang="en-US" sz="2000" dirty="0"/>
              <a:t>by </a:t>
            </a:r>
            <a:r>
              <a:rPr lang="en-US" sz="2000" dirty="0" smtClean="0"/>
              <a:t>the Total </a:t>
            </a:r>
            <a:r>
              <a:rPr lang="en-US" sz="2000" dirty="0"/>
              <a:t>Assessable Revenue (Line 17, </a:t>
            </a:r>
            <a:r>
              <a:rPr lang="en-US" sz="2000" dirty="0" smtClean="0"/>
              <a:t>Column 3 </a:t>
            </a:r>
            <a:r>
              <a:rPr lang="en-US" sz="2000" dirty="0"/>
              <a:t>for all parishes and </a:t>
            </a:r>
            <a:r>
              <a:rPr lang="en-US" sz="2000" dirty="0" smtClean="0"/>
              <a:t>missions) equals the </a:t>
            </a:r>
            <a:r>
              <a:rPr lang="en-US" sz="2000" dirty="0"/>
              <a:t>Assessment Rate % </a:t>
            </a:r>
            <a:r>
              <a:rPr lang="en-US" sz="2000" dirty="0" smtClean="0"/>
              <a:t>to be used for </a:t>
            </a:r>
            <a:r>
              <a:rPr lang="en-US" sz="2000" dirty="0"/>
              <a:t>all parishes and missions </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1838325"/>
            <a:ext cx="8229600"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63B9DE71-4A56-45DD-B409-270FCBBB919D}" type="slidenum">
              <a:rPr lang="en-US" smtClean="0">
                <a:solidFill>
                  <a:srgbClr val="534949"/>
                </a:solidFill>
              </a:rPr>
              <a:pPr/>
              <a:t>62</a:t>
            </a:fld>
            <a:endParaRPr lang="en-US">
              <a:solidFill>
                <a:srgbClr val="534949"/>
              </a:solidFill>
            </a:endParaRPr>
          </a:p>
        </p:txBody>
      </p:sp>
      <p:pic>
        <p:nvPicPr>
          <p:cNvPr id="6" name="Picture 2" descr="I:\DIOCESAN GRAPHICS AND LOGOS\DOSP Coat of Arms\CoatofArms-RGB-full-color_no_backgrou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02155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Parish Assessment Worksheet</a:t>
            </a:r>
          </a:p>
        </p:txBody>
      </p:sp>
      <p:sp>
        <p:nvSpPr>
          <p:cNvPr id="3" name="TextBox 2"/>
          <p:cNvSpPr txBox="1"/>
          <p:nvPr/>
        </p:nvSpPr>
        <p:spPr>
          <a:xfrm>
            <a:off x="909639" y="3828871"/>
            <a:ext cx="7324724" cy="1938992"/>
          </a:xfrm>
          <a:prstGeom prst="rect">
            <a:avLst/>
          </a:prstGeom>
          <a:noFill/>
        </p:spPr>
        <p:txBody>
          <a:bodyPr wrap="square" rtlCol="0">
            <a:spAutoFit/>
          </a:bodyPr>
          <a:lstStyle/>
          <a:p>
            <a:r>
              <a:rPr lang="en-US" sz="2400" b="1" dirty="0"/>
              <a:t>Parish Assessment (Line 19, column 3)</a:t>
            </a:r>
          </a:p>
          <a:p>
            <a:pPr lvl="1"/>
            <a:r>
              <a:rPr lang="en-US" sz="2400" b="1" dirty="0"/>
              <a:t>Multiply the Assessment Rate % by the parish’s Assessable Revenue to determine the parish’s Annual Assessment and companion Annual Pastoral Appeal </a:t>
            </a:r>
            <a:r>
              <a:rPr lang="en-US" sz="2400" b="1" dirty="0" smtClean="0"/>
              <a:t>goal.</a:t>
            </a:r>
            <a:endParaRPr lang="en-US" sz="2400" b="1" dirty="0"/>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563" y="1905000"/>
            <a:ext cx="8524875"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63B9DE71-4A56-45DD-B409-270FCBBB919D}" type="slidenum">
              <a:rPr lang="en-US" smtClean="0">
                <a:solidFill>
                  <a:srgbClr val="534949"/>
                </a:solidFill>
              </a:rPr>
              <a:pPr/>
              <a:t>63</a:t>
            </a:fld>
            <a:endParaRPr lang="en-US">
              <a:solidFill>
                <a:srgbClr val="534949"/>
              </a:solidFill>
            </a:endParaRPr>
          </a:p>
        </p:txBody>
      </p:sp>
      <p:pic>
        <p:nvPicPr>
          <p:cNvPr id="6" name="Picture 2" descr="I:\DIOCESAN GRAPHICS AND LOGOS\DOSP Coat of Arms\CoatofArms-RGB-full-color_no_backgrou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48759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Parish Assessment Worksheet</a:t>
            </a:r>
          </a:p>
        </p:txBody>
      </p:sp>
      <p:sp>
        <p:nvSpPr>
          <p:cNvPr id="3" name="TextBox 2"/>
          <p:cNvSpPr txBox="1"/>
          <p:nvPr/>
        </p:nvSpPr>
        <p:spPr>
          <a:xfrm>
            <a:off x="990601" y="3732074"/>
            <a:ext cx="7243762" cy="2246769"/>
          </a:xfrm>
          <a:prstGeom prst="rect">
            <a:avLst/>
          </a:prstGeom>
          <a:noFill/>
        </p:spPr>
        <p:txBody>
          <a:bodyPr wrap="square" rtlCol="0">
            <a:spAutoFit/>
          </a:bodyPr>
          <a:lstStyle/>
          <a:p>
            <a:r>
              <a:rPr lang="en-US" sz="2000" b="1" dirty="0"/>
              <a:t>Effective Assessment Rate as a % of Total General Ledger Revenue (Line 20, column 3)</a:t>
            </a:r>
          </a:p>
          <a:p>
            <a:pPr lvl="1" algn="just"/>
            <a:r>
              <a:rPr lang="en-US" sz="2000" b="1" dirty="0"/>
              <a:t>Divide the parish’s Annual Assessment Line 19, Column 3 by Total General Ledger Income </a:t>
            </a:r>
            <a:r>
              <a:rPr lang="en-US" sz="2000" b="1" dirty="0" smtClean="0"/>
              <a:t>Line </a:t>
            </a:r>
            <a:r>
              <a:rPr lang="en-US" sz="2000" b="1" dirty="0"/>
              <a:t>1, column </a:t>
            </a:r>
            <a:r>
              <a:rPr lang="en-US" sz="2000" b="1" dirty="0" smtClean="0"/>
              <a:t>3 </a:t>
            </a:r>
            <a:r>
              <a:rPr lang="en-US" sz="2000" b="1" dirty="0"/>
              <a:t>to calculate the Effective Assessment Rate which represents the share of the parish’s total revenue that is to be used to support diocesan-wide ministries</a:t>
            </a:r>
            <a:r>
              <a:rPr lang="en-US" dirty="0"/>
              <a:t>.</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563" y="1828800"/>
            <a:ext cx="8524875"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63B9DE71-4A56-45DD-B409-270FCBBB919D}" type="slidenum">
              <a:rPr lang="en-US" smtClean="0">
                <a:solidFill>
                  <a:srgbClr val="534949"/>
                </a:solidFill>
              </a:rPr>
              <a:pPr/>
              <a:t>64</a:t>
            </a:fld>
            <a:endParaRPr lang="en-US">
              <a:solidFill>
                <a:srgbClr val="534949"/>
              </a:solidFill>
            </a:endParaRPr>
          </a:p>
        </p:txBody>
      </p:sp>
      <p:pic>
        <p:nvPicPr>
          <p:cNvPr id="6" name="Picture 2" descr="I:\DIOCESAN GRAPHICS AND LOGOS\DOSP Coat of Arms\CoatofArms-RGB-full-color_no_backgrou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30256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Human Resources</a:t>
            </a:r>
            <a:endParaRPr lang="en-US" sz="2800" dirty="0"/>
          </a:p>
        </p:txBody>
      </p:sp>
      <p:sp>
        <p:nvSpPr>
          <p:cNvPr id="4" name="Slide Number Placeholder 3"/>
          <p:cNvSpPr>
            <a:spLocks noGrp="1"/>
          </p:cNvSpPr>
          <p:nvPr>
            <p:ph type="sldNum" sz="quarter" idx="12"/>
          </p:nvPr>
        </p:nvSpPr>
        <p:spPr/>
        <p:txBody>
          <a:bodyPr/>
          <a:lstStyle/>
          <a:p>
            <a:fld id="{63B9DE71-4A56-45DD-B409-270FCBBB919D}" type="slidenum">
              <a:rPr lang="en-US" smtClean="0">
                <a:solidFill>
                  <a:srgbClr val="534949"/>
                </a:solidFill>
              </a:rPr>
              <a:pPr/>
              <a:t>65</a:t>
            </a:fld>
            <a:endParaRPr lang="en-US">
              <a:solidFill>
                <a:srgbClr val="534949"/>
              </a:solidFill>
            </a:endParaRPr>
          </a:p>
        </p:txBody>
      </p:sp>
      <p:pic>
        <p:nvPicPr>
          <p:cNvPr id="6" name="Picture 2" descr="I:\DIOCESAN GRAPHICS AND LOGOS\DOSP Coat of Arms\CoatofArms-RGB-full-color_no_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63934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Listening Session</a:t>
            </a:r>
            <a:endParaRPr lang="en-US" sz="2800" dirty="0"/>
          </a:p>
        </p:txBody>
      </p:sp>
      <p:sp>
        <p:nvSpPr>
          <p:cNvPr id="4" name="Slide Number Placeholder 3"/>
          <p:cNvSpPr>
            <a:spLocks noGrp="1"/>
          </p:cNvSpPr>
          <p:nvPr>
            <p:ph type="sldNum" sz="quarter" idx="12"/>
          </p:nvPr>
        </p:nvSpPr>
        <p:spPr/>
        <p:txBody>
          <a:bodyPr/>
          <a:lstStyle/>
          <a:p>
            <a:fld id="{63B9DE71-4A56-45DD-B409-270FCBBB919D}" type="slidenum">
              <a:rPr lang="en-US" smtClean="0">
                <a:solidFill>
                  <a:srgbClr val="534949"/>
                </a:solidFill>
              </a:rPr>
              <a:pPr/>
              <a:t>66</a:t>
            </a:fld>
            <a:endParaRPr lang="en-US">
              <a:solidFill>
                <a:srgbClr val="534949"/>
              </a:solidFill>
            </a:endParaRPr>
          </a:p>
        </p:txBody>
      </p:sp>
      <p:pic>
        <p:nvPicPr>
          <p:cNvPr id="6" name="Picture 2" descr="I:\DIOCESAN GRAPHICS AND LOGOS\DOSP Coat of Arms\CoatofArms-RGB-full-color_no_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38268" y="2209800"/>
            <a:ext cx="5615063" cy="1384995"/>
          </a:xfrm>
          <a:prstGeom prst="rect">
            <a:avLst/>
          </a:prstGeom>
          <a:noFill/>
        </p:spPr>
        <p:txBody>
          <a:bodyPr wrap="none" rtlCol="0">
            <a:spAutoFit/>
          </a:bodyPr>
          <a:lstStyle/>
          <a:p>
            <a:r>
              <a:rPr lang="en-US" sz="2800" dirty="0" smtClean="0"/>
              <a:t>What are we doing well?</a:t>
            </a:r>
          </a:p>
          <a:p>
            <a:r>
              <a:rPr lang="en-US" sz="2800" dirty="0" smtClean="0"/>
              <a:t>What do we need to improve upon?</a:t>
            </a:r>
          </a:p>
          <a:p>
            <a:r>
              <a:rPr lang="en-US" sz="2800" dirty="0" smtClean="0"/>
              <a:t>What should we be focusing on?</a:t>
            </a:r>
            <a:endParaRPr lang="en-US" sz="2800" dirty="0"/>
          </a:p>
        </p:txBody>
      </p:sp>
    </p:spTree>
    <p:extLst>
      <p:ext uri="{BB962C8B-B14F-4D97-AF65-F5344CB8AC3E}">
        <p14:creationId xmlns:p14="http://schemas.microsoft.com/office/powerpoint/2010/main" val="21144464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19071"/>
            <a:ext cx="7924801" cy="4407408"/>
          </a:xfrm>
        </p:spPr>
        <p:txBody>
          <a:bodyPr>
            <a:normAutofit/>
          </a:bodyPr>
          <a:lstStyle/>
          <a:p>
            <a:pPr marL="45720" indent="0">
              <a:buNone/>
            </a:pPr>
            <a:r>
              <a:rPr lang="en-US" sz="3200" b="1" dirty="0"/>
              <a:t>Group Health Insurance</a:t>
            </a:r>
            <a:r>
              <a:rPr lang="en-US" sz="3200" dirty="0"/>
              <a:t> continues under review. For budgeting purposes, plan on the employer’s monthly health insurance premium for eligible </a:t>
            </a:r>
            <a:r>
              <a:rPr lang="en-US" sz="3200" dirty="0" smtClean="0"/>
              <a:t>employees </a:t>
            </a:r>
            <a:r>
              <a:rPr lang="en-US" sz="3200" dirty="0"/>
              <a:t>to increase by </a:t>
            </a:r>
            <a:r>
              <a:rPr lang="en-US" sz="3200" strike="dblStrike" dirty="0"/>
              <a:t>10%.</a:t>
            </a:r>
            <a:r>
              <a:rPr lang="en-US" sz="3200" dirty="0"/>
              <a:t> </a:t>
            </a:r>
            <a:r>
              <a:rPr lang="en-US" sz="3200" dirty="0" smtClean="0"/>
              <a:t> 6.5%.</a:t>
            </a:r>
          </a:p>
          <a:p>
            <a:pPr marL="45720" indent="0">
              <a:buNone/>
            </a:pPr>
            <a:endParaRPr lang="en-US" sz="800" dirty="0" smtClean="0"/>
          </a:p>
          <a:p>
            <a:pPr marL="45720" indent="0">
              <a:buNone/>
            </a:pPr>
            <a:r>
              <a:rPr lang="en-US" sz="3200" dirty="0" smtClean="0"/>
              <a:t>Lay employees:	$668/month</a:t>
            </a:r>
          </a:p>
          <a:p>
            <a:pPr marL="45720" indent="0">
              <a:buNone/>
            </a:pPr>
            <a:r>
              <a:rPr lang="en-US" sz="3200" dirty="0" smtClean="0"/>
              <a:t>Clergy:			$1198/month</a:t>
            </a:r>
            <a:endParaRPr lang="en-US" sz="3200" dirty="0"/>
          </a:p>
        </p:txBody>
      </p:sp>
      <p:sp>
        <p:nvSpPr>
          <p:cNvPr id="2" name="Title 1"/>
          <p:cNvSpPr>
            <a:spLocks noGrp="1"/>
          </p:cNvSpPr>
          <p:nvPr>
            <p:ph type="title"/>
          </p:nvPr>
        </p:nvSpPr>
        <p:spPr>
          <a:xfrm>
            <a:off x="1447800" y="457200"/>
            <a:ext cx="6858000" cy="1143000"/>
          </a:xfrm>
        </p:spPr>
        <p:txBody>
          <a:bodyPr>
            <a:normAutofit/>
          </a:bodyPr>
          <a:lstStyle/>
          <a:p>
            <a:r>
              <a:rPr lang="en-US" dirty="0" smtClean="0"/>
              <a:t>BUDGET GUIDANCE</a:t>
            </a:r>
            <a:br>
              <a:rPr lang="en-US" dirty="0" smtClean="0"/>
            </a:br>
            <a:endParaRPr lang="en-US" dirty="0"/>
          </a:p>
        </p:txBody>
      </p:sp>
      <p:pic>
        <p:nvPicPr>
          <p:cNvPr id="4" name="Picture 2" descr="I:\DIOCESAN GRAPHICS AND LOGOS\DOSP Coat of Arms\CoatofArms-RGB-full-color_no_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63B9DE71-4A56-45DD-B409-270FCBBB919D}" type="slidenum">
              <a:rPr lang="en-US" smtClean="0">
                <a:solidFill>
                  <a:srgbClr val="534949"/>
                </a:solidFill>
              </a:rPr>
              <a:pPr/>
              <a:t>7</a:t>
            </a:fld>
            <a:endParaRPr lang="en-US">
              <a:solidFill>
                <a:srgbClr val="534949"/>
              </a:solidFill>
            </a:endParaRPr>
          </a:p>
        </p:txBody>
      </p:sp>
    </p:spTree>
    <p:extLst>
      <p:ext uri="{BB962C8B-B14F-4D97-AF65-F5344CB8AC3E}">
        <p14:creationId xmlns:p14="http://schemas.microsoft.com/office/powerpoint/2010/main" val="38500587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19071"/>
            <a:ext cx="7924801" cy="4407408"/>
          </a:xfrm>
        </p:spPr>
        <p:txBody>
          <a:bodyPr>
            <a:normAutofit/>
          </a:bodyPr>
          <a:lstStyle/>
          <a:p>
            <a:pPr marL="45720" indent="0">
              <a:buNone/>
            </a:pPr>
            <a:r>
              <a:rPr lang="en-US" sz="3200" b="1" dirty="0"/>
              <a:t>Workers’ Compensation Insurance</a:t>
            </a:r>
            <a:r>
              <a:rPr lang="en-US" sz="3200" dirty="0"/>
              <a:t> will decrease for the coming year:</a:t>
            </a:r>
          </a:p>
          <a:p>
            <a:r>
              <a:rPr lang="en-US" sz="3200" dirty="0"/>
              <a:t>All Office/Clergy/Professional </a:t>
            </a:r>
            <a:r>
              <a:rPr lang="en-US" sz="3200" dirty="0" smtClean="0"/>
              <a:t>employees</a:t>
            </a:r>
            <a:r>
              <a:rPr lang="en-US" sz="3200" dirty="0"/>
              <a:t> </a:t>
            </a:r>
            <a:r>
              <a:rPr lang="en-US" sz="3200" dirty="0" smtClean="0"/>
              <a:t>0.75</a:t>
            </a:r>
            <a:r>
              <a:rPr lang="en-US" sz="3200" dirty="0"/>
              <a:t>% of annual </a:t>
            </a:r>
            <a:r>
              <a:rPr lang="en-US" sz="3200" dirty="0" smtClean="0"/>
              <a:t>wages</a:t>
            </a:r>
            <a:endParaRPr lang="en-US" sz="3200" dirty="0"/>
          </a:p>
          <a:p>
            <a:r>
              <a:rPr lang="en-US" sz="3200" dirty="0"/>
              <a:t>All other </a:t>
            </a:r>
            <a:r>
              <a:rPr lang="en-US" sz="3200" dirty="0" smtClean="0"/>
              <a:t>employees</a:t>
            </a:r>
            <a:r>
              <a:rPr lang="en-US" sz="3200" dirty="0"/>
              <a:t> </a:t>
            </a:r>
            <a:r>
              <a:rPr lang="en-US" sz="3200" dirty="0" smtClean="0"/>
              <a:t>6.00</a:t>
            </a:r>
            <a:r>
              <a:rPr lang="en-US" sz="3200" dirty="0"/>
              <a:t>% of annual wages</a:t>
            </a:r>
          </a:p>
          <a:p>
            <a:endParaRPr lang="en-US" sz="3200" dirty="0"/>
          </a:p>
        </p:txBody>
      </p:sp>
      <p:sp>
        <p:nvSpPr>
          <p:cNvPr id="2" name="Title 1"/>
          <p:cNvSpPr>
            <a:spLocks noGrp="1"/>
          </p:cNvSpPr>
          <p:nvPr>
            <p:ph type="title"/>
          </p:nvPr>
        </p:nvSpPr>
        <p:spPr>
          <a:xfrm>
            <a:off x="1447800" y="457200"/>
            <a:ext cx="6858000" cy="1143000"/>
          </a:xfrm>
        </p:spPr>
        <p:txBody>
          <a:bodyPr>
            <a:normAutofit/>
          </a:bodyPr>
          <a:lstStyle/>
          <a:p>
            <a:r>
              <a:rPr lang="en-US" dirty="0" smtClean="0"/>
              <a:t>BUDGET GUIDANCE</a:t>
            </a:r>
            <a:br>
              <a:rPr lang="en-US" dirty="0" smtClean="0"/>
            </a:br>
            <a:endParaRPr lang="en-US" dirty="0"/>
          </a:p>
        </p:txBody>
      </p:sp>
      <p:pic>
        <p:nvPicPr>
          <p:cNvPr id="4" name="Picture 2" descr="I:\DIOCESAN GRAPHICS AND LOGOS\DOSP Coat of Arms\CoatofArms-RGB-full-color_no_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63B9DE71-4A56-45DD-B409-270FCBBB919D}" type="slidenum">
              <a:rPr lang="en-US" smtClean="0">
                <a:solidFill>
                  <a:srgbClr val="534949"/>
                </a:solidFill>
              </a:rPr>
              <a:pPr/>
              <a:t>8</a:t>
            </a:fld>
            <a:endParaRPr lang="en-US">
              <a:solidFill>
                <a:srgbClr val="534949"/>
              </a:solidFill>
            </a:endParaRPr>
          </a:p>
        </p:txBody>
      </p:sp>
    </p:spTree>
    <p:extLst>
      <p:ext uri="{BB962C8B-B14F-4D97-AF65-F5344CB8AC3E}">
        <p14:creationId xmlns:p14="http://schemas.microsoft.com/office/powerpoint/2010/main" val="23591992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19071"/>
            <a:ext cx="7924801" cy="4407408"/>
          </a:xfrm>
        </p:spPr>
        <p:txBody>
          <a:bodyPr>
            <a:normAutofit/>
          </a:bodyPr>
          <a:lstStyle/>
          <a:p>
            <a:pPr marL="45720" indent="0">
              <a:buNone/>
            </a:pPr>
            <a:r>
              <a:rPr lang="en-US" sz="3200" b="1" dirty="0"/>
              <a:t>Workers’ Compensation Insurance</a:t>
            </a:r>
            <a:r>
              <a:rPr lang="en-US" sz="3200" dirty="0"/>
              <a:t> will </a:t>
            </a:r>
            <a:r>
              <a:rPr lang="en-US" sz="3200" strike="dblStrike" dirty="0"/>
              <a:t>decrease</a:t>
            </a:r>
            <a:r>
              <a:rPr lang="en-US" sz="3200" dirty="0"/>
              <a:t> </a:t>
            </a:r>
            <a:r>
              <a:rPr lang="en-US" sz="3200" u="sng" dirty="0"/>
              <a:t>remain unchanged</a:t>
            </a:r>
            <a:r>
              <a:rPr lang="en-US" sz="3200" dirty="0"/>
              <a:t> </a:t>
            </a:r>
            <a:r>
              <a:rPr lang="en-US" sz="3200" dirty="0" smtClean="0"/>
              <a:t>for </a:t>
            </a:r>
            <a:r>
              <a:rPr lang="en-US" sz="3200" dirty="0"/>
              <a:t>the coming year:</a:t>
            </a:r>
          </a:p>
          <a:p>
            <a:r>
              <a:rPr lang="en-US" sz="3200" dirty="0"/>
              <a:t>All Office/Clergy/Professional </a:t>
            </a:r>
            <a:r>
              <a:rPr lang="en-US" sz="3200" dirty="0" smtClean="0"/>
              <a:t>employees</a:t>
            </a:r>
            <a:r>
              <a:rPr lang="en-US" sz="3200" dirty="0"/>
              <a:t> </a:t>
            </a:r>
            <a:r>
              <a:rPr lang="en-US" sz="3200" strike="dblStrike" dirty="0" smtClean="0"/>
              <a:t>0.75</a:t>
            </a:r>
            <a:r>
              <a:rPr lang="en-US" sz="3200" strike="dblStrike" dirty="0"/>
              <a:t>%</a:t>
            </a:r>
            <a:r>
              <a:rPr lang="en-US" sz="3200" dirty="0"/>
              <a:t> </a:t>
            </a:r>
            <a:r>
              <a:rPr lang="en-US" sz="3200" u="sng" dirty="0" smtClean="0"/>
              <a:t>1.0%</a:t>
            </a:r>
            <a:r>
              <a:rPr lang="en-US" sz="3200" dirty="0" smtClean="0"/>
              <a:t> of </a:t>
            </a:r>
            <a:r>
              <a:rPr lang="en-US" sz="3200" dirty="0"/>
              <a:t>annual </a:t>
            </a:r>
            <a:r>
              <a:rPr lang="en-US" sz="3200" dirty="0" smtClean="0"/>
              <a:t>wages</a:t>
            </a:r>
            <a:endParaRPr lang="en-US" sz="3200" dirty="0"/>
          </a:p>
          <a:p>
            <a:r>
              <a:rPr lang="en-US" sz="3200" dirty="0"/>
              <a:t>All other </a:t>
            </a:r>
            <a:r>
              <a:rPr lang="en-US" sz="3200" dirty="0" smtClean="0"/>
              <a:t>employees</a:t>
            </a:r>
            <a:r>
              <a:rPr lang="en-US" sz="3200" dirty="0"/>
              <a:t> </a:t>
            </a:r>
            <a:r>
              <a:rPr lang="en-US" sz="3200" strike="dblStrike" dirty="0" smtClean="0"/>
              <a:t>6.00</a:t>
            </a:r>
            <a:r>
              <a:rPr lang="en-US" sz="3200" strike="dblStrike" dirty="0"/>
              <a:t>%</a:t>
            </a:r>
            <a:r>
              <a:rPr lang="en-US" sz="3200" dirty="0"/>
              <a:t> </a:t>
            </a:r>
            <a:r>
              <a:rPr lang="en-US" sz="3200" u="sng" dirty="0" smtClean="0"/>
              <a:t>8.0%</a:t>
            </a:r>
            <a:r>
              <a:rPr lang="en-US" sz="3200" dirty="0" smtClean="0"/>
              <a:t> of </a:t>
            </a:r>
            <a:r>
              <a:rPr lang="en-US" sz="3200" dirty="0"/>
              <a:t>annual wages</a:t>
            </a:r>
          </a:p>
          <a:p>
            <a:endParaRPr lang="en-US" sz="3200" dirty="0"/>
          </a:p>
        </p:txBody>
      </p:sp>
      <p:sp>
        <p:nvSpPr>
          <p:cNvPr id="2" name="Title 1"/>
          <p:cNvSpPr>
            <a:spLocks noGrp="1"/>
          </p:cNvSpPr>
          <p:nvPr>
            <p:ph type="title"/>
          </p:nvPr>
        </p:nvSpPr>
        <p:spPr>
          <a:xfrm>
            <a:off x="1447800" y="457200"/>
            <a:ext cx="6858000" cy="1143000"/>
          </a:xfrm>
        </p:spPr>
        <p:txBody>
          <a:bodyPr>
            <a:normAutofit/>
          </a:bodyPr>
          <a:lstStyle/>
          <a:p>
            <a:r>
              <a:rPr lang="en-US" dirty="0" smtClean="0"/>
              <a:t>BUDGET GUIDANCE</a:t>
            </a:r>
            <a:br>
              <a:rPr lang="en-US" dirty="0" smtClean="0"/>
            </a:br>
            <a:endParaRPr lang="en-US" dirty="0"/>
          </a:p>
        </p:txBody>
      </p:sp>
      <p:pic>
        <p:nvPicPr>
          <p:cNvPr id="4" name="Picture 2" descr="I:\DIOCESAN GRAPHICS AND LOGOS\DOSP Coat of Arms\CoatofArms-RGB-full-color_no_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60363"/>
            <a:ext cx="762000" cy="105683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63B9DE71-4A56-45DD-B409-270FCBBB919D}" type="slidenum">
              <a:rPr lang="en-US" smtClean="0">
                <a:solidFill>
                  <a:srgbClr val="534949"/>
                </a:solidFill>
              </a:rPr>
              <a:pPr/>
              <a:t>9</a:t>
            </a:fld>
            <a:endParaRPr lang="en-US">
              <a:solidFill>
                <a:srgbClr val="534949"/>
              </a:solidFill>
            </a:endParaRPr>
          </a:p>
        </p:txBody>
      </p:sp>
    </p:spTree>
    <p:extLst>
      <p:ext uri="{BB962C8B-B14F-4D97-AF65-F5344CB8AC3E}">
        <p14:creationId xmlns:p14="http://schemas.microsoft.com/office/powerpoint/2010/main" val="21119883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6371</TotalTime>
  <Words>2176</Words>
  <Application>Microsoft Office PowerPoint</Application>
  <PresentationFormat>On-screen Show (4:3)</PresentationFormat>
  <Paragraphs>375</Paragraphs>
  <Slides>66</Slides>
  <Notes>4</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Grid</vt:lpstr>
      <vt:lpstr>Financial Stewards’ Conference </vt:lpstr>
      <vt:lpstr>Stewardship conference agenda</vt:lpstr>
      <vt:lpstr>Finance &amp; Accounting Team </vt:lpstr>
      <vt:lpstr>Finance &amp; Accounting Team </vt:lpstr>
      <vt:lpstr>Finance &amp; Accounting Team </vt:lpstr>
      <vt:lpstr>BUDGET GUIDANCE </vt:lpstr>
      <vt:lpstr>BUDGET GUIDANCE </vt:lpstr>
      <vt:lpstr>BUDGET GUIDANCE </vt:lpstr>
      <vt:lpstr>BUDGET GUIDANCE </vt:lpstr>
      <vt:lpstr>BUDGET GUIDANCE </vt:lpstr>
      <vt:lpstr>BUDGET GUIDANCE </vt:lpstr>
      <vt:lpstr>Health Insurance changes </vt:lpstr>
      <vt:lpstr>Invoicing </vt:lpstr>
      <vt:lpstr>Invoicing </vt:lpstr>
      <vt:lpstr>Financial reporting </vt:lpstr>
      <vt:lpstr>Financial reporting </vt:lpstr>
      <vt:lpstr>Financial reporting important dates</vt:lpstr>
      <vt:lpstr>Financial reporting important dates</vt:lpstr>
      <vt:lpstr>Financial reporting important dates</vt:lpstr>
      <vt:lpstr>School revenue accounting </vt:lpstr>
      <vt:lpstr>School revenue accounting </vt:lpstr>
      <vt:lpstr>July P&amp;L Report</vt:lpstr>
      <vt:lpstr>July P&amp;L Report</vt:lpstr>
      <vt:lpstr>July P&amp;L Report</vt:lpstr>
      <vt:lpstr>July P&amp;L Report</vt:lpstr>
      <vt:lpstr>Tuition Is Like an Oil Well</vt:lpstr>
      <vt:lpstr>Tuition Is Like an Oil Well</vt:lpstr>
      <vt:lpstr>Areas of Opportunity</vt:lpstr>
      <vt:lpstr>School revenue accounting </vt:lpstr>
      <vt:lpstr>Bank Reconciliation</vt:lpstr>
      <vt:lpstr>Bank Reconciliation</vt:lpstr>
      <vt:lpstr>Bank Reconciliation:  Connect Now</vt:lpstr>
      <vt:lpstr>Bank Reconciliation:  Connect Now</vt:lpstr>
      <vt:lpstr>Bank Reconciliation:  Connect Now</vt:lpstr>
      <vt:lpstr>Closing the period: Connect Now</vt:lpstr>
      <vt:lpstr>Closing the period: Connect Now</vt:lpstr>
      <vt:lpstr>Year-End Closing: Connect Now</vt:lpstr>
      <vt:lpstr>Bishop Gregory L. parkes</vt:lpstr>
      <vt:lpstr>Stewardship conference Parish Assessment Accounting</vt:lpstr>
      <vt:lpstr>Stewardship conference Parish Assessment Accounting</vt:lpstr>
      <vt:lpstr>Stewardship conference Parish Assessment Accounting</vt:lpstr>
      <vt:lpstr>Stewardship conference Parish Assessment Accounting</vt:lpstr>
      <vt:lpstr>Stewardship conference Parish Assessment Accounting</vt:lpstr>
      <vt:lpstr>Parish Assessment Worksheet Schedule</vt:lpstr>
      <vt:lpstr>Parish Assessment Worksheet Schedule (continued)</vt:lpstr>
      <vt:lpstr>Parish Assessment Worksheet</vt:lpstr>
      <vt:lpstr>Parish Assessment Worksheet </vt:lpstr>
      <vt:lpstr>Parish Assessment Worksheet</vt:lpstr>
      <vt:lpstr>Parish Assessment Worksheet</vt:lpstr>
      <vt:lpstr>Parish Assessment Worksheet</vt:lpstr>
      <vt:lpstr>Parish Assessment Worksheet</vt:lpstr>
      <vt:lpstr>Parish Assessment Worksheet</vt:lpstr>
      <vt:lpstr>Parish Assessment Worksheet</vt:lpstr>
      <vt:lpstr>Parish Assessment Worksheet</vt:lpstr>
      <vt:lpstr>Parish Assessment Worksheet</vt:lpstr>
      <vt:lpstr>Parish Assessment Worksheet</vt:lpstr>
      <vt:lpstr>Parish Assessment Worksheet</vt:lpstr>
      <vt:lpstr>Parish Assessment Worksheet</vt:lpstr>
      <vt:lpstr>Parish Assessment Worksheet</vt:lpstr>
      <vt:lpstr>Parish Assessment Worksheet</vt:lpstr>
      <vt:lpstr>Parish Assessment Worksheet</vt:lpstr>
      <vt:lpstr>Parish Assessment Worksheet</vt:lpstr>
      <vt:lpstr>Parish Assessment Worksheet</vt:lpstr>
      <vt:lpstr>Parish Assessment Worksheet</vt:lpstr>
      <vt:lpstr>Human Resources</vt:lpstr>
      <vt:lpstr>Listening Session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dc:creator>
  <cp:lastModifiedBy>Tom</cp:lastModifiedBy>
  <cp:revision>143</cp:revision>
  <cp:lastPrinted>2017-05-02T09:15:50Z</cp:lastPrinted>
  <dcterms:created xsi:type="dcterms:W3CDTF">2017-04-23T12:29:44Z</dcterms:created>
  <dcterms:modified xsi:type="dcterms:W3CDTF">2017-05-04T09:49:51Z</dcterms:modified>
</cp:coreProperties>
</file>