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274" r:id="rId3"/>
    <p:sldId id="280" r:id="rId4"/>
    <p:sldId id="259" r:id="rId5"/>
    <p:sldId id="275" r:id="rId6"/>
    <p:sldId id="260" r:id="rId7"/>
    <p:sldId id="261" r:id="rId8"/>
    <p:sldId id="262" r:id="rId9"/>
    <p:sldId id="263" r:id="rId10"/>
    <p:sldId id="264" r:id="rId11"/>
    <p:sldId id="265" r:id="rId12"/>
    <p:sldId id="266" r:id="rId13"/>
    <p:sldId id="277" r:id="rId14"/>
    <p:sldId id="278" r:id="rId15"/>
    <p:sldId id="269" r:id="rId16"/>
    <p:sldId id="270" r:id="rId17"/>
    <p:sldId id="271" r:id="rId18"/>
    <p:sldId id="272" r:id="rId19"/>
    <p:sldId id="27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36FE1-AB81-4D28-BE80-BE04617BE74B}" type="doc">
      <dgm:prSet loTypeId="urn:microsoft.com/office/officeart/2005/8/layout/matrix1" loCatId="matrix" qsTypeId="urn:microsoft.com/office/officeart/2005/8/quickstyle/3d7" qsCatId="3D" csTypeId="urn:microsoft.com/office/officeart/2005/8/colors/colorful1" csCatId="colorful" phldr="1"/>
      <dgm:spPr/>
      <dgm:t>
        <a:bodyPr/>
        <a:lstStyle/>
        <a:p>
          <a:endParaRPr lang="en-US"/>
        </a:p>
      </dgm:t>
    </dgm:pt>
    <dgm:pt modelId="{C4D21253-8C20-4B53-9930-52A7EFE5370C}">
      <dgm:prSet phldrT="[Text]"/>
      <dgm:spPr/>
      <dgm:t>
        <a:bodyPr/>
        <a:lstStyle/>
        <a:p>
          <a:r>
            <a:rPr lang="en-US" b="1" dirty="0" smtClean="0"/>
            <a:t>The Domestic Church </a:t>
          </a:r>
          <a:endParaRPr lang="en-US" b="1" dirty="0"/>
        </a:p>
      </dgm:t>
    </dgm:pt>
    <dgm:pt modelId="{055B776A-417A-4170-AB02-7FEB17361A37}" type="parTrans" cxnId="{981804C2-594D-4D19-ABC2-CE1ADCD561B2}">
      <dgm:prSet/>
      <dgm:spPr/>
      <dgm:t>
        <a:bodyPr/>
        <a:lstStyle/>
        <a:p>
          <a:endParaRPr lang="en-US"/>
        </a:p>
      </dgm:t>
    </dgm:pt>
    <dgm:pt modelId="{277DEEC7-B17E-4EF3-85A8-1C993A1AD0BF}" type="sibTrans" cxnId="{981804C2-594D-4D19-ABC2-CE1ADCD561B2}">
      <dgm:prSet/>
      <dgm:spPr/>
      <dgm:t>
        <a:bodyPr/>
        <a:lstStyle/>
        <a:p>
          <a:endParaRPr lang="en-US"/>
        </a:p>
      </dgm:t>
    </dgm:pt>
    <dgm:pt modelId="{1266491A-3F99-4724-A1F6-163B712AF43B}">
      <dgm:prSet phldrT="[Text]" custT="1"/>
      <dgm:spPr/>
      <dgm:t>
        <a:bodyPr/>
        <a:lstStyle/>
        <a:p>
          <a:r>
            <a:rPr lang="en-US" sz="3200" b="1" dirty="0" smtClean="0">
              <a:effectLst>
                <a:outerShdw blurRad="50800" dist="38100" dir="2700000" algn="tl" rotWithShape="0">
                  <a:prstClr val="black">
                    <a:alpha val="40000"/>
                  </a:prstClr>
                </a:outerShdw>
              </a:effectLst>
            </a:rPr>
            <a:t>Family Life </a:t>
          </a:r>
          <a:br>
            <a:rPr lang="en-US" sz="3200" b="1" dirty="0" smtClean="0">
              <a:effectLst>
                <a:outerShdw blurRad="50800" dist="38100" dir="2700000" algn="tl" rotWithShape="0">
                  <a:prstClr val="black">
                    <a:alpha val="40000"/>
                  </a:prstClr>
                </a:outerShdw>
              </a:effectLst>
            </a:rPr>
          </a:br>
          <a:r>
            <a:rPr lang="en-US" sz="3200" b="1" dirty="0" smtClean="0">
              <a:effectLst>
                <a:outerShdw blurRad="50800" dist="38100" dir="2700000" algn="tl" rotWithShape="0">
                  <a:prstClr val="black">
                    <a:alpha val="40000"/>
                  </a:prstClr>
                </a:outerShdw>
              </a:effectLst>
            </a:rPr>
            <a:t>is Sacred</a:t>
          </a:r>
          <a:endParaRPr lang="en-US" sz="3200" b="1" dirty="0">
            <a:effectLst>
              <a:outerShdw blurRad="50800" dist="38100" dir="2700000" algn="tl" rotWithShape="0">
                <a:prstClr val="black">
                  <a:alpha val="40000"/>
                </a:prstClr>
              </a:outerShdw>
            </a:effectLst>
          </a:endParaRPr>
        </a:p>
      </dgm:t>
    </dgm:pt>
    <dgm:pt modelId="{D04BF2D8-467B-4405-9BB0-67D430138C1D}" type="parTrans" cxnId="{AFE6DC7B-15BD-424D-BB54-77E2A2968626}">
      <dgm:prSet/>
      <dgm:spPr/>
      <dgm:t>
        <a:bodyPr/>
        <a:lstStyle/>
        <a:p>
          <a:endParaRPr lang="en-US"/>
        </a:p>
      </dgm:t>
    </dgm:pt>
    <dgm:pt modelId="{84D2E682-38D3-4E15-9FCE-65A5D1EBA001}" type="sibTrans" cxnId="{AFE6DC7B-15BD-424D-BB54-77E2A2968626}">
      <dgm:prSet/>
      <dgm:spPr/>
      <dgm:t>
        <a:bodyPr/>
        <a:lstStyle/>
        <a:p>
          <a:endParaRPr lang="en-US"/>
        </a:p>
      </dgm:t>
    </dgm:pt>
    <dgm:pt modelId="{94C993BA-1E61-47E4-A5C0-E3B252B38F27}">
      <dgm:prSet phldrT="[Text]"/>
      <dgm:spPr/>
      <dgm:t>
        <a:bodyPr/>
        <a:lstStyle/>
        <a:p>
          <a:r>
            <a:rPr lang="en-US" b="1" dirty="0" smtClean="0">
              <a:effectLst>
                <a:outerShdw blurRad="50800" dist="38100" dir="2700000" algn="tl" rotWithShape="0">
                  <a:prstClr val="black">
                    <a:alpha val="40000"/>
                  </a:prstClr>
                </a:outerShdw>
              </a:effectLst>
            </a:rPr>
            <a:t>Family Has a </a:t>
          </a:r>
          <a:br>
            <a:rPr lang="en-US" b="1" dirty="0" smtClean="0">
              <a:effectLst>
                <a:outerShdw blurRad="50800" dist="38100" dir="2700000" algn="tl" rotWithShape="0">
                  <a:prstClr val="black">
                    <a:alpha val="40000"/>
                  </a:prstClr>
                </a:outerShdw>
              </a:effectLst>
            </a:rPr>
          </a:br>
          <a:r>
            <a:rPr lang="en-US" b="1" dirty="0" smtClean="0">
              <a:effectLst>
                <a:outerShdw blurRad="50800" dist="38100" dir="2700000" algn="tl" rotWithShape="0">
                  <a:prstClr val="black">
                    <a:alpha val="40000"/>
                  </a:prstClr>
                </a:outerShdw>
              </a:effectLst>
            </a:rPr>
            <a:t>Unique Ministry</a:t>
          </a:r>
          <a:endParaRPr lang="en-US" b="1" dirty="0">
            <a:effectLst>
              <a:outerShdw blurRad="50800" dist="38100" dir="2700000" algn="tl" rotWithShape="0">
                <a:prstClr val="black">
                  <a:alpha val="40000"/>
                </a:prstClr>
              </a:outerShdw>
            </a:effectLst>
          </a:endParaRPr>
        </a:p>
      </dgm:t>
    </dgm:pt>
    <dgm:pt modelId="{D81484F6-DD72-4A7F-A298-A7FE6011C82F}" type="parTrans" cxnId="{F7D8D2B3-0840-43A8-97AD-EE71DADA6B0F}">
      <dgm:prSet/>
      <dgm:spPr/>
      <dgm:t>
        <a:bodyPr/>
        <a:lstStyle/>
        <a:p>
          <a:endParaRPr lang="en-US"/>
        </a:p>
      </dgm:t>
    </dgm:pt>
    <dgm:pt modelId="{A41DEF53-DF4D-45C6-BD5C-45CE38474E29}" type="sibTrans" cxnId="{F7D8D2B3-0840-43A8-97AD-EE71DADA6B0F}">
      <dgm:prSet/>
      <dgm:spPr/>
      <dgm:t>
        <a:bodyPr/>
        <a:lstStyle/>
        <a:p>
          <a:endParaRPr lang="en-US"/>
        </a:p>
      </dgm:t>
    </dgm:pt>
    <dgm:pt modelId="{965BA147-9A31-4D2F-8CBA-50B10F450AE1}">
      <dgm:prSet phldrT="[Text]"/>
      <dgm:spPr/>
      <dgm:t>
        <a:bodyPr/>
        <a:lstStyle/>
        <a:p>
          <a:r>
            <a:rPr lang="en-US" b="1" dirty="0" smtClean="0">
              <a:effectLst>
                <a:outerShdw blurRad="50800" dist="38100" dir="2700000" algn="tl" rotWithShape="0">
                  <a:prstClr val="black">
                    <a:alpha val="40000"/>
                  </a:prstClr>
                </a:outerShdw>
              </a:effectLst>
            </a:rPr>
            <a:t>Family is a Believing </a:t>
          </a:r>
          <a:br>
            <a:rPr lang="en-US" b="1" dirty="0" smtClean="0">
              <a:effectLst>
                <a:outerShdw blurRad="50800" dist="38100" dir="2700000" algn="tl" rotWithShape="0">
                  <a:prstClr val="black">
                    <a:alpha val="40000"/>
                  </a:prstClr>
                </a:outerShdw>
              </a:effectLst>
            </a:rPr>
          </a:br>
          <a:r>
            <a:rPr lang="en-US" b="1" dirty="0" smtClean="0">
              <a:effectLst>
                <a:outerShdw blurRad="50800" dist="38100" dir="2700000" algn="tl" rotWithShape="0">
                  <a:prstClr val="black">
                    <a:alpha val="40000"/>
                  </a:prstClr>
                </a:outerShdw>
              </a:effectLst>
            </a:rPr>
            <a:t>and Evangelizing Community</a:t>
          </a:r>
          <a:endParaRPr lang="en-US" b="1" dirty="0">
            <a:effectLst>
              <a:outerShdw blurRad="50800" dist="38100" dir="2700000" algn="tl" rotWithShape="0">
                <a:prstClr val="black">
                  <a:alpha val="40000"/>
                </a:prstClr>
              </a:outerShdw>
            </a:effectLst>
          </a:endParaRPr>
        </a:p>
      </dgm:t>
    </dgm:pt>
    <dgm:pt modelId="{2DFF752C-51BD-45EC-BD8E-B7E5CC718FCC}" type="parTrans" cxnId="{A47D08FF-53E4-499A-86CB-F4DF6BF5683F}">
      <dgm:prSet/>
      <dgm:spPr/>
      <dgm:t>
        <a:bodyPr/>
        <a:lstStyle/>
        <a:p>
          <a:endParaRPr lang="en-US"/>
        </a:p>
      </dgm:t>
    </dgm:pt>
    <dgm:pt modelId="{16B82417-F07D-4958-8B6F-F8C09805E7D3}" type="sibTrans" cxnId="{A47D08FF-53E4-499A-86CB-F4DF6BF5683F}">
      <dgm:prSet/>
      <dgm:spPr/>
      <dgm:t>
        <a:bodyPr/>
        <a:lstStyle/>
        <a:p>
          <a:endParaRPr lang="en-US"/>
        </a:p>
      </dgm:t>
    </dgm:pt>
    <dgm:pt modelId="{EA91AD2D-FF1C-4B87-AF57-79A1C902C670}">
      <dgm:prSet phldrT="[Text]"/>
      <dgm:spPr/>
      <dgm:t>
        <a:bodyPr/>
        <a:lstStyle/>
        <a:p>
          <a:r>
            <a:rPr lang="en-US" b="1" dirty="0" smtClean="0">
              <a:effectLst>
                <a:outerShdw blurRad="50800" dist="38100" dir="2700000" algn="tl" rotWithShape="0">
                  <a:prstClr val="black">
                    <a:alpha val="40000"/>
                  </a:prstClr>
                </a:outerShdw>
              </a:effectLst>
            </a:rPr>
            <a:t>Family Activity </a:t>
          </a:r>
          <a:br>
            <a:rPr lang="en-US" b="1" dirty="0" smtClean="0">
              <a:effectLst>
                <a:outerShdw blurRad="50800" dist="38100" dir="2700000" algn="tl" rotWithShape="0">
                  <a:prstClr val="black">
                    <a:alpha val="40000"/>
                  </a:prstClr>
                </a:outerShdw>
              </a:effectLst>
            </a:rPr>
          </a:br>
          <a:r>
            <a:rPr lang="en-US" b="1" dirty="0" smtClean="0">
              <a:effectLst>
                <a:outerShdw blurRad="50800" dist="38100" dir="2700000" algn="tl" rotWithShape="0">
                  <a:prstClr val="black">
                    <a:alpha val="40000"/>
                  </a:prstClr>
                </a:outerShdw>
              </a:effectLst>
            </a:rPr>
            <a:t>is Holy</a:t>
          </a:r>
          <a:endParaRPr lang="en-US" b="1" dirty="0">
            <a:effectLst>
              <a:outerShdw blurRad="50800" dist="38100" dir="2700000" algn="tl" rotWithShape="0">
                <a:prstClr val="black">
                  <a:alpha val="40000"/>
                </a:prstClr>
              </a:outerShdw>
            </a:effectLst>
          </a:endParaRPr>
        </a:p>
      </dgm:t>
    </dgm:pt>
    <dgm:pt modelId="{BED7993D-8AF0-49A8-8100-77AC8AAFE3ED}" type="sibTrans" cxnId="{52DBB3F8-54E4-45B1-837B-53DA5969732E}">
      <dgm:prSet/>
      <dgm:spPr/>
      <dgm:t>
        <a:bodyPr/>
        <a:lstStyle/>
        <a:p>
          <a:endParaRPr lang="en-US"/>
        </a:p>
      </dgm:t>
    </dgm:pt>
    <dgm:pt modelId="{85D5AAA9-4CFE-4C55-98F8-B08DD835E699}" type="parTrans" cxnId="{52DBB3F8-54E4-45B1-837B-53DA5969732E}">
      <dgm:prSet/>
      <dgm:spPr/>
      <dgm:t>
        <a:bodyPr/>
        <a:lstStyle/>
        <a:p>
          <a:endParaRPr lang="en-US"/>
        </a:p>
      </dgm:t>
    </dgm:pt>
    <dgm:pt modelId="{81E6871F-81E3-437F-BB26-AD7E5950F4C7}" type="pres">
      <dgm:prSet presAssocID="{B6B36FE1-AB81-4D28-BE80-BE04617BE74B}" presName="diagram" presStyleCnt="0">
        <dgm:presLayoutVars>
          <dgm:chMax val="1"/>
          <dgm:dir/>
          <dgm:animLvl val="ctr"/>
          <dgm:resizeHandles val="exact"/>
        </dgm:presLayoutVars>
      </dgm:prSet>
      <dgm:spPr/>
      <dgm:t>
        <a:bodyPr/>
        <a:lstStyle/>
        <a:p>
          <a:endParaRPr lang="en-US"/>
        </a:p>
      </dgm:t>
    </dgm:pt>
    <dgm:pt modelId="{7187868D-F0E9-4ABE-B249-035151BED8F5}" type="pres">
      <dgm:prSet presAssocID="{B6B36FE1-AB81-4D28-BE80-BE04617BE74B}" presName="matrix" presStyleCnt="0"/>
      <dgm:spPr/>
      <dgm:t>
        <a:bodyPr/>
        <a:lstStyle/>
        <a:p>
          <a:endParaRPr lang="en-US"/>
        </a:p>
      </dgm:t>
    </dgm:pt>
    <dgm:pt modelId="{2F052BBB-A06B-4D72-8CD1-63D446FE4C99}" type="pres">
      <dgm:prSet presAssocID="{B6B36FE1-AB81-4D28-BE80-BE04617BE74B}" presName="tile1" presStyleLbl="node1" presStyleIdx="0" presStyleCnt="4" custLinFactNeighborX="-1770"/>
      <dgm:spPr/>
      <dgm:t>
        <a:bodyPr/>
        <a:lstStyle/>
        <a:p>
          <a:endParaRPr lang="en-US"/>
        </a:p>
      </dgm:t>
    </dgm:pt>
    <dgm:pt modelId="{839CB826-9301-4A53-8037-1572F08F1061}" type="pres">
      <dgm:prSet presAssocID="{B6B36FE1-AB81-4D28-BE80-BE04617BE74B}" presName="tile1text" presStyleLbl="node1" presStyleIdx="0" presStyleCnt="4">
        <dgm:presLayoutVars>
          <dgm:chMax val="0"/>
          <dgm:chPref val="0"/>
          <dgm:bulletEnabled val="1"/>
        </dgm:presLayoutVars>
      </dgm:prSet>
      <dgm:spPr/>
      <dgm:t>
        <a:bodyPr/>
        <a:lstStyle/>
        <a:p>
          <a:endParaRPr lang="en-US"/>
        </a:p>
      </dgm:t>
    </dgm:pt>
    <dgm:pt modelId="{E65B1121-D17D-43C5-8C3A-08815D0A8F9A}" type="pres">
      <dgm:prSet presAssocID="{B6B36FE1-AB81-4D28-BE80-BE04617BE74B}" presName="tile2" presStyleLbl="node1" presStyleIdx="1" presStyleCnt="4"/>
      <dgm:spPr/>
      <dgm:t>
        <a:bodyPr/>
        <a:lstStyle/>
        <a:p>
          <a:endParaRPr lang="en-US"/>
        </a:p>
      </dgm:t>
    </dgm:pt>
    <dgm:pt modelId="{B7CF24D1-1832-413F-8E25-8DFB59A5F4A6}" type="pres">
      <dgm:prSet presAssocID="{B6B36FE1-AB81-4D28-BE80-BE04617BE74B}" presName="tile2text" presStyleLbl="node1" presStyleIdx="1" presStyleCnt="4">
        <dgm:presLayoutVars>
          <dgm:chMax val="0"/>
          <dgm:chPref val="0"/>
          <dgm:bulletEnabled val="1"/>
        </dgm:presLayoutVars>
      </dgm:prSet>
      <dgm:spPr/>
      <dgm:t>
        <a:bodyPr/>
        <a:lstStyle/>
        <a:p>
          <a:endParaRPr lang="en-US"/>
        </a:p>
      </dgm:t>
    </dgm:pt>
    <dgm:pt modelId="{F89E7C4E-C9AF-4870-AD31-DB6CFDEF745A}" type="pres">
      <dgm:prSet presAssocID="{B6B36FE1-AB81-4D28-BE80-BE04617BE74B}" presName="tile3" presStyleLbl="node1" presStyleIdx="2" presStyleCnt="4"/>
      <dgm:spPr/>
      <dgm:t>
        <a:bodyPr/>
        <a:lstStyle/>
        <a:p>
          <a:endParaRPr lang="en-US"/>
        </a:p>
      </dgm:t>
    </dgm:pt>
    <dgm:pt modelId="{7EEFA886-554C-4C51-9865-788A50D9D314}" type="pres">
      <dgm:prSet presAssocID="{B6B36FE1-AB81-4D28-BE80-BE04617BE74B}" presName="tile3text" presStyleLbl="node1" presStyleIdx="2" presStyleCnt="4">
        <dgm:presLayoutVars>
          <dgm:chMax val="0"/>
          <dgm:chPref val="0"/>
          <dgm:bulletEnabled val="1"/>
        </dgm:presLayoutVars>
      </dgm:prSet>
      <dgm:spPr/>
      <dgm:t>
        <a:bodyPr/>
        <a:lstStyle/>
        <a:p>
          <a:endParaRPr lang="en-US"/>
        </a:p>
      </dgm:t>
    </dgm:pt>
    <dgm:pt modelId="{BDAEDEB5-33AF-4A40-9BFD-BE6CFD68728B}" type="pres">
      <dgm:prSet presAssocID="{B6B36FE1-AB81-4D28-BE80-BE04617BE74B}" presName="tile4" presStyleLbl="node1" presStyleIdx="3" presStyleCnt="4" custLinFactNeighborX="2655"/>
      <dgm:spPr/>
      <dgm:t>
        <a:bodyPr/>
        <a:lstStyle/>
        <a:p>
          <a:endParaRPr lang="en-US"/>
        </a:p>
      </dgm:t>
    </dgm:pt>
    <dgm:pt modelId="{4C7BC3A8-5355-47E8-97FF-1EA528C548D7}" type="pres">
      <dgm:prSet presAssocID="{B6B36FE1-AB81-4D28-BE80-BE04617BE74B}" presName="tile4text" presStyleLbl="node1" presStyleIdx="3" presStyleCnt="4">
        <dgm:presLayoutVars>
          <dgm:chMax val="0"/>
          <dgm:chPref val="0"/>
          <dgm:bulletEnabled val="1"/>
        </dgm:presLayoutVars>
      </dgm:prSet>
      <dgm:spPr/>
      <dgm:t>
        <a:bodyPr/>
        <a:lstStyle/>
        <a:p>
          <a:endParaRPr lang="en-US"/>
        </a:p>
      </dgm:t>
    </dgm:pt>
    <dgm:pt modelId="{757288E8-6DEE-4332-8367-4245EC0928D0}" type="pres">
      <dgm:prSet presAssocID="{B6B36FE1-AB81-4D28-BE80-BE04617BE74B}" presName="centerTile" presStyleLbl="fgShp" presStyleIdx="0" presStyleCnt="1" custScaleX="123457" custScaleY="130621">
        <dgm:presLayoutVars>
          <dgm:chMax val="0"/>
          <dgm:chPref val="0"/>
        </dgm:presLayoutVars>
      </dgm:prSet>
      <dgm:spPr/>
      <dgm:t>
        <a:bodyPr/>
        <a:lstStyle/>
        <a:p>
          <a:endParaRPr lang="en-US"/>
        </a:p>
      </dgm:t>
    </dgm:pt>
  </dgm:ptLst>
  <dgm:cxnLst>
    <dgm:cxn modelId="{9496EE63-033F-4D6C-A9ED-465D1CB994EA}" type="presOf" srcId="{965BA147-9A31-4D2F-8CBA-50B10F450AE1}" destId="{4C7BC3A8-5355-47E8-97FF-1EA528C548D7}" srcOrd="1" destOrd="0" presId="urn:microsoft.com/office/officeart/2005/8/layout/matrix1"/>
    <dgm:cxn modelId="{2A60AB6E-BECA-4286-95CD-A6B3C52A9319}" type="presOf" srcId="{1266491A-3F99-4724-A1F6-163B712AF43B}" destId="{2F052BBB-A06B-4D72-8CD1-63D446FE4C99}" srcOrd="0" destOrd="0" presId="urn:microsoft.com/office/officeart/2005/8/layout/matrix1"/>
    <dgm:cxn modelId="{52DBB3F8-54E4-45B1-837B-53DA5969732E}" srcId="{C4D21253-8C20-4B53-9930-52A7EFE5370C}" destId="{EA91AD2D-FF1C-4B87-AF57-79A1C902C670}" srcOrd="1" destOrd="0" parTransId="{85D5AAA9-4CFE-4C55-98F8-B08DD835E699}" sibTransId="{BED7993D-8AF0-49A8-8100-77AC8AAFE3ED}"/>
    <dgm:cxn modelId="{D89C1722-3D6A-476B-9228-9F915F92CEB2}" type="presOf" srcId="{EA91AD2D-FF1C-4B87-AF57-79A1C902C670}" destId="{B7CF24D1-1832-413F-8E25-8DFB59A5F4A6}" srcOrd="1" destOrd="0" presId="urn:microsoft.com/office/officeart/2005/8/layout/matrix1"/>
    <dgm:cxn modelId="{644F2752-D079-48C8-B72E-0DF183DAB786}" type="presOf" srcId="{EA91AD2D-FF1C-4B87-AF57-79A1C902C670}" destId="{E65B1121-D17D-43C5-8C3A-08815D0A8F9A}" srcOrd="0" destOrd="0" presId="urn:microsoft.com/office/officeart/2005/8/layout/matrix1"/>
    <dgm:cxn modelId="{44DD211B-28F0-409A-9109-A453DA9EE5F5}" type="presOf" srcId="{94C993BA-1E61-47E4-A5C0-E3B252B38F27}" destId="{7EEFA886-554C-4C51-9865-788A50D9D314}" srcOrd="1" destOrd="0" presId="urn:microsoft.com/office/officeart/2005/8/layout/matrix1"/>
    <dgm:cxn modelId="{1D5381B0-3788-44A9-80EE-3B8B091491DE}" type="presOf" srcId="{94C993BA-1E61-47E4-A5C0-E3B252B38F27}" destId="{F89E7C4E-C9AF-4870-AD31-DB6CFDEF745A}" srcOrd="0" destOrd="0" presId="urn:microsoft.com/office/officeart/2005/8/layout/matrix1"/>
    <dgm:cxn modelId="{AFE6DC7B-15BD-424D-BB54-77E2A2968626}" srcId="{C4D21253-8C20-4B53-9930-52A7EFE5370C}" destId="{1266491A-3F99-4724-A1F6-163B712AF43B}" srcOrd="0" destOrd="0" parTransId="{D04BF2D8-467B-4405-9BB0-67D430138C1D}" sibTransId="{84D2E682-38D3-4E15-9FCE-65A5D1EBA001}"/>
    <dgm:cxn modelId="{F7D8D2B3-0840-43A8-97AD-EE71DADA6B0F}" srcId="{C4D21253-8C20-4B53-9930-52A7EFE5370C}" destId="{94C993BA-1E61-47E4-A5C0-E3B252B38F27}" srcOrd="2" destOrd="0" parTransId="{D81484F6-DD72-4A7F-A298-A7FE6011C82F}" sibTransId="{A41DEF53-DF4D-45C6-BD5C-45CE38474E29}"/>
    <dgm:cxn modelId="{6F526CE2-B074-4FEC-8D6E-DCE43EC314EF}" type="presOf" srcId="{1266491A-3F99-4724-A1F6-163B712AF43B}" destId="{839CB826-9301-4A53-8037-1572F08F1061}" srcOrd="1" destOrd="0" presId="urn:microsoft.com/office/officeart/2005/8/layout/matrix1"/>
    <dgm:cxn modelId="{A47D08FF-53E4-499A-86CB-F4DF6BF5683F}" srcId="{C4D21253-8C20-4B53-9930-52A7EFE5370C}" destId="{965BA147-9A31-4D2F-8CBA-50B10F450AE1}" srcOrd="3" destOrd="0" parTransId="{2DFF752C-51BD-45EC-BD8E-B7E5CC718FCC}" sibTransId="{16B82417-F07D-4958-8B6F-F8C09805E7D3}"/>
    <dgm:cxn modelId="{B22D905D-8B8B-484F-9CCC-318DB5B55EEB}" type="presOf" srcId="{965BA147-9A31-4D2F-8CBA-50B10F450AE1}" destId="{BDAEDEB5-33AF-4A40-9BFD-BE6CFD68728B}" srcOrd="0" destOrd="0" presId="urn:microsoft.com/office/officeart/2005/8/layout/matrix1"/>
    <dgm:cxn modelId="{749CCD2D-58BB-4F3B-8592-5872F57AA7F9}" type="presOf" srcId="{C4D21253-8C20-4B53-9930-52A7EFE5370C}" destId="{757288E8-6DEE-4332-8367-4245EC0928D0}" srcOrd="0" destOrd="0" presId="urn:microsoft.com/office/officeart/2005/8/layout/matrix1"/>
    <dgm:cxn modelId="{981804C2-594D-4D19-ABC2-CE1ADCD561B2}" srcId="{B6B36FE1-AB81-4D28-BE80-BE04617BE74B}" destId="{C4D21253-8C20-4B53-9930-52A7EFE5370C}" srcOrd="0" destOrd="0" parTransId="{055B776A-417A-4170-AB02-7FEB17361A37}" sibTransId="{277DEEC7-B17E-4EF3-85A8-1C993A1AD0BF}"/>
    <dgm:cxn modelId="{4B5B0261-64A9-4D1D-A376-B1AC8D4F0917}" type="presOf" srcId="{B6B36FE1-AB81-4D28-BE80-BE04617BE74B}" destId="{81E6871F-81E3-437F-BB26-AD7E5950F4C7}" srcOrd="0" destOrd="0" presId="urn:microsoft.com/office/officeart/2005/8/layout/matrix1"/>
    <dgm:cxn modelId="{95674661-D81A-4B4F-9AC6-D72B1C49E9EB}" type="presParOf" srcId="{81E6871F-81E3-437F-BB26-AD7E5950F4C7}" destId="{7187868D-F0E9-4ABE-B249-035151BED8F5}" srcOrd="0" destOrd="0" presId="urn:microsoft.com/office/officeart/2005/8/layout/matrix1"/>
    <dgm:cxn modelId="{14A7F5F8-58C7-49C4-ADFE-D6067A8E794D}" type="presParOf" srcId="{7187868D-F0E9-4ABE-B249-035151BED8F5}" destId="{2F052BBB-A06B-4D72-8CD1-63D446FE4C99}" srcOrd="0" destOrd="0" presId="urn:microsoft.com/office/officeart/2005/8/layout/matrix1"/>
    <dgm:cxn modelId="{0C591350-90B3-49F4-8729-2AD422247278}" type="presParOf" srcId="{7187868D-F0E9-4ABE-B249-035151BED8F5}" destId="{839CB826-9301-4A53-8037-1572F08F1061}" srcOrd="1" destOrd="0" presId="urn:microsoft.com/office/officeart/2005/8/layout/matrix1"/>
    <dgm:cxn modelId="{E335127B-92F3-4E0C-94A5-CAF5FEE92956}" type="presParOf" srcId="{7187868D-F0E9-4ABE-B249-035151BED8F5}" destId="{E65B1121-D17D-43C5-8C3A-08815D0A8F9A}" srcOrd="2" destOrd="0" presId="urn:microsoft.com/office/officeart/2005/8/layout/matrix1"/>
    <dgm:cxn modelId="{1BE894BF-B230-4CDC-93D7-5126E8244BFA}" type="presParOf" srcId="{7187868D-F0E9-4ABE-B249-035151BED8F5}" destId="{B7CF24D1-1832-413F-8E25-8DFB59A5F4A6}" srcOrd="3" destOrd="0" presId="urn:microsoft.com/office/officeart/2005/8/layout/matrix1"/>
    <dgm:cxn modelId="{1C5FA12A-E85F-47A8-9994-EC2212062927}" type="presParOf" srcId="{7187868D-F0E9-4ABE-B249-035151BED8F5}" destId="{F89E7C4E-C9AF-4870-AD31-DB6CFDEF745A}" srcOrd="4" destOrd="0" presId="urn:microsoft.com/office/officeart/2005/8/layout/matrix1"/>
    <dgm:cxn modelId="{93DC850E-64A7-448D-ABC5-7ADE3A04F071}" type="presParOf" srcId="{7187868D-F0E9-4ABE-B249-035151BED8F5}" destId="{7EEFA886-554C-4C51-9865-788A50D9D314}" srcOrd="5" destOrd="0" presId="urn:microsoft.com/office/officeart/2005/8/layout/matrix1"/>
    <dgm:cxn modelId="{572A0778-9977-45A1-90D6-EF355B698273}" type="presParOf" srcId="{7187868D-F0E9-4ABE-B249-035151BED8F5}" destId="{BDAEDEB5-33AF-4A40-9BFD-BE6CFD68728B}" srcOrd="6" destOrd="0" presId="urn:microsoft.com/office/officeart/2005/8/layout/matrix1"/>
    <dgm:cxn modelId="{7FCC2414-9EAB-458A-B887-9AC9B8971FC7}" type="presParOf" srcId="{7187868D-F0E9-4ABE-B249-035151BED8F5}" destId="{4C7BC3A8-5355-47E8-97FF-1EA528C548D7}" srcOrd="7" destOrd="0" presId="urn:microsoft.com/office/officeart/2005/8/layout/matrix1"/>
    <dgm:cxn modelId="{1858A118-20E4-4990-8B18-D7346FF6FEF6}" type="presParOf" srcId="{81E6871F-81E3-437F-BB26-AD7E5950F4C7}" destId="{757288E8-6DEE-4332-8367-4245EC0928D0}"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7FE73-F6C7-4F6B-A9DD-C1B6103F7D0C}" type="doc">
      <dgm:prSet loTypeId="urn:microsoft.com/office/officeart/2005/8/layout/target1" loCatId="relationship" qsTypeId="urn:microsoft.com/office/officeart/2005/8/quickstyle/3d3" qsCatId="3D" csTypeId="urn:microsoft.com/office/officeart/2005/8/colors/accent0_1" csCatId="mainScheme" phldr="1"/>
      <dgm:spPr/>
    </dgm:pt>
    <dgm:pt modelId="{7947937B-4C42-4A49-88FA-E510817AF8CA}">
      <dgm:prSet phldrT="[Text]" custT="1"/>
      <dgm:spPr/>
      <dgm:t>
        <a:bodyPr/>
        <a:lstStyle/>
        <a:p>
          <a:r>
            <a:rPr lang="en-US" sz="2400" b="1" dirty="0" smtClean="0">
              <a:solidFill>
                <a:srgbClr val="F2B800"/>
              </a:solidFill>
            </a:rPr>
            <a:t>3.  Leadership</a:t>
          </a:r>
          <a:r>
            <a:rPr lang="en-US" sz="2400" dirty="0" smtClean="0">
              <a:solidFill>
                <a:schemeClr val="bg1"/>
              </a:solidFill>
            </a:rPr>
            <a:t/>
          </a:r>
          <a:br>
            <a:rPr lang="en-US" sz="2400" dirty="0" smtClean="0">
              <a:solidFill>
                <a:schemeClr val="bg1"/>
              </a:solidFill>
            </a:rPr>
          </a:br>
          <a:r>
            <a:rPr lang="en-US" sz="1600" dirty="0" smtClean="0">
              <a:solidFill>
                <a:schemeClr val="bg1"/>
              </a:solidFill>
            </a:rPr>
            <a:t>*</a:t>
          </a:r>
          <a:r>
            <a:rPr lang="en-US" sz="2400" dirty="0" smtClean="0">
              <a:solidFill>
                <a:schemeClr val="bg1"/>
              </a:solidFill>
            </a:rPr>
            <a:t> </a:t>
          </a:r>
          <a:r>
            <a:rPr lang="en-US" sz="1600" dirty="0" smtClean="0">
              <a:solidFill>
                <a:schemeClr val="bg1"/>
              </a:solidFill>
            </a:rPr>
            <a:t>Become a catechist or sponsor</a:t>
          </a:r>
          <a:br>
            <a:rPr lang="en-US" sz="1600" dirty="0" smtClean="0">
              <a:solidFill>
                <a:schemeClr val="bg1"/>
              </a:solidFill>
            </a:rPr>
          </a:br>
          <a:r>
            <a:rPr lang="en-US" sz="1600" dirty="0" smtClean="0">
              <a:solidFill>
                <a:schemeClr val="bg1"/>
              </a:solidFill>
            </a:rPr>
            <a:t>* Live faith/values at work and </a:t>
          </a:r>
          <a:r>
            <a:rPr lang="en-US" sz="1600" dirty="0" smtClean="0">
              <a:solidFill>
                <a:schemeClr val="bg1"/>
              </a:solidFill>
            </a:rPr>
            <a:t>home</a:t>
          </a:r>
          <a:r>
            <a:rPr lang="en-US" sz="1600" dirty="0" smtClean="0">
              <a:solidFill>
                <a:schemeClr val="bg1"/>
              </a:solidFill>
            </a:rPr>
            <a:t/>
          </a:r>
          <a:br>
            <a:rPr lang="en-US" sz="1600" dirty="0" smtClean="0">
              <a:solidFill>
                <a:schemeClr val="bg1"/>
              </a:solidFill>
            </a:rPr>
          </a:br>
          <a:r>
            <a:rPr lang="en-US" sz="1600" dirty="0" smtClean="0">
              <a:solidFill>
                <a:schemeClr val="bg1"/>
              </a:solidFill>
            </a:rPr>
            <a:t>* Leading daily prayer and faith sharing at home</a:t>
          </a:r>
          <a:br>
            <a:rPr lang="en-US" sz="1600" dirty="0" smtClean="0">
              <a:solidFill>
                <a:schemeClr val="bg1"/>
              </a:solidFill>
            </a:rPr>
          </a:br>
          <a:r>
            <a:rPr lang="en-US" sz="1600" dirty="0" smtClean="0">
              <a:solidFill>
                <a:schemeClr val="bg1"/>
              </a:solidFill>
            </a:rPr>
            <a:t>* Apprentice teens</a:t>
          </a:r>
          <a:br>
            <a:rPr lang="en-US" sz="1600" dirty="0" smtClean="0">
              <a:solidFill>
                <a:schemeClr val="bg1"/>
              </a:solidFill>
            </a:rPr>
          </a:br>
          <a:endParaRPr lang="en-US" sz="1600" dirty="0" smtClean="0">
            <a:solidFill>
              <a:schemeClr val="bg1"/>
            </a:solidFill>
          </a:endParaRPr>
        </a:p>
        <a:p>
          <a:endParaRPr lang="en-US" sz="1600" dirty="0">
            <a:solidFill>
              <a:schemeClr val="bg1"/>
            </a:solidFill>
          </a:endParaRPr>
        </a:p>
      </dgm:t>
    </dgm:pt>
    <dgm:pt modelId="{340E1572-14F7-42CD-94DD-F849BBAFBB36}" type="parTrans" cxnId="{91D1F4A4-8C60-4814-8C50-18F316F2CAA3}">
      <dgm:prSet/>
      <dgm:spPr/>
      <dgm:t>
        <a:bodyPr/>
        <a:lstStyle/>
        <a:p>
          <a:endParaRPr lang="en-US"/>
        </a:p>
      </dgm:t>
    </dgm:pt>
    <dgm:pt modelId="{F203DB6A-7A74-4B49-A323-7FA6068E131F}" type="sibTrans" cxnId="{91D1F4A4-8C60-4814-8C50-18F316F2CAA3}">
      <dgm:prSet/>
      <dgm:spPr/>
      <dgm:t>
        <a:bodyPr/>
        <a:lstStyle/>
        <a:p>
          <a:endParaRPr lang="en-US"/>
        </a:p>
      </dgm:t>
    </dgm:pt>
    <dgm:pt modelId="{9346F1F0-AAEC-44D9-A966-0C5D16F78030}">
      <dgm:prSet phldrT="[Text]" custT="1"/>
      <dgm:spPr/>
      <dgm:t>
        <a:bodyPr/>
        <a:lstStyle/>
        <a:p>
          <a:endParaRPr lang="en-US" sz="2400" b="1" dirty="0" smtClean="0">
            <a:solidFill>
              <a:srgbClr val="FFC000"/>
            </a:solidFill>
          </a:endParaRPr>
        </a:p>
        <a:p>
          <a:r>
            <a:rPr lang="en-US" sz="2400" b="1" dirty="0" smtClean="0">
              <a:solidFill>
                <a:srgbClr val="FFC000"/>
              </a:solidFill>
            </a:rPr>
            <a:t>2</a:t>
          </a:r>
          <a:r>
            <a:rPr lang="en-US" sz="2400" b="1" dirty="0" smtClean="0">
              <a:solidFill>
                <a:srgbClr val="FFC000"/>
              </a:solidFill>
            </a:rPr>
            <a:t>.  Involvement:</a:t>
          </a:r>
          <a:r>
            <a:rPr lang="en-US" sz="1600" dirty="0" smtClean="0"/>
            <a:t/>
          </a:r>
          <a:br>
            <a:rPr lang="en-US" sz="1600" dirty="0" smtClean="0"/>
          </a:br>
          <a:r>
            <a:rPr lang="en-US" sz="1600" dirty="0" smtClean="0">
              <a:solidFill>
                <a:schemeClr val="bg1"/>
              </a:solidFill>
            </a:rPr>
            <a:t>* </a:t>
          </a:r>
          <a:r>
            <a:rPr lang="en-US" sz="1600" dirty="0" smtClean="0">
              <a:solidFill>
                <a:schemeClr val="accent6">
                  <a:lumMod val="20000"/>
                  <a:lumOff val="80000"/>
                </a:schemeClr>
              </a:solidFill>
            </a:rPr>
            <a:t>Community Service</a:t>
          </a:r>
          <a:br>
            <a:rPr lang="en-US" sz="1600" dirty="0" smtClean="0">
              <a:solidFill>
                <a:schemeClr val="accent6">
                  <a:lumMod val="20000"/>
                  <a:lumOff val="80000"/>
                </a:schemeClr>
              </a:solidFill>
            </a:rPr>
          </a:br>
          <a:r>
            <a:rPr lang="en-US" sz="1600" dirty="0" smtClean="0">
              <a:solidFill>
                <a:schemeClr val="accent6">
                  <a:lumMod val="20000"/>
                  <a:lumOff val="80000"/>
                </a:schemeClr>
              </a:solidFill>
            </a:rPr>
            <a:t>* Serve together in ministry</a:t>
          </a:r>
          <a:br>
            <a:rPr lang="en-US" sz="1600" dirty="0" smtClean="0">
              <a:solidFill>
                <a:schemeClr val="accent6">
                  <a:lumMod val="20000"/>
                  <a:lumOff val="80000"/>
                </a:schemeClr>
              </a:solidFill>
            </a:rPr>
          </a:br>
          <a:r>
            <a:rPr lang="en-US" sz="1600" dirty="0" smtClean="0">
              <a:solidFill>
                <a:schemeClr val="accent6">
                  <a:lumMod val="20000"/>
                  <a:lumOff val="80000"/>
                </a:schemeClr>
              </a:solidFill>
            </a:rPr>
            <a:t>* Bible Study</a:t>
          </a:r>
          <a:br>
            <a:rPr lang="en-US" sz="1600" dirty="0" smtClean="0">
              <a:solidFill>
                <a:schemeClr val="accent6">
                  <a:lumMod val="20000"/>
                  <a:lumOff val="80000"/>
                </a:schemeClr>
              </a:solidFill>
            </a:rPr>
          </a:br>
          <a:r>
            <a:rPr lang="en-US" sz="1600" dirty="0" smtClean="0">
              <a:solidFill>
                <a:schemeClr val="accent6">
                  <a:lumMod val="20000"/>
                  <a:lumOff val="80000"/>
                </a:schemeClr>
              </a:solidFill>
            </a:rPr>
            <a:t>* Faith Sharing</a:t>
          </a:r>
          <a:br>
            <a:rPr lang="en-US" sz="1600" dirty="0" smtClean="0">
              <a:solidFill>
                <a:schemeClr val="accent6">
                  <a:lumMod val="20000"/>
                  <a:lumOff val="80000"/>
                </a:schemeClr>
              </a:solidFill>
            </a:rPr>
          </a:br>
          <a:r>
            <a:rPr lang="en-US" sz="1600" dirty="0" smtClean="0">
              <a:solidFill>
                <a:schemeClr val="accent6">
                  <a:lumMod val="20000"/>
                  <a:lumOff val="80000"/>
                </a:schemeClr>
              </a:solidFill>
            </a:rPr>
            <a:t>* Youth Ministry and Faith Formation</a:t>
          </a:r>
        </a:p>
        <a:p>
          <a:r>
            <a:rPr lang="en-US" sz="700" dirty="0" smtClean="0"/>
            <a:t/>
          </a:r>
          <a:br>
            <a:rPr lang="en-US" sz="700" dirty="0" smtClean="0"/>
          </a:br>
          <a:r>
            <a:rPr lang="en-US" sz="700" dirty="0" smtClean="0"/>
            <a:t/>
          </a:r>
          <a:br>
            <a:rPr lang="en-US" sz="700" dirty="0" smtClean="0"/>
          </a:br>
          <a:r>
            <a:rPr lang="en-US" sz="700" dirty="0" smtClean="0"/>
            <a:t/>
          </a:r>
          <a:br>
            <a:rPr lang="en-US" sz="700" dirty="0" smtClean="0"/>
          </a:br>
          <a:r>
            <a:rPr lang="en-US" sz="700" dirty="0" smtClean="0"/>
            <a:t/>
          </a:r>
          <a:br>
            <a:rPr lang="en-US" sz="700" dirty="0" smtClean="0"/>
          </a:br>
          <a:endParaRPr lang="en-US" sz="700" dirty="0"/>
        </a:p>
      </dgm:t>
    </dgm:pt>
    <dgm:pt modelId="{627F2646-5A4A-4393-A8A6-189D2C823532}" type="parTrans" cxnId="{6E4289C4-B3C9-49A7-BE01-3611FD593C62}">
      <dgm:prSet/>
      <dgm:spPr/>
      <dgm:t>
        <a:bodyPr/>
        <a:lstStyle/>
        <a:p>
          <a:endParaRPr lang="en-US"/>
        </a:p>
      </dgm:t>
    </dgm:pt>
    <dgm:pt modelId="{00927215-AFB8-49D1-9976-AF8E4E170FE8}" type="sibTrans" cxnId="{6E4289C4-B3C9-49A7-BE01-3611FD593C62}">
      <dgm:prSet/>
      <dgm:spPr/>
      <dgm:t>
        <a:bodyPr/>
        <a:lstStyle/>
        <a:p>
          <a:endParaRPr lang="en-US"/>
        </a:p>
      </dgm:t>
    </dgm:pt>
    <dgm:pt modelId="{F8D557C2-4984-494E-BC7B-E94F9E4DD06C}">
      <dgm:prSet phldrT="[Text]" custT="1"/>
      <dgm:spPr/>
      <dgm:t>
        <a:bodyPr/>
        <a:lstStyle/>
        <a:p>
          <a:pPr algn="r"/>
          <a:endParaRPr lang="en-US" sz="2400" b="1" dirty="0" smtClean="0">
            <a:solidFill>
              <a:srgbClr val="FFC000"/>
            </a:solidFill>
          </a:endParaRPr>
        </a:p>
        <a:p>
          <a:pPr algn="r"/>
          <a:r>
            <a:rPr lang="en-US" sz="2400" b="1" dirty="0" smtClean="0">
              <a:solidFill>
                <a:srgbClr val="FFC000"/>
              </a:solidFill>
            </a:rPr>
            <a:t>1</a:t>
          </a:r>
          <a:r>
            <a:rPr lang="en-US" sz="2400" b="1" dirty="0" smtClean="0">
              <a:solidFill>
                <a:srgbClr val="FFC000"/>
              </a:solidFill>
            </a:rPr>
            <a:t>.  Presence: </a:t>
          </a:r>
          <a:r>
            <a:rPr lang="en-US" sz="1800" dirty="0" smtClean="0"/>
            <a:t/>
          </a:r>
          <a:br>
            <a:rPr lang="en-US" sz="1800" dirty="0" smtClean="0"/>
          </a:br>
          <a:r>
            <a:rPr lang="en-US" sz="1800" dirty="0" smtClean="0">
              <a:solidFill>
                <a:schemeClr val="bg1"/>
              </a:solidFill>
            </a:rPr>
            <a:t>*  </a:t>
          </a:r>
          <a:r>
            <a:rPr lang="en-US" sz="1600" dirty="0" smtClean="0">
              <a:solidFill>
                <a:schemeClr val="accent6">
                  <a:lumMod val="20000"/>
                  <a:lumOff val="80000"/>
                </a:schemeClr>
              </a:solidFill>
            </a:rPr>
            <a:t>Attend </a:t>
          </a:r>
          <a:r>
            <a:rPr lang="en-US" sz="1600" dirty="0" smtClean="0">
              <a:solidFill>
                <a:schemeClr val="accent6">
                  <a:lumMod val="20000"/>
                  <a:lumOff val="80000"/>
                </a:schemeClr>
              </a:solidFill>
            </a:rPr>
            <a:t>Mass</a:t>
          </a:r>
          <a:r>
            <a:rPr lang="en-US" sz="1600" dirty="0" smtClean="0">
              <a:solidFill>
                <a:schemeClr val="accent6">
                  <a:lumMod val="20000"/>
                  <a:lumOff val="80000"/>
                </a:schemeClr>
              </a:solidFill>
            </a:rPr>
            <a:t/>
          </a:r>
          <a:br>
            <a:rPr lang="en-US" sz="1600" dirty="0" smtClean="0">
              <a:solidFill>
                <a:schemeClr val="accent6">
                  <a:lumMod val="20000"/>
                  <a:lumOff val="80000"/>
                </a:schemeClr>
              </a:solidFill>
            </a:rPr>
          </a:br>
          <a:r>
            <a:rPr lang="en-US" sz="1600" dirty="0" smtClean="0">
              <a:solidFill>
                <a:schemeClr val="bg1"/>
              </a:solidFill>
            </a:rPr>
            <a:t>*  </a:t>
          </a:r>
          <a:r>
            <a:rPr lang="en-US" sz="1600" dirty="0" smtClean="0">
              <a:solidFill>
                <a:schemeClr val="accent6">
                  <a:lumMod val="20000"/>
                  <a:lumOff val="80000"/>
                </a:schemeClr>
              </a:solidFill>
            </a:rPr>
            <a:t>Pray at meals</a:t>
          </a:r>
          <a:br>
            <a:rPr lang="en-US" sz="1600" dirty="0" smtClean="0">
              <a:solidFill>
                <a:schemeClr val="accent6">
                  <a:lumMod val="20000"/>
                  <a:lumOff val="80000"/>
                </a:schemeClr>
              </a:solidFill>
            </a:rPr>
          </a:br>
          <a:r>
            <a:rPr lang="en-US" sz="1600" dirty="0" smtClean="0">
              <a:solidFill>
                <a:schemeClr val="bg1"/>
              </a:solidFill>
            </a:rPr>
            <a:t>*  </a:t>
          </a:r>
          <a:r>
            <a:rPr lang="en-US" sz="1600" dirty="0" smtClean="0">
              <a:solidFill>
                <a:schemeClr val="accent6">
                  <a:lumMod val="20000"/>
                  <a:lumOff val="80000"/>
                </a:schemeClr>
              </a:solidFill>
            </a:rPr>
            <a:t>Read </a:t>
          </a:r>
          <a:r>
            <a:rPr lang="en-US" sz="1600" dirty="0" smtClean="0">
              <a:solidFill>
                <a:schemeClr val="accent6">
                  <a:lumMod val="20000"/>
                  <a:lumOff val="80000"/>
                </a:schemeClr>
              </a:solidFill>
            </a:rPr>
            <a:t>Scripture</a:t>
          </a:r>
          <a:r>
            <a:rPr lang="en-US" sz="1600" dirty="0" smtClean="0">
              <a:solidFill>
                <a:schemeClr val="accent6">
                  <a:lumMod val="20000"/>
                  <a:lumOff val="80000"/>
                </a:schemeClr>
              </a:solidFill>
            </a:rPr>
            <a:t/>
          </a:r>
          <a:br>
            <a:rPr lang="en-US" sz="1600" dirty="0" smtClean="0">
              <a:solidFill>
                <a:schemeClr val="accent6">
                  <a:lumMod val="20000"/>
                  <a:lumOff val="80000"/>
                </a:schemeClr>
              </a:solidFill>
            </a:rPr>
          </a:br>
          <a:r>
            <a:rPr lang="en-US" sz="1600" dirty="0" smtClean="0">
              <a:solidFill>
                <a:schemeClr val="bg1"/>
              </a:solidFill>
            </a:rPr>
            <a:t>*  </a:t>
          </a:r>
          <a:r>
            <a:rPr lang="en-US" sz="1600" dirty="0" smtClean="0">
              <a:solidFill>
                <a:schemeClr val="accent6">
                  <a:lumMod val="20000"/>
                  <a:lumOff val="80000"/>
                </a:schemeClr>
              </a:solidFill>
            </a:rPr>
            <a:t>Display religious art</a:t>
          </a:r>
          <a:r>
            <a:rPr lang="en-US" sz="1300" dirty="0" smtClean="0">
              <a:solidFill>
                <a:schemeClr val="accent6">
                  <a:lumMod val="20000"/>
                  <a:lumOff val="80000"/>
                </a:schemeClr>
              </a:solidFill>
            </a:rPr>
            <a:t/>
          </a:r>
          <a:br>
            <a:rPr lang="en-US" sz="1300" dirty="0" smtClean="0">
              <a:solidFill>
                <a:schemeClr val="accent6">
                  <a:lumMod val="20000"/>
                  <a:lumOff val="80000"/>
                </a:schemeClr>
              </a:solidFill>
            </a:rPr>
          </a:br>
          <a:r>
            <a:rPr lang="en-US" sz="1300" dirty="0" smtClean="0"/>
            <a:t> </a:t>
          </a:r>
          <a:endParaRPr lang="en-US" sz="1300" dirty="0"/>
        </a:p>
      </dgm:t>
    </dgm:pt>
    <dgm:pt modelId="{11C25BA2-065B-47CB-BC07-8770609E2C73}" type="parTrans" cxnId="{F8DFD842-E7A4-4028-A54B-C4BD5682A48A}">
      <dgm:prSet/>
      <dgm:spPr/>
      <dgm:t>
        <a:bodyPr/>
        <a:lstStyle/>
        <a:p>
          <a:endParaRPr lang="en-US"/>
        </a:p>
      </dgm:t>
    </dgm:pt>
    <dgm:pt modelId="{9E4ACBC3-750A-4956-9FBF-02F45F681E03}" type="sibTrans" cxnId="{F8DFD842-E7A4-4028-A54B-C4BD5682A48A}">
      <dgm:prSet/>
      <dgm:spPr/>
      <dgm:t>
        <a:bodyPr/>
        <a:lstStyle/>
        <a:p>
          <a:endParaRPr lang="en-US"/>
        </a:p>
      </dgm:t>
    </dgm:pt>
    <dgm:pt modelId="{A226D9F1-48AF-4021-B3AF-D4A47CB47C05}" type="pres">
      <dgm:prSet presAssocID="{E8E7FE73-F6C7-4F6B-A9DD-C1B6103F7D0C}" presName="composite" presStyleCnt="0">
        <dgm:presLayoutVars>
          <dgm:chMax val="5"/>
          <dgm:dir/>
          <dgm:resizeHandles val="exact"/>
        </dgm:presLayoutVars>
      </dgm:prSet>
      <dgm:spPr/>
    </dgm:pt>
    <dgm:pt modelId="{E4B1B049-C097-4B75-847D-16003033606B}" type="pres">
      <dgm:prSet presAssocID="{7947937B-4C42-4A49-88FA-E510817AF8CA}" presName="circle1" presStyleLbl="lnNode1" presStyleIdx="0" presStyleCnt="3" custLinFactNeighborX="5433" custLinFactNeighborY="-9937"/>
      <dgm:spPr>
        <a:solidFill>
          <a:srgbClr val="FF0000"/>
        </a:solidFill>
      </dgm:spPr>
    </dgm:pt>
    <dgm:pt modelId="{EA4460B5-4CE2-4D67-8AAF-7C275843360A}" type="pres">
      <dgm:prSet presAssocID="{7947937B-4C42-4A49-88FA-E510817AF8CA}" presName="text1" presStyleLbl="revTx" presStyleIdx="0" presStyleCnt="3" custScaleX="267451" custScaleY="97840" custLinFactNeighborX="20037" custLinFactNeighborY="23979">
        <dgm:presLayoutVars>
          <dgm:bulletEnabled val="1"/>
        </dgm:presLayoutVars>
      </dgm:prSet>
      <dgm:spPr/>
      <dgm:t>
        <a:bodyPr/>
        <a:lstStyle/>
        <a:p>
          <a:endParaRPr lang="en-US"/>
        </a:p>
      </dgm:t>
    </dgm:pt>
    <dgm:pt modelId="{4079B573-1EE5-4BD0-9C0F-BE5118110389}" type="pres">
      <dgm:prSet presAssocID="{7947937B-4C42-4A49-88FA-E510817AF8CA}" presName="line1" presStyleLbl="callout" presStyleIdx="0" presStyleCnt="6" custFlipVert="1" custSzY="106680" custScaleX="151418" custLinFactX="-153591" custLinFactY="-102914" custLinFactNeighborX="-200000" custLinFactNeighborY="-200000"/>
      <dgm:spPr/>
    </dgm:pt>
    <dgm:pt modelId="{84E6ACB5-30EA-446D-A78F-5CBBB190EBDC}" type="pres">
      <dgm:prSet presAssocID="{7947937B-4C42-4A49-88FA-E510817AF8CA}" presName="d1" presStyleLbl="callout" presStyleIdx="1" presStyleCnt="6" custScaleX="17038" custScaleY="106533" custLinFactNeighborX="-45953" custLinFactNeighborY="910"/>
      <dgm:spPr/>
    </dgm:pt>
    <dgm:pt modelId="{20BDEBA1-4E64-4723-A21C-3EA939DA8085}" type="pres">
      <dgm:prSet presAssocID="{9346F1F0-AAEC-44D9-A966-0C5D16F78030}" presName="circle2" presStyleLbl="lnNode1" presStyleIdx="1" presStyleCnt="3" custScaleX="103742" custLinFactNeighborX="1472" custLinFactNeighborY="-3651"/>
      <dgm:spPr>
        <a:solidFill>
          <a:srgbClr val="FFFF00"/>
        </a:solidFill>
      </dgm:spPr>
    </dgm:pt>
    <dgm:pt modelId="{329FA649-FA4A-4A5D-ACB5-ACAC07E4D1D0}" type="pres">
      <dgm:prSet presAssocID="{9346F1F0-AAEC-44D9-A966-0C5D16F78030}" presName="text2" presStyleLbl="revTx" presStyleIdx="1" presStyleCnt="3" custScaleX="194889" custScaleY="130786" custLinFactNeighborX="46100" custLinFactNeighborY="56583">
        <dgm:presLayoutVars>
          <dgm:bulletEnabled val="1"/>
        </dgm:presLayoutVars>
      </dgm:prSet>
      <dgm:spPr/>
      <dgm:t>
        <a:bodyPr/>
        <a:lstStyle/>
        <a:p>
          <a:endParaRPr lang="en-US"/>
        </a:p>
      </dgm:t>
    </dgm:pt>
    <dgm:pt modelId="{736986CA-DC5B-43AB-AC15-8CBE9B5AAA04}" type="pres">
      <dgm:prSet presAssocID="{9346F1F0-AAEC-44D9-A966-0C5D16F78030}" presName="line2" presStyleLbl="callout" presStyleIdx="2" presStyleCnt="6"/>
      <dgm:spPr/>
    </dgm:pt>
    <dgm:pt modelId="{D1EA09B2-F300-470F-848B-71F3B46B5FE7}" type="pres">
      <dgm:prSet presAssocID="{9346F1F0-AAEC-44D9-A966-0C5D16F78030}" presName="d2" presStyleLbl="callout" presStyleIdx="3" presStyleCnt="6"/>
      <dgm:spPr/>
    </dgm:pt>
    <dgm:pt modelId="{CB96F006-0950-40F9-8E11-870B1E3A07FD}" type="pres">
      <dgm:prSet presAssocID="{F8D557C2-4984-494E-BC7B-E94F9E4DD06C}" presName="circle3" presStyleLbl="lnNode1" presStyleIdx="2" presStyleCnt="3" custScaleX="127371" custScaleY="126802" custLinFactNeighborX="203" custLinFactNeighborY="-4248"/>
      <dgm:spPr>
        <a:solidFill>
          <a:srgbClr val="00B050"/>
        </a:solidFill>
      </dgm:spPr>
    </dgm:pt>
    <dgm:pt modelId="{2D57A560-9A16-4386-A2FC-126D62B82B84}" type="pres">
      <dgm:prSet presAssocID="{F8D557C2-4984-494E-BC7B-E94F9E4DD06C}" presName="text3" presStyleLbl="revTx" presStyleIdx="2" presStyleCnt="3" custScaleX="159221" custScaleY="186101" custLinFactNeighborX="24459" custLinFactNeighborY="93730">
        <dgm:presLayoutVars>
          <dgm:bulletEnabled val="1"/>
        </dgm:presLayoutVars>
      </dgm:prSet>
      <dgm:spPr/>
      <dgm:t>
        <a:bodyPr/>
        <a:lstStyle/>
        <a:p>
          <a:endParaRPr lang="en-US"/>
        </a:p>
      </dgm:t>
    </dgm:pt>
    <dgm:pt modelId="{B150C3E6-33C2-4588-9EE4-491775EDF9A5}" type="pres">
      <dgm:prSet presAssocID="{F8D557C2-4984-494E-BC7B-E94F9E4DD06C}" presName="line3" presStyleLbl="callout" presStyleIdx="4" presStyleCnt="6" custFlipVert="0" custSzY="45720" custScaleX="195382" custLinFactX="34529" custLinFactY="900000" custLinFactNeighborX="100000" custLinFactNeighborY="961762"/>
      <dgm:spPr>
        <a:ln>
          <a:solidFill>
            <a:schemeClr val="bg1"/>
          </a:solidFill>
        </a:ln>
      </dgm:spPr>
    </dgm:pt>
    <dgm:pt modelId="{3B4EFAC5-E370-48DD-A19F-3E447AB35BF5}" type="pres">
      <dgm:prSet presAssocID="{F8D557C2-4984-494E-BC7B-E94F9E4DD06C}" presName="d3" presStyleLbl="callout" presStyleIdx="5" presStyleCnt="6" custFlipVert="0" custScaleX="119963" custScaleY="43578" custLinFactNeighborX="34483" custLinFactNeighborY="16124"/>
      <dgm:spPr/>
    </dgm:pt>
  </dgm:ptLst>
  <dgm:cxnLst>
    <dgm:cxn modelId="{F8DFD842-E7A4-4028-A54B-C4BD5682A48A}" srcId="{E8E7FE73-F6C7-4F6B-A9DD-C1B6103F7D0C}" destId="{F8D557C2-4984-494E-BC7B-E94F9E4DD06C}" srcOrd="2" destOrd="0" parTransId="{11C25BA2-065B-47CB-BC07-8770609E2C73}" sibTransId="{9E4ACBC3-750A-4956-9FBF-02F45F681E03}"/>
    <dgm:cxn modelId="{2866ADB1-6CE6-4862-B552-6217AA46669F}" type="presOf" srcId="{9346F1F0-AAEC-44D9-A966-0C5D16F78030}" destId="{329FA649-FA4A-4A5D-ACB5-ACAC07E4D1D0}" srcOrd="0" destOrd="0" presId="urn:microsoft.com/office/officeart/2005/8/layout/target1"/>
    <dgm:cxn modelId="{58CCFFC1-87C8-4FF3-B5A4-193920E85079}" type="presOf" srcId="{F8D557C2-4984-494E-BC7B-E94F9E4DD06C}" destId="{2D57A560-9A16-4386-A2FC-126D62B82B84}" srcOrd="0" destOrd="0" presId="urn:microsoft.com/office/officeart/2005/8/layout/target1"/>
    <dgm:cxn modelId="{43BD5029-383E-45BF-9755-4692BB9B625D}" type="presOf" srcId="{7947937B-4C42-4A49-88FA-E510817AF8CA}" destId="{EA4460B5-4CE2-4D67-8AAF-7C275843360A}" srcOrd="0" destOrd="0" presId="urn:microsoft.com/office/officeart/2005/8/layout/target1"/>
    <dgm:cxn modelId="{C82473D0-48DC-4B5A-94B9-351B5FC42220}" type="presOf" srcId="{E8E7FE73-F6C7-4F6B-A9DD-C1B6103F7D0C}" destId="{A226D9F1-48AF-4021-B3AF-D4A47CB47C05}" srcOrd="0" destOrd="0" presId="urn:microsoft.com/office/officeart/2005/8/layout/target1"/>
    <dgm:cxn modelId="{6E4289C4-B3C9-49A7-BE01-3611FD593C62}" srcId="{E8E7FE73-F6C7-4F6B-A9DD-C1B6103F7D0C}" destId="{9346F1F0-AAEC-44D9-A966-0C5D16F78030}" srcOrd="1" destOrd="0" parTransId="{627F2646-5A4A-4393-A8A6-189D2C823532}" sibTransId="{00927215-AFB8-49D1-9976-AF8E4E170FE8}"/>
    <dgm:cxn modelId="{91D1F4A4-8C60-4814-8C50-18F316F2CAA3}" srcId="{E8E7FE73-F6C7-4F6B-A9DD-C1B6103F7D0C}" destId="{7947937B-4C42-4A49-88FA-E510817AF8CA}" srcOrd="0" destOrd="0" parTransId="{340E1572-14F7-42CD-94DD-F849BBAFBB36}" sibTransId="{F203DB6A-7A74-4B49-A323-7FA6068E131F}"/>
    <dgm:cxn modelId="{94A7D9B7-C863-4B27-BBF3-C31A53D2B20E}" type="presParOf" srcId="{A226D9F1-48AF-4021-B3AF-D4A47CB47C05}" destId="{E4B1B049-C097-4B75-847D-16003033606B}" srcOrd="0" destOrd="0" presId="urn:microsoft.com/office/officeart/2005/8/layout/target1"/>
    <dgm:cxn modelId="{38D1AB98-94C1-4EEB-B240-B9DABB76AE57}" type="presParOf" srcId="{A226D9F1-48AF-4021-B3AF-D4A47CB47C05}" destId="{EA4460B5-4CE2-4D67-8AAF-7C275843360A}" srcOrd="1" destOrd="0" presId="urn:microsoft.com/office/officeart/2005/8/layout/target1"/>
    <dgm:cxn modelId="{6ECD910B-6AA2-409C-A452-79305B711EF1}" type="presParOf" srcId="{A226D9F1-48AF-4021-B3AF-D4A47CB47C05}" destId="{4079B573-1EE5-4BD0-9C0F-BE5118110389}" srcOrd="2" destOrd="0" presId="urn:microsoft.com/office/officeart/2005/8/layout/target1"/>
    <dgm:cxn modelId="{A7EBC955-DBBD-47D9-956B-2D1019D1E53A}" type="presParOf" srcId="{A226D9F1-48AF-4021-B3AF-D4A47CB47C05}" destId="{84E6ACB5-30EA-446D-A78F-5CBBB190EBDC}" srcOrd="3" destOrd="0" presId="urn:microsoft.com/office/officeart/2005/8/layout/target1"/>
    <dgm:cxn modelId="{4502A249-74B5-4AAA-93C5-A518F168AD27}" type="presParOf" srcId="{A226D9F1-48AF-4021-B3AF-D4A47CB47C05}" destId="{20BDEBA1-4E64-4723-A21C-3EA939DA8085}" srcOrd="4" destOrd="0" presId="urn:microsoft.com/office/officeart/2005/8/layout/target1"/>
    <dgm:cxn modelId="{7E32DB35-CA02-46C7-B85D-4759E37AE4B8}" type="presParOf" srcId="{A226D9F1-48AF-4021-B3AF-D4A47CB47C05}" destId="{329FA649-FA4A-4A5D-ACB5-ACAC07E4D1D0}" srcOrd="5" destOrd="0" presId="urn:microsoft.com/office/officeart/2005/8/layout/target1"/>
    <dgm:cxn modelId="{2074904D-7FE5-4439-87A7-457FAAFE0E7F}" type="presParOf" srcId="{A226D9F1-48AF-4021-B3AF-D4A47CB47C05}" destId="{736986CA-DC5B-43AB-AC15-8CBE9B5AAA04}" srcOrd="6" destOrd="0" presId="urn:microsoft.com/office/officeart/2005/8/layout/target1"/>
    <dgm:cxn modelId="{3EC1CA82-2596-48B7-9DD3-89AFA9C8F4DC}" type="presParOf" srcId="{A226D9F1-48AF-4021-B3AF-D4A47CB47C05}" destId="{D1EA09B2-F300-470F-848B-71F3B46B5FE7}" srcOrd="7" destOrd="0" presId="urn:microsoft.com/office/officeart/2005/8/layout/target1"/>
    <dgm:cxn modelId="{19243756-7423-4EFA-89DE-107E74C52AF7}" type="presParOf" srcId="{A226D9F1-48AF-4021-B3AF-D4A47CB47C05}" destId="{CB96F006-0950-40F9-8E11-870B1E3A07FD}" srcOrd="8" destOrd="0" presId="urn:microsoft.com/office/officeart/2005/8/layout/target1"/>
    <dgm:cxn modelId="{94612CE4-500F-4D7B-AB7C-1C3D23D585BA}" type="presParOf" srcId="{A226D9F1-48AF-4021-B3AF-D4A47CB47C05}" destId="{2D57A560-9A16-4386-A2FC-126D62B82B84}" srcOrd="9" destOrd="0" presId="urn:microsoft.com/office/officeart/2005/8/layout/target1"/>
    <dgm:cxn modelId="{82BDD969-EFE3-421D-952C-80592AEF3CF9}" type="presParOf" srcId="{A226D9F1-48AF-4021-B3AF-D4A47CB47C05}" destId="{B150C3E6-33C2-4588-9EE4-491775EDF9A5}" srcOrd="10" destOrd="0" presId="urn:microsoft.com/office/officeart/2005/8/layout/target1"/>
    <dgm:cxn modelId="{983310F9-DE1F-461A-9356-851ABBE497DA}" type="presParOf" srcId="{A226D9F1-48AF-4021-B3AF-D4A47CB47C05}" destId="{3B4EFAC5-E370-48DD-A19F-3E447AB35BF5}"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2BBB-A06B-4D72-8CD1-63D446FE4C99}">
      <dsp:nvSpPr>
        <dsp:cNvPr id="0" name=""/>
        <dsp:cNvSpPr/>
      </dsp:nvSpPr>
      <dsp:spPr>
        <a:xfrm rot="16200000">
          <a:off x="742949" y="-742949"/>
          <a:ext cx="2476500" cy="3962400"/>
        </a:xfrm>
        <a:prstGeom prst="round1Rect">
          <a:avLst/>
        </a:prstGeom>
        <a:solidFill>
          <a:schemeClr val="accent2">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50800" dist="38100" dir="2700000" algn="tl" rotWithShape="0">
                  <a:prstClr val="black">
                    <a:alpha val="40000"/>
                  </a:prstClr>
                </a:outerShdw>
              </a:effectLst>
            </a:rPr>
            <a:t>Family Life </a:t>
          </a:r>
          <a:br>
            <a:rPr lang="en-US" sz="3200" b="1" kern="1200" dirty="0" smtClean="0">
              <a:effectLst>
                <a:outerShdw blurRad="50800" dist="38100" dir="2700000" algn="tl" rotWithShape="0">
                  <a:prstClr val="black">
                    <a:alpha val="40000"/>
                  </a:prstClr>
                </a:outerShdw>
              </a:effectLst>
            </a:rPr>
          </a:br>
          <a:r>
            <a:rPr lang="en-US" sz="3200" b="1" kern="1200" dirty="0" smtClean="0">
              <a:effectLst>
                <a:outerShdw blurRad="50800" dist="38100" dir="2700000" algn="tl" rotWithShape="0">
                  <a:prstClr val="black">
                    <a:alpha val="40000"/>
                  </a:prstClr>
                </a:outerShdw>
              </a:effectLst>
            </a:rPr>
            <a:t>is Sacred</a:t>
          </a:r>
          <a:endParaRPr lang="en-US" sz="3200" b="1" kern="1200" dirty="0">
            <a:effectLst>
              <a:outerShdw blurRad="50800" dist="38100" dir="2700000" algn="tl" rotWithShape="0">
                <a:prstClr val="black">
                  <a:alpha val="40000"/>
                </a:prstClr>
              </a:outerShdw>
            </a:effectLst>
          </a:endParaRPr>
        </a:p>
      </dsp:txBody>
      <dsp:txXfrm rot="5400000">
        <a:off x="0" y="0"/>
        <a:ext cx="3962400" cy="1857375"/>
      </dsp:txXfrm>
    </dsp:sp>
    <dsp:sp modelId="{E65B1121-D17D-43C5-8C3A-08815D0A8F9A}">
      <dsp:nvSpPr>
        <dsp:cNvPr id="0" name=""/>
        <dsp:cNvSpPr/>
      </dsp:nvSpPr>
      <dsp:spPr>
        <a:xfrm>
          <a:off x="3962400" y="0"/>
          <a:ext cx="3962400" cy="2476500"/>
        </a:xfrm>
        <a:prstGeom prst="round1Rect">
          <a:avLst/>
        </a:prstGeom>
        <a:solidFill>
          <a:schemeClr val="accent3">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effectLst>
                <a:outerShdw blurRad="50800" dist="38100" dir="2700000" algn="tl" rotWithShape="0">
                  <a:prstClr val="black">
                    <a:alpha val="40000"/>
                  </a:prstClr>
                </a:outerShdw>
              </a:effectLst>
            </a:rPr>
            <a:t>Family Activity </a:t>
          </a:r>
          <a:br>
            <a:rPr lang="en-US" sz="2900" b="1" kern="1200" dirty="0" smtClean="0">
              <a:effectLst>
                <a:outerShdw blurRad="50800" dist="38100" dir="2700000" algn="tl" rotWithShape="0">
                  <a:prstClr val="black">
                    <a:alpha val="40000"/>
                  </a:prstClr>
                </a:outerShdw>
              </a:effectLst>
            </a:rPr>
          </a:br>
          <a:r>
            <a:rPr lang="en-US" sz="2900" b="1" kern="1200" dirty="0" smtClean="0">
              <a:effectLst>
                <a:outerShdw blurRad="50800" dist="38100" dir="2700000" algn="tl" rotWithShape="0">
                  <a:prstClr val="black">
                    <a:alpha val="40000"/>
                  </a:prstClr>
                </a:outerShdw>
              </a:effectLst>
            </a:rPr>
            <a:t>is Holy</a:t>
          </a:r>
          <a:endParaRPr lang="en-US" sz="2900" b="1" kern="1200" dirty="0">
            <a:effectLst>
              <a:outerShdw blurRad="50800" dist="38100" dir="2700000" algn="tl" rotWithShape="0">
                <a:prstClr val="black">
                  <a:alpha val="40000"/>
                </a:prstClr>
              </a:outerShdw>
            </a:effectLst>
          </a:endParaRPr>
        </a:p>
      </dsp:txBody>
      <dsp:txXfrm>
        <a:off x="3962400" y="0"/>
        <a:ext cx="3962400" cy="1857375"/>
      </dsp:txXfrm>
    </dsp:sp>
    <dsp:sp modelId="{F89E7C4E-C9AF-4870-AD31-DB6CFDEF745A}">
      <dsp:nvSpPr>
        <dsp:cNvPr id="0" name=""/>
        <dsp:cNvSpPr/>
      </dsp:nvSpPr>
      <dsp:spPr>
        <a:xfrm rot="10800000">
          <a:off x="0" y="2476500"/>
          <a:ext cx="3962400" cy="2476500"/>
        </a:xfrm>
        <a:prstGeom prst="round1Rect">
          <a:avLst/>
        </a:prstGeom>
        <a:solidFill>
          <a:schemeClr val="accent4">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effectLst>
                <a:outerShdw blurRad="50800" dist="38100" dir="2700000" algn="tl" rotWithShape="0">
                  <a:prstClr val="black">
                    <a:alpha val="40000"/>
                  </a:prstClr>
                </a:outerShdw>
              </a:effectLst>
            </a:rPr>
            <a:t>Family Has a </a:t>
          </a:r>
          <a:br>
            <a:rPr lang="en-US" sz="2900" b="1" kern="1200" dirty="0" smtClean="0">
              <a:effectLst>
                <a:outerShdw blurRad="50800" dist="38100" dir="2700000" algn="tl" rotWithShape="0">
                  <a:prstClr val="black">
                    <a:alpha val="40000"/>
                  </a:prstClr>
                </a:outerShdw>
              </a:effectLst>
            </a:rPr>
          </a:br>
          <a:r>
            <a:rPr lang="en-US" sz="2900" b="1" kern="1200" dirty="0" smtClean="0">
              <a:effectLst>
                <a:outerShdw blurRad="50800" dist="38100" dir="2700000" algn="tl" rotWithShape="0">
                  <a:prstClr val="black">
                    <a:alpha val="40000"/>
                  </a:prstClr>
                </a:outerShdw>
              </a:effectLst>
            </a:rPr>
            <a:t>Unique Ministry</a:t>
          </a:r>
          <a:endParaRPr lang="en-US" sz="2900" b="1" kern="1200" dirty="0">
            <a:effectLst>
              <a:outerShdw blurRad="50800" dist="38100" dir="2700000" algn="tl" rotWithShape="0">
                <a:prstClr val="black">
                  <a:alpha val="40000"/>
                </a:prstClr>
              </a:outerShdw>
            </a:effectLst>
          </a:endParaRPr>
        </a:p>
      </dsp:txBody>
      <dsp:txXfrm rot="10800000">
        <a:off x="0" y="3095625"/>
        <a:ext cx="3962400" cy="1857375"/>
      </dsp:txXfrm>
    </dsp:sp>
    <dsp:sp modelId="{BDAEDEB5-33AF-4A40-9BFD-BE6CFD68728B}">
      <dsp:nvSpPr>
        <dsp:cNvPr id="0" name=""/>
        <dsp:cNvSpPr/>
      </dsp:nvSpPr>
      <dsp:spPr>
        <a:xfrm rot="5400000">
          <a:off x="4705349" y="1733550"/>
          <a:ext cx="2476500" cy="3962400"/>
        </a:xfrm>
        <a:prstGeom prst="round1Rect">
          <a:avLst/>
        </a:prstGeom>
        <a:solidFill>
          <a:schemeClr val="accent5">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effectLst>
                <a:outerShdw blurRad="50800" dist="38100" dir="2700000" algn="tl" rotWithShape="0">
                  <a:prstClr val="black">
                    <a:alpha val="40000"/>
                  </a:prstClr>
                </a:outerShdw>
              </a:effectLst>
            </a:rPr>
            <a:t>Family is a Believing </a:t>
          </a:r>
          <a:br>
            <a:rPr lang="en-US" sz="2900" b="1" kern="1200" dirty="0" smtClean="0">
              <a:effectLst>
                <a:outerShdw blurRad="50800" dist="38100" dir="2700000" algn="tl" rotWithShape="0">
                  <a:prstClr val="black">
                    <a:alpha val="40000"/>
                  </a:prstClr>
                </a:outerShdw>
              </a:effectLst>
            </a:rPr>
          </a:br>
          <a:r>
            <a:rPr lang="en-US" sz="2900" b="1" kern="1200" dirty="0" smtClean="0">
              <a:effectLst>
                <a:outerShdw blurRad="50800" dist="38100" dir="2700000" algn="tl" rotWithShape="0">
                  <a:prstClr val="black">
                    <a:alpha val="40000"/>
                  </a:prstClr>
                </a:outerShdw>
              </a:effectLst>
            </a:rPr>
            <a:t>and Evangelizing Community</a:t>
          </a:r>
          <a:endParaRPr lang="en-US" sz="2900" b="1" kern="1200" dirty="0">
            <a:effectLst>
              <a:outerShdw blurRad="50800" dist="38100" dir="2700000" algn="tl" rotWithShape="0">
                <a:prstClr val="black">
                  <a:alpha val="40000"/>
                </a:prstClr>
              </a:outerShdw>
            </a:effectLst>
          </a:endParaRPr>
        </a:p>
      </dsp:txBody>
      <dsp:txXfrm rot="-5400000">
        <a:off x="3962400" y="3095624"/>
        <a:ext cx="3962400" cy="1857375"/>
      </dsp:txXfrm>
    </dsp:sp>
    <dsp:sp modelId="{757288E8-6DEE-4332-8367-4245EC0928D0}">
      <dsp:nvSpPr>
        <dsp:cNvPr id="0" name=""/>
        <dsp:cNvSpPr/>
      </dsp:nvSpPr>
      <dsp:spPr>
        <a:xfrm>
          <a:off x="2494841" y="1667792"/>
          <a:ext cx="2935116" cy="1617414"/>
        </a:xfrm>
        <a:prstGeom prst="roundRect">
          <a:avLst/>
        </a:prstGeom>
        <a:solidFill>
          <a:schemeClr val="accent2">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The Domestic Church </a:t>
          </a:r>
          <a:endParaRPr lang="en-US" sz="2900" b="1" kern="1200" dirty="0"/>
        </a:p>
      </dsp:txBody>
      <dsp:txXfrm>
        <a:off x="2573797" y="1746748"/>
        <a:ext cx="2777204" cy="1459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F006-0950-40F9-8E11-870B1E3A07FD}">
      <dsp:nvSpPr>
        <dsp:cNvPr id="0" name=""/>
        <dsp:cNvSpPr/>
      </dsp:nvSpPr>
      <dsp:spPr>
        <a:xfrm>
          <a:off x="299969" y="324828"/>
          <a:ext cx="4687535" cy="4666595"/>
        </a:xfrm>
        <a:prstGeom prst="ellipse">
          <a:avLst/>
        </a:prstGeom>
        <a:solidFill>
          <a:srgbClr val="00B050"/>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0BDEBA1-4E64-4723-A21C-3EA939DA8085}">
      <dsp:nvSpPr>
        <dsp:cNvPr id="0" name=""/>
        <dsp:cNvSpPr/>
      </dsp:nvSpPr>
      <dsp:spPr>
        <a:xfrm>
          <a:off x="1523389" y="1629776"/>
          <a:ext cx="2290761" cy="2208133"/>
        </a:xfrm>
        <a:prstGeom prst="ellipse">
          <a:avLst/>
        </a:prstGeom>
        <a:solidFill>
          <a:srgbClr val="FFFF00"/>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4B1B049-C097-4B75-847D-16003033606B}">
      <dsp:nvSpPr>
        <dsp:cNvPr id="0" name=""/>
        <dsp:cNvSpPr/>
      </dsp:nvSpPr>
      <dsp:spPr>
        <a:xfrm>
          <a:off x="2308233" y="2373299"/>
          <a:ext cx="736044" cy="736044"/>
        </a:xfrm>
        <a:prstGeom prst="ellipse">
          <a:avLst/>
        </a:prstGeom>
        <a:solidFill>
          <a:srgbClr val="FF0000"/>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A4460B5-4CE2-4D67-8AAF-7C275843360A}">
      <dsp:nvSpPr>
        <dsp:cNvPr id="0" name=""/>
        <dsp:cNvSpPr/>
      </dsp:nvSpPr>
      <dsp:spPr>
        <a:xfrm>
          <a:off x="3841604" y="16593"/>
          <a:ext cx="4921395" cy="10502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F2B800"/>
              </a:solidFill>
            </a:rPr>
            <a:t>3.  Leadership</a:t>
          </a:r>
          <a:r>
            <a:rPr lang="en-US" sz="2400" kern="1200" dirty="0" smtClean="0">
              <a:solidFill>
                <a:schemeClr val="bg1"/>
              </a:solidFill>
            </a:rPr>
            <a:t/>
          </a:r>
          <a:br>
            <a:rPr lang="en-US" sz="2400" kern="1200" dirty="0" smtClean="0">
              <a:solidFill>
                <a:schemeClr val="bg1"/>
              </a:solidFill>
            </a:rPr>
          </a:br>
          <a:r>
            <a:rPr lang="en-US" sz="1600" kern="1200" dirty="0" smtClean="0">
              <a:solidFill>
                <a:schemeClr val="bg1"/>
              </a:solidFill>
            </a:rPr>
            <a:t>*</a:t>
          </a:r>
          <a:r>
            <a:rPr lang="en-US" sz="2400" kern="1200" dirty="0" smtClean="0">
              <a:solidFill>
                <a:schemeClr val="bg1"/>
              </a:solidFill>
            </a:rPr>
            <a:t> </a:t>
          </a:r>
          <a:r>
            <a:rPr lang="en-US" sz="1600" kern="1200" dirty="0" smtClean="0">
              <a:solidFill>
                <a:schemeClr val="bg1"/>
              </a:solidFill>
            </a:rPr>
            <a:t>Become a catechist or sponsor</a:t>
          </a:r>
          <a:br>
            <a:rPr lang="en-US" sz="1600" kern="1200" dirty="0" smtClean="0">
              <a:solidFill>
                <a:schemeClr val="bg1"/>
              </a:solidFill>
            </a:rPr>
          </a:br>
          <a:r>
            <a:rPr lang="en-US" sz="1600" kern="1200" dirty="0" smtClean="0">
              <a:solidFill>
                <a:schemeClr val="bg1"/>
              </a:solidFill>
            </a:rPr>
            <a:t>* Live faith/values at work and </a:t>
          </a:r>
          <a:r>
            <a:rPr lang="en-US" sz="1600" kern="1200" dirty="0" smtClean="0">
              <a:solidFill>
                <a:schemeClr val="bg1"/>
              </a:solidFill>
            </a:rPr>
            <a:t>home</a:t>
          </a:r>
          <a:r>
            <a:rPr lang="en-US" sz="1600" kern="1200" dirty="0" smtClean="0">
              <a:solidFill>
                <a:schemeClr val="bg1"/>
              </a:solidFill>
            </a:rPr>
            <a:t/>
          </a:r>
          <a:br>
            <a:rPr lang="en-US" sz="1600" kern="1200" dirty="0" smtClean="0">
              <a:solidFill>
                <a:schemeClr val="bg1"/>
              </a:solidFill>
            </a:rPr>
          </a:br>
          <a:r>
            <a:rPr lang="en-US" sz="1600" kern="1200" dirty="0" smtClean="0">
              <a:solidFill>
                <a:schemeClr val="bg1"/>
              </a:solidFill>
            </a:rPr>
            <a:t>* Leading daily prayer and faith sharing at home</a:t>
          </a:r>
          <a:br>
            <a:rPr lang="en-US" sz="1600" kern="1200" dirty="0" smtClean="0">
              <a:solidFill>
                <a:schemeClr val="bg1"/>
              </a:solidFill>
            </a:rPr>
          </a:br>
          <a:r>
            <a:rPr lang="en-US" sz="1600" kern="1200" dirty="0" smtClean="0">
              <a:solidFill>
                <a:schemeClr val="bg1"/>
              </a:solidFill>
            </a:rPr>
            <a:t>* Apprentice teens</a:t>
          </a:r>
          <a:br>
            <a:rPr lang="en-US" sz="1600" kern="1200" dirty="0" smtClean="0">
              <a:solidFill>
                <a:schemeClr val="bg1"/>
              </a:solidFill>
            </a:rPr>
          </a:br>
          <a:endParaRPr lang="en-US" sz="1600" kern="1200" dirty="0" smtClean="0">
            <a:solidFill>
              <a:schemeClr val="bg1"/>
            </a:solidFill>
          </a:endParaRPr>
        </a:p>
        <a:p>
          <a:pPr lvl="0" algn="l" defTabSz="1066800">
            <a:lnSpc>
              <a:spcPct val="90000"/>
            </a:lnSpc>
            <a:spcBef>
              <a:spcPct val="0"/>
            </a:spcBef>
            <a:spcAft>
              <a:spcPct val="35000"/>
            </a:spcAft>
          </a:pPr>
          <a:endParaRPr lang="en-US" sz="1600" kern="1200" dirty="0">
            <a:solidFill>
              <a:schemeClr val="bg1"/>
            </a:solidFill>
          </a:endParaRPr>
        </a:p>
      </dsp:txBody>
      <dsp:txXfrm>
        <a:off x="3841604" y="16593"/>
        <a:ext cx="4921395" cy="1050212"/>
      </dsp:txXfrm>
    </dsp:sp>
    <dsp:sp modelId="{4079B573-1EE5-4BD0-9C0F-BE5118110389}">
      <dsp:nvSpPr>
        <dsp:cNvPr id="0" name=""/>
        <dsp:cNvSpPr/>
      </dsp:nvSpPr>
      <dsp:spPr>
        <a:xfrm flipV="1">
          <a:off x="2884834" y="121920"/>
          <a:ext cx="696564" cy="10668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4E6ACB5-30EA-446D-A78F-5CBBB190EBDC}">
      <dsp:nvSpPr>
        <dsp:cNvPr id="0" name=""/>
        <dsp:cNvSpPr/>
      </dsp:nvSpPr>
      <dsp:spPr>
        <a:xfrm rot="5400000">
          <a:off x="1369470" y="1403045"/>
          <a:ext cx="2694794" cy="339331"/>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29FA649-FA4A-4A5D-ACB5-ACAC07E4D1D0}">
      <dsp:nvSpPr>
        <dsp:cNvPr id="0" name=""/>
        <dsp:cNvSpPr/>
      </dsp:nvSpPr>
      <dsp:spPr>
        <a:xfrm>
          <a:off x="5065007" y="1263141"/>
          <a:ext cx="3586174" cy="140385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endParaRPr lang="en-US" sz="2400" b="1" kern="1200" dirty="0" smtClean="0">
            <a:solidFill>
              <a:srgbClr val="FFC000"/>
            </a:solidFill>
          </a:endParaRPr>
        </a:p>
        <a:p>
          <a:pPr lvl="0" algn="l" defTabSz="1066800">
            <a:lnSpc>
              <a:spcPct val="90000"/>
            </a:lnSpc>
            <a:spcBef>
              <a:spcPct val="0"/>
            </a:spcBef>
            <a:spcAft>
              <a:spcPct val="35000"/>
            </a:spcAft>
          </a:pPr>
          <a:r>
            <a:rPr lang="en-US" sz="2400" b="1" kern="1200" dirty="0" smtClean="0">
              <a:solidFill>
                <a:srgbClr val="FFC000"/>
              </a:solidFill>
            </a:rPr>
            <a:t>2</a:t>
          </a:r>
          <a:r>
            <a:rPr lang="en-US" sz="2400" b="1" kern="1200" dirty="0" smtClean="0">
              <a:solidFill>
                <a:srgbClr val="FFC000"/>
              </a:solidFill>
            </a:rPr>
            <a:t>.  Involvement:</a:t>
          </a:r>
          <a:r>
            <a:rPr lang="en-US" sz="1600" kern="1200" dirty="0" smtClean="0"/>
            <a:t/>
          </a:r>
          <a:br>
            <a:rPr lang="en-US" sz="1600" kern="1200" dirty="0" smtClean="0"/>
          </a:br>
          <a:r>
            <a:rPr lang="en-US" sz="1600" kern="1200" dirty="0" smtClean="0">
              <a:solidFill>
                <a:schemeClr val="bg1"/>
              </a:solidFill>
            </a:rPr>
            <a:t>* </a:t>
          </a:r>
          <a:r>
            <a:rPr lang="en-US" sz="1600" kern="1200" dirty="0" smtClean="0">
              <a:solidFill>
                <a:schemeClr val="accent6">
                  <a:lumMod val="20000"/>
                  <a:lumOff val="80000"/>
                </a:schemeClr>
              </a:solidFill>
            </a:rPr>
            <a:t>Community Service</a:t>
          </a:r>
          <a:br>
            <a:rPr lang="en-US" sz="1600" kern="1200" dirty="0" smtClean="0">
              <a:solidFill>
                <a:schemeClr val="accent6">
                  <a:lumMod val="20000"/>
                  <a:lumOff val="80000"/>
                </a:schemeClr>
              </a:solidFill>
            </a:rPr>
          </a:br>
          <a:r>
            <a:rPr lang="en-US" sz="1600" kern="1200" dirty="0" smtClean="0">
              <a:solidFill>
                <a:schemeClr val="accent6">
                  <a:lumMod val="20000"/>
                  <a:lumOff val="80000"/>
                </a:schemeClr>
              </a:solidFill>
            </a:rPr>
            <a:t>* Serve together in ministry</a:t>
          </a:r>
          <a:br>
            <a:rPr lang="en-US" sz="1600" kern="1200" dirty="0" smtClean="0">
              <a:solidFill>
                <a:schemeClr val="accent6">
                  <a:lumMod val="20000"/>
                  <a:lumOff val="80000"/>
                </a:schemeClr>
              </a:solidFill>
            </a:rPr>
          </a:br>
          <a:r>
            <a:rPr lang="en-US" sz="1600" kern="1200" dirty="0" smtClean="0">
              <a:solidFill>
                <a:schemeClr val="accent6">
                  <a:lumMod val="20000"/>
                  <a:lumOff val="80000"/>
                </a:schemeClr>
              </a:solidFill>
            </a:rPr>
            <a:t>* Bible Study</a:t>
          </a:r>
          <a:br>
            <a:rPr lang="en-US" sz="1600" kern="1200" dirty="0" smtClean="0">
              <a:solidFill>
                <a:schemeClr val="accent6">
                  <a:lumMod val="20000"/>
                  <a:lumOff val="80000"/>
                </a:schemeClr>
              </a:solidFill>
            </a:rPr>
          </a:br>
          <a:r>
            <a:rPr lang="en-US" sz="1600" kern="1200" dirty="0" smtClean="0">
              <a:solidFill>
                <a:schemeClr val="accent6">
                  <a:lumMod val="20000"/>
                  <a:lumOff val="80000"/>
                </a:schemeClr>
              </a:solidFill>
            </a:rPr>
            <a:t>* Faith Sharing</a:t>
          </a:r>
          <a:br>
            <a:rPr lang="en-US" sz="1600" kern="1200" dirty="0" smtClean="0">
              <a:solidFill>
                <a:schemeClr val="accent6">
                  <a:lumMod val="20000"/>
                  <a:lumOff val="80000"/>
                </a:schemeClr>
              </a:solidFill>
            </a:rPr>
          </a:br>
          <a:r>
            <a:rPr lang="en-US" sz="1600" kern="1200" dirty="0" smtClean="0">
              <a:solidFill>
                <a:schemeClr val="accent6">
                  <a:lumMod val="20000"/>
                  <a:lumOff val="80000"/>
                </a:schemeClr>
              </a:solidFill>
            </a:rPr>
            <a:t>* Youth Ministry and Faith Formation</a:t>
          </a:r>
        </a:p>
        <a:p>
          <a:pPr lvl="0" algn="l" defTabSz="1066800">
            <a:lnSpc>
              <a:spcPct val="90000"/>
            </a:lnSpc>
            <a:spcBef>
              <a:spcPct val="0"/>
            </a:spcBef>
            <a:spcAft>
              <a:spcPct val="35000"/>
            </a:spcAft>
          </a:pPr>
          <a:r>
            <a:rPr lang="en-US" sz="700" kern="1200" dirty="0" smtClean="0"/>
            <a:t/>
          </a:r>
          <a:br>
            <a:rPr lang="en-US" sz="700" kern="1200" dirty="0" smtClean="0"/>
          </a:br>
          <a:r>
            <a:rPr lang="en-US" sz="700" kern="1200" dirty="0" smtClean="0"/>
            <a:t/>
          </a:r>
          <a:br>
            <a:rPr lang="en-US" sz="700" kern="1200" dirty="0" smtClean="0"/>
          </a:br>
          <a:r>
            <a:rPr lang="en-US" sz="700" kern="1200" dirty="0" smtClean="0"/>
            <a:t/>
          </a:r>
          <a:br>
            <a:rPr lang="en-US" sz="700" kern="1200" dirty="0" smtClean="0"/>
          </a:br>
          <a:r>
            <a:rPr lang="en-US" sz="700" kern="1200" dirty="0" smtClean="0"/>
            <a:t/>
          </a:r>
          <a:br>
            <a:rPr lang="en-US" sz="700" kern="1200" dirty="0" smtClean="0"/>
          </a:br>
          <a:endParaRPr lang="en-US" sz="700" kern="1200" dirty="0"/>
        </a:p>
      </dsp:txBody>
      <dsp:txXfrm>
        <a:off x="5065007" y="1263141"/>
        <a:ext cx="3586174" cy="1403854"/>
      </dsp:txXfrm>
    </dsp:sp>
    <dsp:sp modelId="{736986CA-DC5B-43AB-AC15-8CBE9B5AAA04}">
      <dsp:nvSpPr>
        <dsp:cNvPr id="0" name=""/>
        <dsp:cNvSpPr/>
      </dsp:nvSpPr>
      <dsp:spPr>
        <a:xfrm>
          <a:off x="4629720" y="1357707"/>
          <a:ext cx="460027" cy="0"/>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D1EA09B2-F300-470F-848B-71F3B46B5FE7}">
      <dsp:nvSpPr>
        <dsp:cNvPr id="0" name=""/>
        <dsp:cNvSpPr/>
      </dsp:nvSpPr>
      <dsp:spPr>
        <a:xfrm rot="5400000">
          <a:off x="2910259" y="1610538"/>
          <a:ext cx="1971127" cy="1464115"/>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2D57A560-9A16-4386-A2FC-126D62B82B84}">
      <dsp:nvSpPr>
        <dsp:cNvPr id="0" name=""/>
        <dsp:cNvSpPr/>
      </dsp:nvSpPr>
      <dsp:spPr>
        <a:xfrm>
          <a:off x="4994954" y="2438399"/>
          <a:ext cx="2929843" cy="19976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r" defTabSz="1066800">
            <a:lnSpc>
              <a:spcPct val="90000"/>
            </a:lnSpc>
            <a:spcBef>
              <a:spcPct val="0"/>
            </a:spcBef>
            <a:spcAft>
              <a:spcPct val="35000"/>
            </a:spcAft>
          </a:pPr>
          <a:endParaRPr lang="en-US" sz="2400" b="1" kern="1200" dirty="0" smtClean="0">
            <a:solidFill>
              <a:srgbClr val="FFC000"/>
            </a:solidFill>
          </a:endParaRPr>
        </a:p>
        <a:p>
          <a:pPr lvl="0" algn="r" defTabSz="1066800">
            <a:lnSpc>
              <a:spcPct val="90000"/>
            </a:lnSpc>
            <a:spcBef>
              <a:spcPct val="0"/>
            </a:spcBef>
            <a:spcAft>
              <a:spcPct val="35000"/>
            </a:spcAft>
          </a:pPr>
          <a:r>
            <a:rPr lang="en-US" sz="2400" b="1" kern="1200" dirty="0" smtClean="0">
              <a:solidFill>
                <a:srgbClr val="FFC000"/>
              </a:solidFill>
            </a:rPr>
            <a:t>1</a:t>
          </a:r>
          <a:r>
            <a:rPr lang="en-US" sz="2400" b="1" kern="1200" dirty="0" smtClean="0">
              <a:solidFill>
                <a:srgbClr val="FFC000"/>
              </a:solidFill>
            </a:rPr>
            <a:t>.  Presence: </a:t>
          </a:r>
          <a:r>
            <a:rPr lang="en-US" sz="1800" kern="1200" dirty="0" smtClean="0"/>
            <a:t/>
          </a:r>
          <a:br>
            <a:rPr lang="en-US" sz="1800" kern="1200" dirty="0" smtClean="0"/>
          </a:br>
          <a:r>
            <a:rPr lang="en-US" sz="1800" kern="1200" dirty="0" smtClean="0">
              <a:solidFill>
                <a:schemeClr val="bg1"/>
              </a:solidFill>
            </a:rPr>
            <a:t>*  </a:t>
          </a:r>
          <a:r>
            <a:rPr lang="en-US" sz="1600" kern="1200" dirty="0" smtClean="0">
              <a:solidFill>
                <a:schemeClr val="accent6">
                  <a:lumMod val="20000"/>
                  <a:lumOff val="80000"/>
                </a:schemeClr>
              </a:solidFill>
            </a:rPr>
            <a:t>Attend </a:t>
          </a:r>
          <a:r>
            <a:rPr lang="en-US" sz="1600" kern="1200" dirty="0" smtClean="0">
              <a:solidFill>
                <a:schemeClr val="accent6">
                  <a:lumMod val="20000"/>
                  <a:lumOff val="80000"/>
                </a:schemeClr>
              </a:solidFill>
            </a:rPr>
            <a:t>Mass</a:t>
          </a:r>
          <a:r>
            <a:rPr lang="en-US" sz="1600" kern="1200" dirty="0" smtClean="0">
              <a:solidFill>
                <a:schemeClr val="accent6">
                  <a:lumMod val="20000"/>
                  <a:lumOff val="80000"/>
                </a:schemeClr>
              </a:solidFill>
            </a:rPr>
            <a:t/>
          </a:r>
          <a:br>
            <a:rPr lang="en-US" sz="1600" kern="1200" dirty="0" smtClean="0">
              <a:solidFill>
                <a:schemeClr val="accent6">
                  <a:lumMod val="20000"/>
                  <a:lumOff val="80000"/>
                </a:schemeClr>
              </a:solidFill>
            </a:rPr>
          </a:br>
          <a:r>
            <a:rPr lang="en-US" sz="1600" kern="1200" dirty="0" smtClean="0">
              <a:solidFill>
                <a:schemeClr val="bg1"/>
              </a:solidFill>
            </a:rPr>
            <a:t>*  </a:t>
          </a:r>
          <a:r>
            <a:rPr lang="en-US" sz="1600" kern="1200" dirty="0" smtClean="0">
              <a:solidFill>
                <a:schemeClr val="accent6">
                  <a:lumMod val="20000"/>
                  <a:lumOff val="80000"/>
                </a:schemeClr>
              </a:solidFill>
            </a:rPr>
            <a:t>Pray at meals</a:t>
          </a:r>
          <a:br>
            <a:rPr lang="en-US" sz="1600" kern="1200" dirty="0" smtClean="0">
              <a:solidFill>
                <a:schemeClr val="accent6">
                  <a:lumMod val="20000"/>
                  <a:lumOff val="80000"/>
                </a:schemeClr>
              </a:solidFill>
            </a:rPr>
          </a:br>
          <a:r>
            <a:rPr lang="en-US" sz="1600" kern="1200" dirty="0" smtClean="0">
              <a:solidFill>
                <a:schemeClr val="bg1"/>
              </a:solidFill>
            </a:rPr>
            <a:t>*  </a:t>
          </a:r>
          <a:r>
            <a:rPr lang="en-US" sz="1600" kern="1200" dirty="0" smtClean="0">
              <a:solidFill>
                <a:schemeClr val="accent6">
                  <a:lumMod val="20000"/>
                  <a:lumOff val="80000"/>
                </a:schemeClr>
              </a:solidFill>
            </a:rPr>
            <a:t>Read </a:t>
          </a:r>
          <a:r>
            <a:rPr lang="en-US" sz="1600" kern="1200" dirty="0" smtClean="0">
              <a:solidFill>
                <a:schemeClr val="accent6">
                  <a:lumMod val="20000"/>
                  <a:lumOff val="80000"/>
                </a:schemeClr>
              </a:solidFill>
            </a:rPr>
            <a:t>Scripture</a:t>
          </a:r>
          <a:r>
            <a:rPr lang="en-US" sz="1600" kern="1200" dirty="0" smtClean="0">
              <a:solidFill>
                <a:schemeClr val="accent6">
                  <a:lumMod val="20000"/>
                  <a:lumOff val="80000"/>
                </a:schemeClr>
              </a:solidFill>
            </a:rPr>
            <a:t/>
          </a:r>
          <a:br>
            <a:rPr lang="en-US" sz="1600" kern="1200" dirty="0" smtClean="0">
              <a:solidFill>
                <a:schemeClr val="accent6">
                  <a:lumMod val="20000"/>
                  <a:lumOff val="80000"/>
                </a:schemeClr>
              </a:solidFill>
            </a:rPr>
          </a:br>
          <a:r>
            <a:rPr lang="en-US" sz="1600" kern="1200" dirty="0" smtClean="0">
              <a:solidFill>
                <a:schemeClr val="bg1"/>
              </a:solidFill>
            </a:rPr>
            <a:t>*  </a:t>
          </a:r>
          <a:r>
            <a:rPr lang="en-US" sz="1600" kern="1200" dirty="0" smtClean="0">
              <a:solidFill>
                <a:schemeClr val="accent6">
                  <a:lumMod val="20000"/>
                  <a:lumOff val="80000"/>
                </a:schemeClr>
              </a:solidFill>
            </a:rPr>
            <a:t>Display religious art</a:t>
          </a:r>
          <a:r>
            <a:rPr lang="en-US" sz="1300" kern="1200" dirty="0" smtClean="0">
              <a:solidFill>
                <a:schemeClr val="accent6">
                  <a:lumMod val="20000"/>
                  <a:lumOff val="80000"/>
                </a:schemeClr>
              </a:solidFill>
            </a:rPr>
            <a:t/>
          </a:r>
          <a:br>
            <a:rPr lang="en-US" sz="1300" kern="1200" dirty="0" smtClean="0">
              <a:solidFill>
                <a:schemeClr val="accent6">
                  <a:lumMod val="20000"/>
                  <a:lumOff val="80000"/>
                </a:schemeClr>
              </a:solidFill>
            </a:rPr>
          </a:br>
          <a:r>
            <a:rPr lang="en-US" sz="1300" kern="1200" dirty="0" smtClean="0"/>
            <a:t> </a:t>
          </a:r>
          <a:endParaRPr lang="en-US" sz="1300" kern="1200" dirty="0"/>
        </a:p>
      </dsp:txBody>
      <dsp:txXfrm>
        <a:off x="4994954" y="2438399"/>
        <a:ext cx="2929843" cy="1997604"/>
      </dsp:txXfrm>
    </dsp:sp>
    <dsp:sp modelId="{B150C3E6-33C2-4588-9EE4-491775EDF9A5}">
      <dsp:nvSpPr>
        <dsp:cNvPr id="0" name=""/>
        <dsp:cNvSpPr/>
      </dsp:nvSpPr>
      <dsp:spPr>
        <a:xfrm>
          <a:off x="5029199" y="3078480"/>
          <a:ext cx="898811" cy="45720"/>
        </a:xfrm>
        <a:prstGeom prst="line">
          <a:avLst/>
        </a:prstGeom>
        <a:solidFill>
          <a:schemeClr val="dk1">
            <a:hueOff val="0"/>
            <a:satOff val="0"/>
            <a:lumOff val="0"/>
            <a:alphaOff val="0"/>
          </a:schemeClr>
        </a:solidFill>
        <a:ln w="25400" cap="flat" cmpd="sng" algn="ctr">
          <a:solidFill>
            <a:schemeClr val="bg1"/>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B4EFAC5-E370-48DD-A19F-3E447AB35BF5}">
      <dsp:nvSpPr>
        <dsp:cNvPr id="0" name=""/>
        <dsp:cNvSpPr/>
      </dsp:nvSpPr>
      <dsp:spPr>
        <a:xfrm rot="5400000">
          <a:off x="4174157" y="2799918"/>
          <a:ext cx="613708" cy="1123593"/>
        </a:xfrm>
        <a:prstGeom prst="line">
          <a:avLst/>
        </a:prstGeom>
        <a:solidFill>
          <a:schemeClr val="dk1">
            <a:hueOff val="0"/>
            <a:satOff val="0"/>
            <a:lumOff val="0"/>
            <a:alphaOff val="0"/>
          </a:schemeClr>
        </a:solidFill>
        <a:ln w="254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6F9AB2-63C4-4244-A778-BCCAA039A1FC}" type="datetimeFigureOut">
              <a:rPr lang="en-US" smtClean="0"/>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64E122-9D11-49EF-8175-8936C8E10A30}" type="slidenum">
              <a:rPr lang="en-US" smtClean="0"/>
              <a:t>‹#›</a:t>
            </a:fld>
            <a:endParaRPr lang="en-US"/>
          </a:p>
        </p:txBody>
      </p:sp>
    </p:spTree>
    <p:extLst>
      <p:ext uri="{BB962C8B-B14F-4D97-AF65-F5344CB8AC3E}">
        <p14:creationId xmlns:p14="http://schemas.microsoft.com/office/powerpoint/2010/main" val="292690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665" eaLnBrk="0" hangingPunct="0">
              <a:defRPr>
                <a:solidFill>
                  <a:schemeClr val="tx1"/>
                </a:solidFill>
                <a:latin typeface="Arial" pitchFamily="34" charset="0"/>
                <a:ea typeface="ＭＳ Ｐゴシック" pitchFamily="34" charset="-128"/>
              </a:defRPr>
            </a:lvl1pPr>
            <a:lvl2pPr marL="742909" indent="-285734" defTabSz="874665" eaLnBrk="0" hangingPunct="0">
              <a:defRPr>
                <a:solidFill>
                  <a:schemeClr val="tx1"/>
                </a:solidFill>
                <a:latin typeface="Arial" pitchFamily="34" charset="0"/>
                <a:ea typeface="ＭＳ Ｐゴシック" pitchFamily="34" charset="-128"/>
              </a:defRPr>
            </a:lvl2pPr>
            <a:lvl3pPr marL="1142937" indent="-228587" defTabSz="874665" eaLnBrk="0" hangingPunct="0">
              <a:defRPr>
                <a:solidFill>
                  <a:schemeClr val="tx1"/>
                </a:solidFill>
                <a:latin typeface="Arial" pitchFamily="34" charset="0"/>
                <a:ea typeface="ＭＳ Ｐゴシック" pitchFamily="34" charset="-128"/>
              </a:defRPr>
            </a:lvl3pPr>
            <a:lvl4pPr marL="1600111" indent="-228587" defTabSz="874665" eaLnBrk="0" hangingPunct="0">
              <a:defRPr>
                <a:solidFill>
                  <a:schemeClr val="tx1"/>
                </a:solidFill>
                <a:latin typeface="Arial" pitchFamily="34" charset="0"/>
                <a:ea typeface="ＭＳ Ｐゴシック" pitchFamily="34" charset="-128"/>
              </a:defRPr>
            </a:lvl4pPr>
            <a:lvl5pPr marL="2057287" indent="-228587" defTabSz="874665" eaLnBrk="0" hangingPunct="0">
              <a:defRPr>
                <a:solidFill>
                  <a:schemeClr val="tx1"/>
                </a:solidFill>
                <a:latin typeface="Arial" pitchFamily="34" charset="0"/>
                <a:ea typeface="ＭＳ Ｐゴシック" pitchFamily="34" charset="-128"/>
              </a:defRPr>
            </a:lvl5pPr>
            <a:lvl6pPr marL="251446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504B57-FACA-4DB4-9F56-19A666B2C207}" type="slidenum">
              <a:rPr lang="en-US" altLang="en-US" smtClean="0"/>
              <a:pPr eaLnBrk="1" hangingPunct="1"/>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r>
              <a:rPr lang="en-US" altLang="en-US" smtClean="0">
                <a:latin typeface="Arial" pitchFamily="34" charset="0"/>
              </a:rPr>
              <a:t>This PowerPoint is not to be copied or used by anyone except the contracted diocese and their appointed trainers.</a:t>
            </a:r>
          </a:p>
        </p:txBody>
      </p:sp>
      <p:sp>
        <p:nvSpPr>
          <p:cNvPr id="3482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665" eaLnBrk="0" hangingPunct="0">
              <a:defRPr>
                <a:solidFill>
                  <a:schemeClr val="tx1"/>
                </a:solidFill>
                <a:latin typeface="Arial" pitchFamily="34" charset="0"/>
                <a:ea typeface="ＭＳ Ｐゴシック" pitchFamily="34" charset="-128"/>
              </a:defRPr>
            </a:lvl1pPr>
            <a:lvl2pPr marL="742909" indent="-285734" defTabSz="874665" eaLnBrk="0" hangingPunct="0">
              <a:defRPr>
                <a:solidFill>
                  <a:schemeClr val="tx1"/>
                </a:solidFill>
                <a:latin typeface="Arial" pitchFamily="34" charset="0"/>
                <a:ea typeface="ＭＳ Ｐゴシック" pitchFamily="34" charset="-128"/>
              </a:defRPr>
            </a:lvl2pPr>
            <a:lvl3pPr marL="1142937" indent="-228587" defTabSz="874665" eaLnBrk="0" hangingPunct="0">
              <a:defRPr>
                <a:solidFill>
                  <a:schemeClr val="tx1"/>
                </a:solidFill>
                <a:latin typeface="Arial" pitchFamily="34" charset="0"/>
                <a:ea typeface="ＭＳ Ｐゴシック" pitchFamily="34" charset="-128"/>
              </a:defRPr>
            </a:lvl3pPr>
            <a:lvl4pPr marL="1600111" indent="-228587" defTabSz="874665" eaLnBrk="0" hangingPunct="0">
              <a:defRPr>
                <a:solidFill>
                  <a:schemeClr val="tx1"/>
                </a:solidFill>
                <a:latin typeface="Arial" pitchFamily="34" charset="0"/>
                <a:ea typeface="ＭＳ Ｐゴシック" pitchFamily="34" charset="-128"/>
              </a:defRPr>
            </a:lvl4pPr>
            <a:lvl5pPr marL="2057287" indent="-228587" defTabSz="874665" eaLnBrk="0" hangingPunct="0">
              <a:defRPr>
                <a:solidFill>
                  <a:schemeClr val="tx1"/>
                </a:solidFill>
                <a:latin typeface="Arial" pitchFamily="34" charset="0"/>
                <a:ea typeface="ＭＳ Ｐゴシック" pitchFamily="34" charset="-128"/>
              </a:defRPr>
            </a:lvl5pPr>
            <a:lvl6pPr marL="251446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C4: Slide Notes for Parent Session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2057400" y="457200"/>
            <a:ext cx="3286125" cy="2463800"/>
          </a:xfrm>
          <a:ln/>
        </p:spPr>
      </p:sp>
      <p:sp>
        <p:nvSpPr>
          <p:cNvPr id="66563" name="Notes Placeholder 2"/>
          <p:cNvSpPr>
            <a:spLocks noGrp="1"/>
          </p:cNvSpPr>
          <p:nvPr>
            <p:ph type="body" idx="1"/>
          </p:nvPr>
        </p:nvSpPr>
        <p:spPr>
          <a:xfrm>
            <a:off x="533400" y="3048000"/>
            <a:ext cx="60960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Explain that these types of prayer experiences are known as Faith Sharing and they simply try to connect our life (our story) with Faith (The Story) so that we are always asking and answering the question, “where is God in all that is happening in my life?”</a:t>
            </a:r>
          </a:p>
          <a:p>
            <a:pPr marL="227001" indent="-227001">
              <a:buFontTx/>
              <a:buChar char="•"/>
            </a:pPr>
            <a:r>
              <a:rPr lang="en-US" altLang="en-US" dirty="0" smtClean="0">
                <a:latin typeface="Arial" pitchFamily="34" charset="0"/>
              </a:rPr>
              <a:t>Review some of the other types of simple but engaging creative faith sharing that can be done in the home Here are just a few ideas for sharing faith using objects and images:</a:t>
            </a:r>
          </a:p>
          <a:p>
            <a:pPr lvl="1">
              <a:buFontTx/>
              <a:buChar char="•"/>
            </a:pPr>
            <a:r>
              <a:rPr lang="en-US" altLang="en-US" b="1" dirty="0" smtClean="0">
                <a:latin typeface="Arial" pitchFamily="34" charset="0"/>
              </a:rPr>
              <a:t>Pocket Prayers</a:t>
            </a:r>
            <a:r>
              <a:rPr lang="en-US" altLang="en-US" dirty="0" smtClean="0">
                <a:latin typeface="Arial" pitchFamily="34" charset="0"/>
              </a:rPr>
              <a:t> – Invite everyone to reach into their pocket or purse and place one object on the middle of the table. Then invite each person to think about their relationship with God right now and pick the one object that best describes it. Go around the room (youngest to oldest) and have each person share their reflection.</a:t>
            </a:r>
          </a:p>
          <a:p>
            <a:pPr lvl="1">
              <a:buFontTx/>
              <a:buChar char="•"/>
            </a:pPr>
            <a:r>
              <a:rPr lang="en-US" altLang="en-US" b="1" dirty="0" smtClean="0">
                <a:latin typeface="Arial" pitchFamily="34" charset="0"/>
              </a:rPr>
              <a:t>Paper Prayers </a:t>
            </a:r>
            <a:r>
              <a:rPr lang="en-US" altLang="en-US" dirty="0" smtClean="0">
                <a:latin typeface="Arial" pitchFamily="34" charset="0"/>
              </a:rPr>
              <a:t>– Distribute sections of the paper (or various papers) to each person in the family and give them time to find a headline or ad that best describes their life right now. After each person shares their reflection, conclude with shared prayer, asking God to be present with each of them in their journeys of life and faith.</a:t>
            </a:r>
          </a:p>
          <a:p>
            <a:pPr lvl="1">
              <a:buFontTx/>
              <a:buChar char="•"/>
            </a:pPr>
            <a:r>
              <a:rPr lang="en-US" altLang="en-US" b="1" dirty="0" smtClean="0">
                <a:latin typeface="Arial" pitchFamily="34" charset="0"/>
              </a:rPr>
              <a:t>Nature Prayers </a:t>
            </a:r>
            <a:r>
              <a:rPr lang="en-US" altLang="en-US" dirty="0" smtClean="0">
                <a:latin typeface="Arial" pitchFamily="34" charset="0"/>
              </a:rPr>
              <a:t>– Invite each person to bring in an object from outside that best describes their family at the moment. Invite each to share (youngest to oldest) and conclude by joining hands and saying the Our Father followed by a Gesture of Peace.</a:t>
            </a:r>
          </a:p>
          <a:p>
            <a:pPr lvl="1">
              <a:buFontTx/>
              <a:buChar char="•"/>
            </a:pPr>
            <a:r>
              <a:rPr lang="en-US" altLang="en-US" b="1" dirty="0" smtClean="0">
                <a:latin typeface="Arial" pitchFamily="34" charset="0"/>
              </a:rPr>
              <a:t>Picture Prayers </a:t>
            </a:r>
            <a:r>
              <a:rPr lang="en-US" altLang="en-US" dirty="0" smtClean="0">
                <a:latin typeface="Arial" pitchFamily="34" charset="0"/>
              </a:rPr>
              <a:t>– Use an old photo album or pictures hanging in the home, invite each person to think of the one image that best reflects their faith right now (or that defines Family or Home or Life right now). Invite each to share and conclude with each person offering a prayer intention.</a:t>
            </a:r>
          </a:p>
          <a:p>
            <a:pPr lvl="1">
              <a:buFontTx/>
              <a:buChar char="•"/>
            </a:pPr>
            <a:r>
              <a:rPr lang="en-US" altLang="en-US" b="1" dirty="0" smtClean="0">
                <a:latin typeface="Arial" pitchFamily="34" charset="0"/>
              </a:rPr>
              <a:t>Cupboard Prayers </a:t>
            </a:r>
            <a:r>
              <a:rPr lang="en-US" altLang="en-US" dirty="0" smtClean="0">
                <a:latin typeface="Arial" pitchFamily="34" charset="0"/>
              </a:rPr>
              <a:t>– Invite each person to select a food item that is in the home (cupboard or refrigerator) that best symbolizes the past week for them. Invite each to share (youngest to oldest) and conclude with spontaneous or traditional prayer. </a:t>
            </a:r>
          </a:p>
          <a:p>
            <a:pPr lvl="1">
              <a:buFontTx/>
              <a:buChar char="•"/>
            </a:pPr>
            <a:r>
              <a:rPr lang="en-US" altLang="en-US" b="1" dirty="0" smtClean="0">
                <a:latin typeface="Arial" pitchFamily="34" charset="0"/>
              </a:rPr>
              <a:t>Pray the Music </a:t>
            </a:r>
            <a:r>
              <a:rPr lang="en-US" altLang="en-US" dirty="0" smtClean="0">
                <a:latin typeface="Arial" pitchFamily="34" charset="0"/>
              </a:rPr>
              <a:t>– Young people find great meaning in their music. Invite your children and teens to play a song that has particular meaning for them and that speaks a message of faith and to share why. This can also be done with films.</a:t>
            </a:r>
          </a:p>
          <a:p>
            <a:pPr marL="227001" indent="-227001">
              <a:buFontTx/>
              <a:buChar char="•"/>
            </a:pPr>
            <a:endParaRPr lang="en-US" altLang="en-US" dirty="0" smtClean="0">
              <a:latin typeface="Arial" pitchFamily="34" charset="0"/>
            </a:endParaRPr>
          </a:p>
          <a:p>
            <a:pPr marL="227001" indent="-227001">
              <a:buFontTx/>
              <a:buAutoNum type="arabicPeriod"/>
            </a:pPr>
            <a:endParaRPr lang="en-US" altLang="en-US" dirty="0" smtClean="0">
              <a:latin typeface="Arial"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829FF9F-EE38-466E-95C7-884328450182}" type="slidenum">
              <a:rPr lang="en-US" altLang="en-US" sz="1300">
                <a:solidFill>
                  <a:prstClr val="black"/>
                </a:solidFill>
              </a:rPr>
              <a:pPr>
                <a:spcBef>
                  <a:spcPct val="0"/>
                </a:spcBef>
              </a:pPr>
              <a:t>10</a:t>
            </a:fld>
            <a:endParaRPr lang="en-US" altLang="en-US" sz="1300">
              <a:solidFill>
                <a:prstClr val="black"/>
              </a:solidFill>
            </a:endParaRPr>
          </a:p>
        </p:txBody>
      </p:sp>
      <p:sp>
        <p:nvSpPr>
          <p:cNvPr id="66565"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656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735138" y="368300"/>
            <a:ext cx="3430587" cy="2573338"/>
          </a:xfrm>
          <a:ln/>
        </p:spPr>
      </p:sp>
      <p:sp>
        <p:nvSpPr>
          <p:cNvPr id="68611" name="Notes Placeholder 2"/>
          <p:cNvSpPr>
            <a:spLocks noGrp="1"/>
          </p:cNvSpPr>
          <p:nvPr>
            <p:ph type="body" idx="1"/>
          </p:nvPr>
        </p:nvSpPr>
        <p:spPr>
          <a:xfrm>
            <a:off x="609600" y="3048000"/>
            <a:ext cx="6096001" cy="6118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itchFamily="34" charset="0"/>
              </a:rPr>
              <a:t>Offer a BRIEF example for each of these and invite parents to share their “best practices” with one another if they are currently doing any of this at home. The information below comes from the Family Faith Resource Booklet each family should have….</a:t>
            </a:r>
          </a:p>
          <a:p>
            <a:pPr marL="227001" indent="-227001"/>
            <a:r>
              <a:rPr lang="en-US" altLang="en-US" sz="1050" b="1" u="sng" dirty="0">
                <a:latin typeface="Arial" pitchFamily="34" charset="0"/>
              </a:rPr>
              <a:t>Formation</a:t>
            </a:r>
            <a:endParaRPr lang="en-US" altLang="en-US" sz="1050" dirty="0">
              <a:latin typeface="Arial" pitchFamily="34" charset="0"/>
            </a:endParaRPr>
          </a:p>
          <a:p>
            <a:pPr marL="227001" indent="-227001"/>
            <a:r>
              <a:rPr lang="en-US" altLang="en-US" sz="1050" i="1" dirty="0">
                <a:latin typeface="Arial" pitchFamily="34" charset="0"/>
              </a:rPr>
              <a:t>Our church documents are clear that parents are the primary catechists or teachers of faith for their children. Seek ways to pass on a living and active faith to your children and teens and to partner with the parish (and Catholic school if applicable) in supporting a lifelong journey of faith that is modeled throughout all generations within the family.</a:t>
            </a:r>
            <a:endParaRPr lang="en-US" altLang="en-US" sz="1050" dirty="0">
              <a:latin typeface="Arial" pitchFamily="34" charset="0"/>
            </a:endParaRPr>
          </a:p>
          <a:p>
            <a:pPr marL="227001" indent="-227001"/>
            <a:r>
              <a:rPr lang="en-US" altLang="en-US" sz="1050" dirty="0">
                <a:latin typeface="Arial" pitchFamily="34" charset="0"/>
              </a:rPr>
              <a:t> </a:t>
            </a:r>
          </a:p>
          <a:p>
            <a:pPr marL="227001" indent="-227001"/>
            <a:r>
              <a:rPr lang="en-US" altLang="en-US" sz="1050" b="1" dirty="0">
                <a:latin typeface="Arial" pitchFamily="34" charset="0"/>
              </a:rPr>
              <a:t>Expect to Pass on the Faith – </a:t>
            </a:r>
            <a:r>
              <a:rPr lang="en-US" altLang="en-US" sz="1050" dirty="0">
                <a:latin typeface="Arial" pitchFamily="34" charset="0"/>
              </a:rPr>
              <a:t>Evangelization means to share the good news of our faith with others. In order to meet this expectation we must first name and claim the faith for ourselves. No one ever graduates from “faith formation” – it is a life long journey. Therefore, be sure that every family member is involved in some way of growing in their own faith. Parents who participate in adult bible studies, retreats, adult formation programs or serve as catechists and sponsors can’t help but pass along this updated and re-energized faith to other friends and family members.</a:t>
            </a:r>
          </a:p>
          <a:p>
            <a:pPr marL="227001" indent="-227001">
              <a:buFontTx/>
              <a:buChar char="•"/>
            </a:pPr>
            <a:r>
              <a:rPr lang="en-US" altLang="en-US" sz="1050" dirty="0">
                <a:latin typeface="Arial" pitchFamily="34" charset="0"/>
              </a:rPr>
              <a:t>Think of what other rituals and actions of our faith that you can begin to teach or reinforce such as:</a:t>
            </a:r>
          </a:p>
          <a:p>
            <a:pPr lvl="1">
              <a:buFontTx/>
              <a:buChar char="•"/>
            </a:pPr>
            <a:r>
              <a:rPr lang="en-US" altLang="en-US" sz="1050" dirty="0">
                <a:latin typeface="Arial" pitchFamily="34" charset="0"/>
              </a:rPr>
              <a:t>the sign of the cross</a:t>
            </a:r>
          </a:p>
          <a:p>
            <a:pPr lvl="1">
              <a:buFontTx/>
              <a:buChar char="•"/>
            </a:pPr>
            <a:r>
              <a:rPr lang="en-US" altLang="en-US" sz="1050" dirty="0">
                <a:latin typeface="Arial" pitchFamily="34" charset="0"/>
              </a:rPr>
              <a:t>basic prayers</a:t>
            </a:r>
          </a:p>
          <a:p>
            <a:pPr lvl="1">
              <a:buFontTx/>
              <a:buChar char="•"/>
            </a:pPr>
            <a:r>
              <a:rPr lang="en-US" altLang="en-US" sz="1050" dirty="0">
                <a:latin typeface="Arial" pitchFamily="34" charset="0"/>
              </a:rPr>
              <a:t>Genuflecting</a:t>
            </a:r>
          </a:p>
          <a:p>
            <a:pPr lvl="1">
              <a:buFontTx/>
              <a:buChar char="•"/>
            </a:pPr>
            <a:r>
              <a:rPr lang="en-US" altLang="en-US" sz="1050" dirty="0">
                <a:latin typeface="Arial" pitchFamily="34" charset="0"/>
              </a:rPr>
              <a:t>using holy water</a:t>
            </a:r>
          </a:p>
          <a:p>
            <a:pPr lvl="1">
              <a:buFontTx/>
              <a:buChar char="•"/>
            </a:pPr>
            <a:r>
              <a:rPr lang="en-US" altLang="en-US" sz="1050" dirty="0">
                <a:latin typeface="Arial" pitchFamily="34" charset="0"/>
              </a:rPr>
              <a:t>fasting/abstaining</a:t>
            </a:r>
          </a:p>
          <a:p>
            <a:pPr lvl="1">
              <a:buFontTx/>
              <a:buChar char="•"/>
            </a:pPr>
            <a:r>
              <a:rPr lang="en-US" altLang="en-US" sz="1050" dirty="0">
                <a:latin typeface="Arial" pitchFamily="34" charset="0"/>
              </a:rPr>
              <a:t>participating in Mass</a:t>
            </a:r>
          </a:p>
          <a:p>
            <a:pPr marL="227001" indent="-227001"/>
            <a:r>
              <a:rPr lang="en-US" altLang="en-US" sz="1050" b="1" dirty="0">
                <a:latin typeface="Arial" pitchFamily="34" charset="0"/>
              </a:rPr>
              <a:t> Support Retreats and Youth Ministry Efforts </a:t>
            </a:r>
            <a:r>
              <a:rPr lang="en-US" altLang="en-US" sz="1050" dirty="0">
                <a:latin typeface="Arial" pitchFamily="34" charset="0"/>
              </a:rPr>
              <a:t>– Expect that your teens will participate regularly in parish youth ministry and faith formation activities, especially retreats and mission trips which are known to bear great fruit in the faith growth of young people. Support these and other efforts often with your time, your prayers and perhaps, even your gifts or leadership.</a:t>
            </a:r>
          </a:p>
          <a:p>
            <a:pPr marL="227001" indent="-227001"/>
            <a:r>
              <a:rPr lang="en-US" altLang="en-US" sz="1050" b="1" dirty="0">
                <a:latin typeface="Arial" pitchFamily="34" charset="0"/>
              </a:rPr>
              <a:t> </a:t>
            </a:r>
            <a:endParaRPr lang="en-US" altLang="en-US" sz="1050" dirty="0">
              <a:latin typeface="Arial" pitchFamily="34" charset="0"/>
            </a:endParaRPr>
          </a:p>
          <a:p>
            <a:pPr marL="227001" indent="-227001"/>
            <a:r>
              <a:rPr lang="en-US" altLang="en-US" sz="1050" b="1" dirty="0">
                <a:latin typeface="Arial" pitchFamily="34" charset="0"/>
              </a:rPr>
              <a:t>Family Storytelling -</a:t>
            </a:r>
            <a:r>
              <a:rPr lang="en-US" altLang="en-US" sz="1050" dirty="0">
                <a:latin typeface="Arial" pitchFamily="34" charset="0"/>
              </a:rPr>
              <a:t>It was no accident that Jesus used stories to communicate great truths and deep wisdom. Great wisdom, values and meaning can often be brought to life through our family stories. Recall some of the significant family events and stories (or watch old videos of these special moments) and ask family members to reflect on what these have taught each of them about God’s love, God’s forgiveness, and the meaning of suffering and grace? </a:t>
            </a:r>
          </a:p>
          <a:p>
            <a:pPr marL="227001" indent="-227001"/>
            <a:r>
              <a:rPr lang="en-US" altLang="en-US" sz="1000" b="1" dirty="0">
                <a:latin typeface="Arial" pitchFamily="34" charset="0"/>
              </a:rPr>
              <a:t> </a:t>
            </a:r>
            <a:endParaRPr lang="en-US" altLang="en-US" sz="1000" dirty="0">
              <a:latin typeface="Arial" pitchFamily="34" charset="0"/>
            </a:endParaRPr>
          </a:p>
          <a:p>
            <a:pPr marL="227001" indent="-227001"/>
            <a:r>
              <a:rPr lang="en-US" altLang="en-US" sz="1000" b="1" dirty="0">
                <a:latin typeface="Arial" pitchFamily="34" charset="0"/>
              </a:rPr>
              <a:t>Reading and Praying with Scripture at Home –  (SEE NEXT SLIDE)</a:t>
            </a:r>
            <a:endParaRPr lang="en-US" altLang="en-US" sz="1000" dirty="0">
              <a:latin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B000385E-3F62-40A1-9556-7BE8B89BAA73}" type="slidenum">
              <a:rPr lang="en-US" altLang="en-US" sz="1300">
                <a:solidFill>
                  <a:prstClr val="black"/>
                </a:solidFill>
              </a:rPr>
              <a:pPr>
                <a:spcBef>
                  <a:spcPct val="0"/>
                </a:spcBef>
              </a:pPr>
              <a:t>11</a:t>
            </a:fld>
            <a:endParaRPr lang="en-US" altLang="en-US" sz="1300">
              <a:solidFill>
                <a:prstClr val="black"/>
              </a:solidFill>
            </a:endParaRPr>
          </a:p>
        </p:txBody>
      </p:sp>
      <p:sp>
        <p:nvSpPr>
          <p:cNvPr id="6861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861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This simple three step adaptation of an ancient monastic prayer form called Lectio Divina (divine reading) involves reading a short scripture reading three times (preferably a section from one of the upcoming Sunday readings). Each time there is a different response that takes the person deeper into the reading. It is suggested that every person have a bible of the same Catholic translation such as the New American Bible (NAB) which is the translation used at Mass or the New Revised Standard Version (NRSV) . </a:t>
            </a:r>
          </a:p>
          <a:p>
            <a:r>
              <a:rPr lang="en-US" altLang="en-US" b="1" dirty="0" smtClean="0">
                <a:latin typeface="Arial" pitchFamily="34" charset="0"/>
              </a:rPr>
              <a:t>1. Proclaim</a:t>
            </a:r>
            <a:r>
              <a:rPr lang="en-US" altLang="en-US" dirty="0" smtClean="0">
                <a:latin typeface="Arial" pitchFamily="34" charset="0"/>
              </a:rPr>
              <a:t> the reading – </a:t>
            </a:r>
            <a:r>
              <a:rPr lang="en-US" altLang="en-US" b="1" dirty="0" smtClean="0">
                <a:latin typeface="Arial" pitchFamily="34" charset="0"/>
              </a:rPr>
              <a:t>Pause</a:t>
            </a:r>
            <a:r>
              <a:rPr lang="en-US" altLang="en-US" dirty="0" smtClean="0">
                <a:latin typeface="Arial" pitchFamily="34" charset="0"/>
              </a:rPr>
              <a:t> – Invite each person to share </a:t>
            </a:r>
            <a:r>
              <a:rPr lang="en-US" altLang="en-US" b="1" dirty="0" smtClean="0">
                <a:latin typeface="Arial" pitchFamily="34" charset="0"/>
              </a:rPr>
              <a:t>one word</a:t>
            </a:r>
            <a:r>
              <a:rPr lang="en-US" altLang="en-US" dirty="0" smtClean="0">
                <a:latin typeface="Arial" pitchFamily="34" charset="0"/>
              </a:rPr>
              <a:t> that speaks to them (no other sharing at this time).</a:t>
            </a:r>
          </a:p>
          <a:p>
            <a:r>
              <a:rPr lang="en-US" altLang="en-US" b="1" dirty="0" smtClean="0">
                <a:latin typeface="Arial" pitchFamily="34" charset="0"/>
              </a:rPr>
              <a:t>2. Proclaim</a:t>
            </a:r>
            <a:r>
              <a:rPr lang="en-US" altLang="en-US" dirty="0" smtClean="0">
                <a:latin typeface="Arial" pitchFamily="34" charset="0"/>
              </a:rPr>
              <a:t> the reading – </a:t>
            </a:r>
            <a:r>
              <a:rPr lang="en-US" altLang="en-US" b="1" dirty="0" smtClean="0">
                <a:latin typeface="Arial" pitchFamily="34" charset="0"/>
              </a:rPr>
              <a:t>Pause</a:t>
            </a:r>
            <a:r>
              <a:rPr lang="en-US" altLang="en-US" dirty="0" smtClean="0">
                <a:latin typeface="Arial" pitchFamily="34" charset="0"/>
              </a:rPr>
              <a:t> – Invite each person to share </a:t>
            </a:r>
            <a:r>
              <a:rPr lang="en-US" altLang="en-US" b="1" dirty="0" smtClean="0">
                <a:latin typeface="Arial" pitchFamily="34" charset="0"/>
              </a:rPr>
              <a:t>one phrase</a:t>
            </a:r>
            <a:r>
              <a:rPr lang="en-US" altLang="en-US" dirty="0" smtClean="0">
                <a:latin typeface="Arial" pitchFamily="34" charset="0"/>
              </a:rPr>
              <a:t> that speaks to them (no other sharing at this time). The phrase does not need to include the word from the first step.</a:t>
            </a:r>
          </a:p>
          <a:p>
            <a:r>
              <a:rPr lang="en-US" altLang="en-US" b="1" dirty="0" smtClean="0">
                <a:latin typeface="Arial" pitchFamily="34" charset="0"/>
              </a:rPr>
              <a:t>3. Proclaim</a:t>
            </a:r>
            <a:r>
              <a:rPr lang="en-US" altLang="en-US" dirty="0" smtClean="0">
                <a:latin typeface="Arial" pitchFamily="34" charset="0"/>
              </a:rPr>
              <a:t> the reading – </a:t>
            </a:r>
            <a:r>
              <a:rPr lang="en-US" altLang="en-US" b="1" dirty="0" smtClean="0">
                <a:latin typeface="Arial" pitchFamily="34" charset="0"/>
              </a:rPr>
              <a:t>Pause</a:t>
            </a:r>
            <a:r>
              <a:rPr lang="en-US" altLang="en-US" dirty="0" smtClean="0">
                <a:latin typeface="Arial" pitchFamily="34" charset="0"/>
              </a:rPr>
              <a:t> – Invite each person to share </a:t>
            </a:r>
            <a:r>
              <a:rPr lang="en-US" altLang="en-US" b="1" dirty="0" smtClean="0">
                <a:latin typeface="Arial" pitchFamily="34" charset="0"/>
              </a:rPr>
              <a:t>what God is saying to them</a:t>
            </a:r>
            <a:r>
              <a:rPr lang="en-US" altLang="en-US" dirty="0" smtClean="0">
                <a:latin typeface="Arial" pitchFamily="34" charset="0"/>
              </a:rPr>
              <a:t> through this reading. </a:t>
            </a:r>
          </a:p>
          <a:p>
            <a:endParaRPr lang="en-US" altLang="en-US" dirty="0" smtClean="0">
              <a:latin typeface="Arial" pitchFamily="34" charset="0"/>
            </a:endParaRPr>
          </a:p>
          <a:p>
            <a:r>
              <a:rPr lang="en-US" altLang="en-US" dirty="0" smtClean="0">
                <a:latin typeface="Arial" pitchFamily="34" charset="0"/>
              </a:rPr>
              <a:t>Now let’s practice it….</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514D4C52-3CF9-4C7C-8C4F-5C5294A2BA97}" type="slidenum">
              <a:rPr lang="en-US" altLang="en-US" sz="1300">
                <a:solidFill>
                  <a:prstClr val="black"/>
                </a:solidFill>
              </a:rPr>
              <a:pPr>
                <a:spcBef>
                  <a:spcPct val="0"/>
                </a:spcBef>
              </a:pPr>
              <a:t>12</a:t>
            </a:fld>
            <a:endParaRPr lang="en-US" altLang="en-US" sz="1300">
              <a:solidFill>
                <a:prstClr val="black"/>
              </a:solidFill>
            </a:endParaRPr>
          </a:p>
        </p:txBody>
      </p:sp>
      <p:sp>
        <p:nvSpPr>
          <p:cNvPr id="7066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7066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eaLnBrk="0" hangingPunct="0">
              <a:defRPr>
                <a:solidFill>
                  <a:schemeClr val="tx1"/>
                </a:solidFill>
                <a:latin typeface="Arial" pitchFamily="34" charset="0"/>
                <a:ea typeface="ＭＳ Ｐゴシック" pitchFamily="34" charset="-128"/>
              </a:defRPr>
            </a:lvl1pPr>
            <a:lvl2pPr marL="742909" indent="-285734" defTabSz="879427" eaLnBrk="0" hangingPunct="0">
              <a:defRPr>
                <a:solidFill>
                  <a:schemeClr val="tx1"/>
                </a:solidFill>
                <a:latin typeface="Arial" pitchFamily="34" charset="0"/>
                <a:ea typeface="ＭＳ Ｐゴシック" pitchFamily="34" charset="-128"/>
              </a:defRPr>
            </a:lvl2pPr>
            <a:lvl3pPr marL="1142937" indent="-228587" defTabSz="879427" eaLnBrk="0" hangingPunct="0">
              <a:defRPr>
                <a:solidFill>
                  <a:schemeClr val="tx1"/>
                </a:solidFill>
                <a:latin typeface="Arial" pitchFamily="34" charset="0"/>
                <a:ea typeface="ＭＳ Ｐゴシック" pitchFamily="34" charset="-128"/>
              </a:defRPr>
            </a:lvl3pPr>
            <a:lvl4pPr marL="1600111" indent="-228587" defTabSz="879427" eaLnBrk="0" hangingPunct="0">
              <a:defRPr>
                <a:solidFill>
                  <a:schemeClr val="tx1"/>
                </a:solidFill>
                <a:latin typeface="Arial" pitchFamily="34" charset="0"/>
                <a:ea typeface="ＭＳ Ｐゴシック" pitchFamily="34" charset="-128"/>
              </a:defRPr>
            </a:lvl4pPr>
            <a:lvl5pPr marL="2057287" indent="-228587" defTabSz="879427" eaLnBrk="0" hangingPunct="0">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11CAF3C-33C1-46A5-9653-9832E1E6ED10}" type="slidenum">
              <a:rPr lang="en-US" altLang="en-US" smtClean="0"/>
              <a:pPr eaLnBrk="1" hangingPunct="1"/>
              <a:t>13</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Use this reading and the lectio divina process in small groups of 3-5 to show how it’s done.</a:t>
            </a:r>
          </a:p>
          <a:p>
            <a:r>
              <a:rPr lang="en-US" altLang="en-US" b="1" smtClean="0">
                <a:latin typeface="Arial" pitchFamily="34" charset="0"/>
              </a:rPr>
              <a:t>1. Proclaim</a:t>
            </a:r>
            <a:r>
              <a:rPr lang="en-US" altLang="en-US" smtClean="0">
                <a:latin typeface="Arial" pitchFamily="34" charset="0"/>
              </a:rPr>
              <a:t> the reading – </a:t>
            </a:r>
            <a:r>
              <a:rPr lang="en-US" altLang="en-US" b="1" smtClean="0">
                <a:latin typeface="Arial" pitchFamily="34" charset="0"/>
              </a:rPr>
              <a:t>Pause</a:t>
            </a:r>
            <a:r>
              <a:rPr lang="en-US" altLang="en-US" smtClean="0">
                <a:latin typeface="Arial" pitchFamily="34" charset="0"/>
              </a:rPr>
              <a:t> – Invite each person to share </a:t>
            </a:r>
            <a:r>
              <a:rPr lang="en-US" altLang="en-US" b="1" smtClean="0">
                <a:latin typeface="Arial" pitchFamily="34" charset="0"/>
              </a:rPr>
              <a:t>one word</a:t>
            </a:r>
            <a:r>
              <a:rPr lang="en-US" altLang="en-US" smtClean="0">
                <a:latin typeface="Arial" pitchFamily="34" charset="0"/>
              </a:rPr>
              <a:t> that speaks to them (no other sharing at this time).</a:t>
            </a:r>
          </a:p>
          <a:p>
            <a:r>
              <a:rPr lang="en-US" altLang="en-US" b="1" smtClean="0">
                <a:latin typeface="Arial" pitchFamily="34" charset="0"/>
              </a:rPr>
              <a:t>2. Proclaim</a:t>
            </a:r>
            <a:r>
              <a:rPr lang="en-US" altLang="en-US" smtClean="0">
                <a:latin typeface="Arial" pitchFamily="34" charset="0"/>
              </a:rPr>
              <a:t> the reading – </a:t>
            </a:r>
            <a:r>
              <a:rPr lang="en-US" altLang="en-US" b="1" smtClean="0">
                <a:latin typeface="Arial" pitchFamily="34" charset="0"/>
              </a:rPr>
              <a:t>Pause</a:t>
            </a:r>
            <a:r>
              <a:rPr lang="en-US" altLang="en-US" smtClean="0">
                <a:latin typeface="Arial" pitchFamily="34" charset="0"/>
              </a:rPr>
              <a:t> – Invite each person to share </a:t>
            </a:r>
            <a:r>
              <a:rPr lang="en-US" altLang="en-US" b="1" smtClean="0">
                <a:latin typeface="Arial" pitchFamily="34" charset="0"/>
              </a:rPr>
              <a:t>one phrase</a:t>
            </a:r>
            <a:r>
              <a:rPr lang="en-US" altLang="en-US" smtClean="0">
                <a:latin typeface="Arial" pitchFamily="34" charset="0"/>
              </a:rPr>
              <a:t> that speaks to them (no other sharing at this time). The phrase does not need to include the word from the first step.</a:t>
            </a:r>
          </a:p>
          <a:p>
            <a:r>
              <a:rPr lang="en-US" altLang="en-US" b="1" smtClean="0">
                <a:latin typeface="Arial" pitchFamily="34" charset="0"/>
              </a:rPr>
              <a:t>3. Proclaim</a:t>
            </a:r>
            <a:r>
              <a:rPr lang="en-US" altLang="en-US" smtClean="0">
                <a:latin typeface="Arial" pitchFamily="34" charset="0"/>
              </a:rPr>
              <a:t> the reading – </a:t>
            </a:r>
            <a:r>
              <a:rPr lang="en-US" altLang="en-US" b="1" smtClean="0">
                <a:latin typeface="Arial" pitchFamily="34" charset="0"/>
              </a:rPr>
              <a:t>Pause</a:t>
            </a:r>
            <a:r>
              <a:rPr lang="en-US" altLang="en-US" smtClean="0">
                <a:latin typeface="Arial" pitchFamily="34" charset="0"/>
              </a:rPr>
              <a:t> – Invite each person to share </a:t>
            </a:r>
            <a:r>
              <a:rPr lang="en-US" altLang="en-US" b="1" smtClean="0">
                <a:latin typeface="Arial" pitchFamily="34" charset="0"/>
              </a:rPr>
              <a:t>what God is saying to them</a:t>
            </a:r>
            <a:r>
              <a:rPr lang="en-US" altLang="en-US" smtClean="0">
                <a:latin typeface="Arial" pitchFamily="34" charset="0"/>
              </a:rPr>
              <a:t> through this reading. </a:t>
            </a:r>
          </a:p>
          <a:p>
            <a:pPr eaLnBrk="1" hangingPunct="1"/>
            <a:endParaRPr lang="en-US" altLang="en-US" smtClean="0">
              <a:latin typeface="Arial" pitchFamily="34" charset="0"/>
            </a:endParaRPr>
          </a:p>
        </p:txBody>
      </p:sp>
      <p:sp>
        <p:nvSpPr>
          <p:cNvPr id="4813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eaLnBrk="0" hangingPunct="0">
              <a:defRPr>
                <a:solidFill>
                  <a:schemeClr val="tx1"/>
                </a:solidFill>
                <a:latin typeface="Arial" pitchFamily="34" charset="0"/>
                <a:ea typeface="ＭＳ Ｐゴシック" pitchFamily="34" charset="-128"/>
              </a:defRPr>
            </a:lvl1pPr>
            <a:lvl2pPr marL="742909" indent="-285734" defTabSz="879427" eaLnBrk="0" hangingPunct="0">
              <a:defRPr>
                <a:solidFill>
                  <a:schemeClr val="tx1"/>
                </a:solidFill>
                <a:latin typeface="Arial" pitchFamily="34" charset="0"/>
                <a:ea typeface="ＭＳ Ｐゴシック" pitchFamily="34" charset="-128"/>
              </a:defRPr>
            </a:lvl2pPr>
            <a:lvl3pPr marL="1142937" indent="-228587" defTabSz="879427" eaLnBrk="0" hangingPunct="0">
              <a:defRPr>
                <a:solidFill>
                  <a:schemeClr val="tx1"/>
                </a:solidFill>
                <a:latin typeface="Arial" pitchFamily="34" charset="0"/>
                <a:ea typeface="ＭＳ Ｐゴシック" pitchFamily="34" charset="-128"/>
              </a:defRPr>
            </a:lvl3pPr>
            <a:lvl4pPr marL="1600111" indent="-228587" defTabSz="879427" eaLnBrk="0" hangingPunct="0">
              <a:defRPr>
                <a:solidFill>
                  <a:schemeClr val="tx1"/>
                </a:solidFill>
                <a:latin typeface="Arial" pitchFamily="34" charset="0"/>
                <a:ea typeface="ＭＳ Ｐゴシック" pitchFamily="34" charset="-128"/>
              </a:defRPr>
            </a:lvl4pPr>
            <a:lvl5pPr marL="2057287" indent="-228587" defTabSz="879427" eaLnBrk="0" hangingPunct="0">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D4: Parent Session B Slide Notes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r>
              <a:rPr lang="en-US" altLang="en-US" smtClean="0">
                <a:latin typeface="Arial" pitchFamily="34" charset="0"/>
              </a:rPr>
              <a:t>If needed, offer a quick review of the different Catholic bibles. </a:t>
            </a:r>
          </a:p>
          <a:p>
            <a:pPr marL="227001" indent="-227001"/>
            <a:r>
              <a:rPr lang="en-US" altLang="en-US" smtClean="0">
                <a:latin typeface="Arial" pitchFamily="34" charset="0"/>
              </a:rPr>
              <a:t>Listed are three of the most popular versions used with families and teens today. Note that there are more versions and more bibles available but that these three are particularly well developed for use in family gatherings and personal prayer and reflection.</a:t>
            </a:r>
          </a:p>
          <a:p>
            <a:pPr marL="227001" indent="-227001"/>
            <a:r>
              <a:rPr lang="en-US" altLang="en-US" smtClean="0">
                <a:latin typeface="Arial" pitchFamily="34" charset="0"/>
              </a:rPr>
              <a:t>For specific recommendations on user-friendly bibles for families and teens, have them visit our Family and Parent website.</a:t>
            </a:r>
          </a:p>
          <a:p>
            <a:pPr marL="227001" indent="-227001"/>
            <a:endParaRPr lang="en-US" altLang="en-US" smtClean="0">
              <a:latin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eaLnBrk="0" hangingPunct="0">
              <a:defRPr>
                <a:solidFill>
                  <a:schemeClr val="tx1"/>
                </a:solidFill>
                <a:latin typeface="Arial" pitchFamily="34" charset="0"/>
                <a:ea typeface="ＭＳ Ｐゴシック" pitchFamily="34" charset="-128"/>
              </a:defRPr>
            </a:lvl1pPr>
            <a:lvl2pPr marL="742909" indent="-285734" defTabSz="879427" eaLnBrk="0" hangingPunct="0">
              <a:defRPr>
                <a:solidFill>
                  <a:schemeClr val="tx1"/>
                </a:solidFill>
                <a:latin typeface="Arial" pitchFamily="34" charset="0"/>
                <a:ea typeface="ＭＳ Ｐゴシック" pitchFamily="34" charset="-128"/>
              </a:defRPr>
            </a:lvl2pPr>
            <a:lvl3pPr marL="1142937" indent="-228587" defTabSz="879427" eaLnBrk="0" hangingPunct="0">
              <a:defRPr>
                <a:solidFill>
                  <a:schemeClr val="tx1"/>
                </a:solidFill>
                <a:latin typeface="Arial" pitchFamily="34" charset="0"/>
                <a:ea typeface="ＭＳ Ｐゴシック" pitchFamily="34" charset="-128"/>
              </a:defRPr>
            </a:lvl3pPr>
            <a:lvl4pPr marL="1600111" indent="-228587" defTabSz="879427" eaLnBrk="0" hangingPunct="0">
              <a:defRPr>
                <a:solidFill>
                  <a:schemeClr val="tx1"/>
                </a:solidFill>
                <a:latin typeface="Arial" pitchFamily="34" charset="0"/>
                <a:ea typeface="ＭＳ Ｐゴシック" pitchFamily="34" charset="-128"/>
              </a:defRPr>
            </a:lvl4pPr>
            <a:lvl5pPr marL="2057287" indent="-228587" defTabSz="879427" eaLnBrk="0" hangingPunct="0">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39A0DB-CB48-4D85-8C70-FF95DC69663A}" type="slidenum">
              <a:rPr lang="en-US" altLang="en-US" smtClean="0"/>
              <a:pPr eaLnBrk="1" hangingPunct="1"/>
              <a:t>14</a:t>
            </a:fld>
            <a:endParaRPr lang="en-US" altLang="en-US" smtClean="0"/>
          </a:p>
        </p:txBody>
      </p:sp>
      <p:sp>
        <p:nvSpPr>
          <p:cNvPr id="4915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eaLnBrk="0" hangingPunct="0">
              <a:defRPr>
                <a:solidFill>
                  <a:schemeClr val="tx1"/>
                </a:solidFill>
                <a:latin typeface="Arial" pitchFamily="34" charset="0"/>
                <a:ea typeface="ＭＳ Ｐゴシック" pitchFamily="34" charset="-128"/>
              </a:defRPr>
            </a:lvl1pPr>
            <a:lvl2pPr marL="742909" indent="-285734" defTabSz="879427" eaLnBrk="0" hangingPunct="0">
              <a:defRPr>
                <a:solidFill>
                  <a:schemeClr val="tx1"/>
                </a:solidFill>
                <a:latin typeface="Arial" pitchFamily="34" charset="0"/>
                <a:ea typeface="ＭＳ Ｐゴシック" pitchFamily="34" charset="-128"/>
              </a:defRPr>
            </a:lvl2pPr>
            <a:lvl3pPr marL="1142937" indent="-228587" defTabSz="879427" eaLnBrk="0" hangingPunct="0">
              <a:defRPr>
                <a:solidFill>
                  <a:schemeClr val="tx1"/>
                </a:solidFill>
                <a:latin typeface="Arial" pitchFamily="34" charset="0"/>
                <a:ea typeface="ＭＳ Ｐゴシック" pitchFamily="34" charset="-128"/>
              </a:defRPr>
            </a:lvl3pPr>
            <a:lvl4pPr marL="1600111" indent="-228587" defTabSz="879427" eaLnBrk="0" hangingPunct="0">
              <a:defRPr>
                <a:solidFill>
                  <a:schemeClr val="tx1"/>
                </a:solidFill>
                <a:latin typeface="Arial" pitchFamily="34" charset="0"/>
                <a:ea typeface="ＭＳ Ｐゴシック" pitchFamily="34" charset="-128"/>
              </a:defRPr>
            </a:lvl4pPr>
            <a:lvl5pPr marL="2057287" indent="-228587" defTabSz="879427" eaLnBrk="0" hangingPunct="0">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D4: Parent Session B Slide Notes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409700" y="457200"/>
            <a:ext cx="3543300" cy="2657475"/>
          </a:xfrm>
          <a:ln/>
        </p:spPr>
      </p:sp>
      <p:sp>
        <p:nvSpPr>
          <p:cNvPr id="3" name="Notes Placeholder 2"/>
          <p:cNvSpPr>
            <a:spLocks noGrp="1"/>
          </p:cNvSpPr>
          <p:nvPr>
            <p:ph type="body" idx="1"/>
          </p:nvPr>
        </p:nvSpPr>
        <p:spPr>
          <a:xfrm>
            <a:off x="533400" y="3276600"/>
            <a:ext cx="5943601" cy="5638800"/>
          </a:xfrm>
        </p:spPr>
        <p:txBody>
          <a:bodyPr/>
          <a:lstStyle/>
          <a:p>
            <a:pPr>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dirty="0">
                <a:latin typeface="Arial" pitchFamily="34" charset="0"/>
                <a:ea typeface="MS PGothic" pitchFamily="34" charset="-128"/>
              </a:rPr>
              <a:t>Offer a BRIEF example for each of these and invite parents to share their “best practices” with one another if they are currently doing any of this at home. The information below comes from the Family Faith Resource Booklet each family should have….</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dirty="0">
                <a:latin typeface="Arial" pitchFamily="34" charset="0"/>
                <a:ea typeface="MS PGothic" pitchFamily="34" charset="-128"/>
              </a:rPr>
              <a:t>NOTE: This may be an opportunity to raise awareness with the audience on how they can help out at home, neighbors, and their general local area—we, as Catholics, are known to live out our faith through acts of service and justice.</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b="1" u="sng" dirty="0">
                <a:latin typeface="Arial" pitchFamily="34" charset="0"/>
                <a:ea typeface="MS PGothic" pitchFamily="34" charset="-128"/>
              </a:rPr>
              <a:t>Justice and Service</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i="1" dirty="0">
                <a:latin typeface="Arial" pitchFamily="34" charset="0"/>
                <a:ea typeface="MS PGothic" pitchFamily="34" charset="-128"/>
              </a:rPr>
              <a:t>There are many needs both within the parish as well as the larger community and our faith demands that we do what we can to feed the hungry, shelter and clothe the homeless, visit the sick and imprisoned and care for the marginalized. Seek opportunities to perform these works of mercy both individually and as a family in your neighborhood, church, or other </a:t>
            </a:r>
            <a:r>
              <a:rPr lang="en-US" sz="900" i="1" dirty="0" err="1">
                <a:latin typeface="Arial" pitchFamily="34" charset="0"/>
                <a:ea typeface="MS PGothic" pitchFamily="34" charset="-128"/>
              </a:rPr>
              <a:t>organizatioan</a:t>
            </a:r>
            <a:r>
              <a:rPr lang="en-US" sz="900" i="1" dirty="0">
                <a:latin typeface="Arial" pitchFamily="34" charset="0"/>
                <a:ea typeface="MS PGothic" pitchFamily="34" charset="-128"/>
              </a:rPr>
              <a:t>. These acts of self-giving show living faith in action and are an essential element of discipleship.</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dirty="0">
                <a:latin typeface="Arial" pitchFamily="34" charset="0"/>
                <a:ea typeface="MS PGothic" pitchFamily="34" charset="-128"/>
              </a:rPr>
              <a:t> </a:t>
            </a:r>
            <a:r>
              <a:rPr lang="en-US" sz="900" b="1" dirty="0">
                <a:latin typeface="Arial" pitchFamily="34" charset="0"/>
                <a:ea typeface="MS PGothic" pitchFamily="34" charset="-128"/>
              </a:rPr>
              <a:t>Minister Together – </a:t>
            </a:r>
            <a:r>
              <a:rPr lang="en-US" sz="900" dirty="0">
                <a:latin typeface="Arial" pitchFamily="34" charset="0"/>
                <a:ea typeface="MS PGothic" pitchFamily="34" charset="-128"/>
              </a:rPr>
              <a:t>Expect that each person in the family will be involved in some ministry at the parish, with the higher goal of serving together with another family member. Perhaps mother and daughter can serve as lectors or father and son can serve as a catechist and aid or the whole family can serve as hospitality ministers/ushers on a regular basis.</a:t>
            </a:r>
            <a:r>
              <a:rPr lang="en-US" sz="900" b="1" dirty="0">
                <a:latin typeface="Arial" pitchFamily="34" charset="0"/>
                <a:ea typeface="MS PGothic" pitchFamily="34" charset="-128"/>
              </a:rPr>
              <a:t>  </a:t>
            </a:r>
            <a:r>
              <a:rPr lang="en-US" sz="900" dirty="0">
                <a:latin typeface="Arial" pitchFamily="34" charset="0"/>
                <a:ea typeface="MS PGothic" pitchFamily="34" charset="-128"/>
              </a:rPr>
              <a:t>Reflect on the gifts each member has and help them discern the best place to use those gifts for the life and mission of the parish community.</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b="1" dirty="0">
                <a:latin typeface="Arial" pitchFamily="34" charset="0"/>
                <a:ea typeface="MS PGothic" pitchFamily="34" charset="-128"/>
              </a:rPr>
              <a:t> Reach Beyond the Parish to Serve – </a:t>
            </a:r>
            <a:r>
              <a:rPr lang="en-US" sz="900" dirty="0">
                <a:latin typeface="Arial" pitchFamily="34" charset="0"/>
                <a:ea typeface="MS PGothic" pitchFamily="34" charset="-128"/>
              </a:rPr>
              <a:t>Seek ways to participate together as a family in community service, perhaps working together at a homeless shelter, spending a Saturday morning doing Meals on Wheels or “adopting” a family in need around each of the holidays.  </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dirty="0">
                <a:latin typeface="Arial" pitchFamily="34" charset="0"/>
                <a:ea typeface="MS PGothic" pitchFamily="34" charset="-128"/>
              </a:rPr>
              <a:t> </a:t>
            </a:r>
            <a:r>
              <a:rPr lang="en-US" sz="900" b="1" dirty="0">
                <a:latin typeface="Arial" pitchFamily="34" charset="0"/>
                <a:ea typeface="MS PGothic" pitchFamily="34" charset="-128"/>
              </a:rPr>
              <a:t>Embrace Suffering, Loss and Death - </a:t>
            </a:r>
            <a:r>
              <a:rPr lang="en-US" sz="900" dirty="0">
                <a:latin typeface="Arial" pitchFamily="34" charset="0"/>
                <a:ea typeface="MS PGothic" pitchFamily="34" charset="-128"/>
              </a:rPr>
              <a:t>Just as Jesus experienced life, death, and resurrection, so too do parents and children. When we deny pain, struggle, disappointment, and loss it deprives our children of essential lessons about love, suffering, and the meanings of life and death. Visit the grave of a family member or attend a funeral together as a family and allow these moments to provoke a conversation about life, death, resurrection and eternal life - the very basis for our Catholic faith.</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dirty="0">
                <a:latin typeface="Arial" pitchFamily="34" charset="0"/>
                <a:ea typeface="MS PGothic" pitchFamily="34" charset="-128"/>
              </a:rPr>
              <a:t> </a:t>
            </a:r>
            <a:r>
              <a:rPr lang="en-US" sz="900" b="1" dirty="0">
                <a:latin typeface="Arial" pitchFamily="34" charset="0"/>
                <a:ea typeface="MS PGothic" pitchFamily="34" charset="-128"/>
              </a:rPr>
              <a:t>Teach the Difference between Wants and Needs - </a:t>
            </a:r>
            <a:r>
              <a:rPr lang="en-US" sz="900" dirty="0">
                <a:latin typeface="Arial" pitchFamily="34" charset="0"/>
                <a:ea typeface="MS PGothic" pitchFamily="34" charset="-128"/>
              </a:rPr>
              <a:t>Be wary of giving many material things to your children. It can kill initiative and create expectations that lead to selfishness. Work together as a family in discerning whether something is a “want” or a “need” and what difference obtaining it will make both individually and in the life of the family.  Before something is obtained or bought, have family members look through the home for what can be given back or traded in (i.e.: donated) to keep material items to a minimum.</a:t>
            </a:r>
            <a:r>
              <a:rPr lang="en-US" sz="900" i="1" dirty="0">
                <a:latin typeface="Arial" pitchFamily="34" charset="0"/>
                <a:ea typeface="MS PGothic" pitchFamily="34" charset="-128"/>
              </a:rPr>
              <a:t> </a:t>
            </a:r>
          </a:p>
          <a:p>
            <a:pPr marL="226455" indent="-226455">
              <a:spcBef>
                <a:spcPts val="434"/>
              </a:spcBef>
              <a:tabLst>
                <a:tab pos="226455" algn="l"/>
                <a:tab pos="1107797" algn="l"/>
                <a:tab pos="1989139" algn="l"/>
                <a:tab pos="2870480" algn="l"/>
                <a:tab pos="3751821" algn="l"/>
                <a:tab pos="4633163" algn="l"/>
                <a:tab pos="5514504" algn="l"/>
                <a:tab pos="6395845" algn="l"/>
                <a:tab pos="7277187" algn="l"/>
                <a:tab pos="8158529" algn="l"/>
                <a:tab pos="9039870" algn="l"/>
                <a:tab pos="9921211" algn="l"/>
              </a:tabLst>
              <a:defRPr/>
            </a:pPr>
            <a:r>
              <a:rPr lang="en-US" sz="900" dirty="0">
                <a:latin typeface="Arial" pitchFamily="34" charset="0"/>
                <a:ea typeface="MS PGothic" pitchFamily="34" charset="-128"/>
              </a:rPr>
              <a:t> </a:t>
            </a:r>
            <a:r>
              <a:rPr lang="en-US" sz="900" b="1" dirty="0">
                <a:latin typeface="Arial" pitchFamily="34" charset="0"/>
                <a:ea typeface="MS PGothic" pitchFamily="34" charset="-128"/>
              </a:rPr>
              <a:t>Use a Catholic Lens in Your Family Discussions – </a:t>
            </a:r>
            <a:r>
              <a:rPr lang="en-US" sz="900" dirty="0">
                <a:latin typeface="Arial" pitchFamily="34" charset="0"/>
                <a:ea typeface="MS PGothic" pitchFamily="34" charset="-128"/>
              </a:rPr>
              <a:t>When discussing current events and tough decisions, be mindful to incorporate what perspective our Catholic faith and values will shed on the discussion. To treat others as we wish to be treated, to forgive generously, to uphold the sanctity of all life from womb to tomb, to note the special care we are called to show for the poor, marginalized and the oppressed, and to treat all of our brothers and sisters around the world with respect and dignity are important lenses to use and name when we hold family discussions or enter into family problem solving.</a:t>
            </a:r>
          </a:p>
          <a:p>
            <a:pPr>
              <a:defRPr/>
            </a:pPr>
            <a:endParaRPr lang="en-US" sz="900" dirty="0">
              <a:ea typeface="MS PGothic" pitchFamily="34" charset="-128"/>
            </a:endParaRPr>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Sesión B: Viviendo y compartiendo su fe</a:t>
            </a:r>
            <a:endParaRPr lang="en-US" altLang="en-US">
              <a:solidFill>
                <a:prstClr val="black"/>
              </a:solidFill>
            </a:endParaRPr>
          </a:p>
        </p:txBody>
      </p:sp>
      <p:sp>
        <p:nvSpPr>
          <p:cNvPr id="768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
        <p:nvSpPr>
          <p:cNvPr id="768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941D38B-C96F-42DC-83CB-EAFDD9F8D2A2}" type="slidenum">
              <a:rPr lang="en-US" altLang="en-US">
                <a:solidFill>
                  <a:prstClr val="black"/>
                </a:solidFill>
              </a:rPr>
              <a:pPr/>
              <a:t>15</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19200" y="304800"/>
            <a:ext cx="4648200" cy="3486150"/>
          </a:xfrm>
          <a:ln/>
        </p:spPr>
      </p:sp>
      <p:sp>
        <p:nvSpPr>
          <p:cNvPr id="78851" name="Notes Placeholder 2"/>
          <p:cNvSpPr>
            <a:spLocks noGrp="1"/>
          </p:cNvSpPr>
          <p:nvPr>
            <p:ph type="body" idx="1"/>
          </p:nvPr>
        </p:nvSpPr>
        <p:spPr>
          <a:xfrm>
            <a:off x="701040" y="3962400"/>
            <a:ext cx="5928360" cy="46367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8"/>
              </a:spcBef>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Connecting Faith with Life – Levels of Faith Practice</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Bottom line to growing in faith as a family is to Get Involved connecting your faith with the life of the parish and the larger community (Refer to Gallup Research which says “Belonging Leads to Believing”)</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Highlight three levels of living out faith, each one taking you into a deeper engagement with the faith community and in sharing your faith with others.</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Presence</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Involvement</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Leadership</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Start at the level you are most comfortable and work your way to deeper engagement as you grow in your own faith.</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400" dirty="0" smtClean="0">
                <a:solidFill>
                  <a:srgbClr val="000000"/>
                </a:solidFill>
                <a:latin typeface="Arial" pitchFamily="34" charset="0"/>
              </a:rPr>
              <a:t>Highlight any opportunities at the parish where parent and teen can serve together and be sure to have the contact info and process they need to go through to get involved. </a:t>
            </a:r>
          </a:p>
          <a:p>
            <a:pPr marL="225413" indent="-225413">
              <a:spcBef>
                <a:spcPts val="438"/>
              </a:spcBef>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dirty="0" smtClean="0">
                <a:solidFill>
                  <a:srgbClr val="0047FF"/>
                </a:solidFill>
                <a:latin typeface="Arial" pitchFamily="34" charset="0"/>
              </a:rPr>
              <a:t>NOTE: Families are to be encouraged to do what they can and not necessarily try everything at once. This slide illustrates what active involvement could look like and where it leads to connecting faith with life.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50032DDD-C888-4F84-89E2-66EC8850B5C5}" type="slidenum">
              <a:rPr lang="en-US" altLang="en-US" sz="1300">
                <a:solidFill>
                  <a:prstClr val="black"/>
                </a:solidFill>
              </a:rPr>
              <a:pPr>
                <a:spcBef>
                  <a:spcPct val="0"/>
                </a:spcBef>
              </a:pPr>
              <a:t>16</a:t>
            </a:fld>
            <a:endParaRPr lang="en-US" altLang="en-US" sz="1300">
              <a:solidFill>
                <a:prstClr val="black"/>
              </a:solidFill>
            </a:endParaRPr>
          </a:p>
        </p:txBody>
      </p:sp>
      <p:sp>
        <p:nvSpPr>
          <p:cNvPr id="7885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7885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13" indent="-225413">
              <a:buFontTx/>
              <a:buChar char="•"/>
            </a:pPr>
            <a:r>
              <a:rPr lang="en-US" altLang="en-US" sz="1400" dirty="0">
                <a:latin typeface="Arial" pitchFamily="34" charset="0"/>
              </a:rPr>
              <a:t>This is an overview of the NFCYM’s Parent and Family page which is being updated regularly as a resource specifically for parents.</a:t>
            </a:r>
          </a:p>
          <a:p>
            <a:pPr marL="225413" indent="-225413">
              <a:buFontTx/>
              <a:buChar char="•"/>
            </a:pPr>
            <a:r>
              <a:rPr lang="en-US" altLang="en-US" sz="1400" dirty="0">
                <a:latin typeface="Arial" pitchFamily="34" charset="0"/>
              </a:rPr>
              <a:t>If parents have not completed a Parent to Parish Response form, please allow them time to do so now so they can turn it in prior to leaving.</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C642F51A-1AF3-422D-8989-EFDB8B93553E}" type="slidenum">
              <a:rPr lang="en-US" altLang="en-US" sz="1300">
                <a:solidFill>
                  <a:prstClr val="black"/>
                </a:solidFill>
              </a:rPr>
              <a:pPr>
                <a:spcBef>
                  <a:spcPct val="0"/>
                </a:spcBef>
              </a:pPr>
              <a:t>17</a:t>
            </a:fld>
            <a:endParaRPr lang="en-US" altLang="en-US" sz="1300">
              <a:solidFill>
                <a:prstClr val="black"/>
              </a:solidFill>
            </a:endParaRPr>
          </a:p>
        </p:txBody>
      </p:sp>
      <p:sp>
        <p:nvSpPr>
          <p:cNvPr id="8090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8090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487488" y="220663"/>
            <a:ext cx="4075112" cy="3055937"/>
          </a:xfrm>
          <a:ln/>
        </p:spPr>
      </p:sp>
      <p:sp>
        <p:nvSpPr>
          <p:cNvPr id="82947" name="Notes Placeholder 2"/>
          <p:cNvSpPr>
            <a:spLocks noGrp="1"/>
          </p:cNvSpPr>
          <p:nvPr>
            <p:ph type="body" idx="1"/>
          </p:nvPr>
        </p:nvSpPr>
        <p:spPr>
          <a:xfrm>
            <a:off x="533400" y="3429001"/>
            <a:ext cx="6111876" cy="527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a:latin typeface="Arial" pitchFamily="34" charset="0"/>
              </a:rPr>
              <a:t>IF time allows, use this information to do an ending summary of the critical findings from the NSYR research covered in the first session.  </a:t>
            </a:r>
          </a:p>
          <a:p>
            <a:pPr>
              <a:lnSpc>
                <a:spcPct val="90000"/>
              </a:lnSpc>
            </a:pPr>
            <a:r>
              <a:rPr lang="en-US" altLang="en-US" b="1" dirty="0">
                <a:latin typeface="Arial" pitchFamily="34" charset="0"/>
              </a:rPr>
              <a:t>If time is running out, SKIP THIS SLIDE AND CONCLUDE WITH A PRAYER FROM THE FAMILY FAITH RESOURCE BOOKLET.</a:t>
            </a:r>
          </a:p>
          <a:p>
            <a:pPr>
              <a:lnSpc>
                <a:spcPct val="90000"/>
              </a:lnSpc>
            </a:pPr>
            <a:endParaRPr lang="en-US" altLang="en-US" b="1" dirty="0">
              <a:latin typeface="Arial" pitchFamily="34" charset="0"/>
            </a:endParaRPr>
          </a:p>
          <a:p>
            <a:pPr>
              <a:lnSpc>
                <a:spcPct val="90000"/>
              </a:lnSpc>
            </a:pPr>
            <a:r>
              <a:rPr lang="en-US" altLang="en-US" b="1" dirty="0">
                <a:latin typeface="Arial" pitchFamily="34" charset="0"/>
              </a:rPr>
              <a:t>From the NSYR and Souls in Transition Research,  There are 5 Critical Implications for All We’ve Talked About…</a:t>
            </a:r>
          </a:p>
          <a:p>
            <a:pPr>
              <a:lnSpc>
                <a:spcPct val="90000"/>
              </a:lnSpc>
            </a:pPr>
            <a:r>
              <a:rPr lang="en-US" altLang="en-US" b="1" dirty="0">
                <a:latin typeface="Arial" pitchFamily="34" charset="0"/>
              </a:rPr>
              <a:t>1. First Decade Focus:  </a:t>
            </a:r>
            <a:r>
              <a:rPr lang="en-US" altLang="en-US" dirty="0">
                <a:latin typeface="Arial" pitchFamily="34" charset="0"/>
              </a:rPr>
              <a:t>The foundation of a life of faith is laid (or not) during the first decade of life. Conclusion:  Ministry with young parents and families must be a top priority, equipping them to do what only </a:t>
            </a:r>
            <a:r>
              <a:rPr lang="en-US" altLang="en-US" u="sng" dirty="0">
                <a:latin typeface="Arial" pitchFamily="34" charset="0"/>
              </a:rPr>
              <a:t>they</a:t>
            </a:r>
            <a:r>
              <a:rPr lang="en-US" altLang="en-US" dirty="0">
                <a:latin typeface="Arial" pitchFamily="34" charset="0"/>
              </a:rPr>
              <a:t> have the power to do: shape their children firmly in faith, prayer and church.</a:t>
            </a:r>
          </a:p>
          <a:p>
            <a:pPr>
              <a:lnSpc>
                <a:spcPct val="90000"/>
              </a:lnSpc>
            </a:pPr>
            <a:r>
              <a:rPr lang="en-US" altLang="en-US" b="1" dirty="0">
                <a:latin typeface="Arial" pitchFamily="34" charset="0"/>
              </a:rPr>
              <a:t>2. High-Impact Parents: </a:t>
            </a:r>
            <a:r>
              <a:rPr lang="en-US" altLang="en-US" dirty="0">
                <a:latin typeface="Arial" pitchFamily="34" charset="0"/>
              </a:rPr>
              <a:t>Those parents who are living their faith “out loud,” modeling it, talking about it, loving it and doing so generously, genuinely and wholeheartedly instill faith in their kids. Conclusion:  We not only need to equip parents to share faith with their children, we need to help them find fire for their own faith, prayer and spirituality.</a:t>
            </a:r>
          </a:p>
          <a:p>
            <a:pPr>
              <a:lnSpc>
                <a:spcPct val="90000"/>
              </a:lnSpc>
            </a:pPr>
            <a:r>
              <a:rPr lang="en-US" altLang="en-US" b="1" dirty="0">
                <a:latin typeface="Arial" pitchFamily="34" charset="0"/>
              </a:rPr>
              <a:t>3.  Powerful Prayer:  </a:t>
            </a:r>
            <a:r>
              <a:rPr lang="en-US" altLang="en-US" dirty="0">
                <a:latin typeface="Arial" pitchFamily="34" charset="0"/>
              </a:rPr>
              <a:t>An active personal relationship with God in prayer is key to kids sticking with their faith into their twenties.  Conclusion:  Provide powerful prayer experiences and help young people learn the habits and skills of regular, frequent personal prayer.</a:t>
            </a:r>
          </a:p>
          <a:p>
            <a:pPr>
              <a:lnSpc>
                <a:spcPct val="90000"/>
              </a:lnSpc>
            </a:pPr>
            <a:r>
              <a:rPr lang="en-US" altLang="en-US" b="1" dirty="0">
                <a:latin typeface="Arial" pitchFamily="34" charset="0"/>
              </a:rPr>
              <a:t>4. </a:t>
            </a:r>
            <a:r>
              <a:rPr lang="en-US" altLang="en-US" dirty="0">
                <a:latin typeface="Arial" pitchFamily="34" charset="0"/>
              </a:rPr>
              <a:t> </a:t>
            </a:r>
            <a:r>
              <a:rPr lang="en-US" altLang="en-US" b="1" dirty="0">
                <a:latin typeface="Arial" pitchFamily="34" charset="0"/>
              </a:rPr>
              <a:t>Faith AND Religion:  </a:t>
            </a:r>
            <a:r>
              <a:rPr lang="en-US" altLang="en-US" dirty="0">
                <a:latin typeface="Arial" pitchFamily="34" charset="0"/>
              </a:rPr>
              <a:t>The research makes clear that without active religious involvement, faith fades away. Conclusion:  Make sure that faith is a strong, family priority, certainly at home but also at church.  That means not only participation in Sunday Mass, but also lots of other church-based opportunities so that faith and religion become an indispensable part of their lives.</a:t>
            </a:r>
          </a:p>
          <a:p>
            <a:pPr>
              <a:lnSpc>
                <a:spcPct val="90000"/>
              </a:lnSpc>
            </a:pPr>
            <a:r>
              <a:rPr lang="en-US" altLang="en-US" b="1" dirty="0">
                <a:latin typeface="Arial" pitchFamily="34" charset="0"/>
              </a:rPr>
              <a:t>5.  Our God is Good (All the time)!:  </a:t>
            </a:r>
            <a:r>
              <a:rPr lang="en-US" altLang="en-US" dirty="0">
                <a:latin typeface="Arial" pitchFamily="34" charset="0"/>
              </a:rPr>
              <a:t>An abstract, distant, dry or passionless faith lacks staying power.  Conclusion: Help our young people experience the miracles of grace and God’s abundant, awesome love.  Vibrant experiences of faith, prayer, worship and community are absolutely essential…ALL THE TIME</a:t>
            </a:r>
            <a:r>
              <a:rPr lang="en-US" altLang="en-US" sz="1000" dirty="0">
                <a:latin typeface="Arial" pitchFamily="34" charset="0"/>
              </a:rPr>
              <a:t>!</a:t>
            </a:r>
          </a:p>
          <a:p>
            <a:pPr>
              <a:lnSpc>
                <a:spcPct val="90000"/>
              </a:lnSpc>
            </a:pPr>
            <a:endParaRPr lang="en-US" altLang="en-US" dirty="0" smtClean="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3F3A60CC-E6DD-4BCF-8604-9010BEA7DED7}" type="slidenum">
              <a:rPr lang="en-US" altLang="en-US" sz="1300">
                <a:solidFill>
                  <a:prstClr val="black"/>
                </a:solidFill>
              </a:rPr>
              <a:pPr>
                <a:spcBef>
                  <a:spcPct val="0"/>
                </a:spcBef>
              </a:pPr>
              <a:t>18</a:t>
            </a:fld>
            <a:endParaRPr lang="en-US" altLang="en-US" sz="1300">
              <a:solidFill>
                <a:prstClr val="black"/>
              </a:solidFill>
            </a:endParaRPr>
          </a:p>
        </p:txBody>
      </p:sp>
      <p:sp>
        <p:nvSpPr>
          <p:cNvPr id="82949"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8295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665" eaLnBrk="0" hangingPunct="0">
              <a:defRPr>
                <a:solidFill>
                  <a:schemeClr val="tx1"/>
                </a:solidFill>
                <a:latin typeface="Arial" pitchFamily="34" charset="0"/>
                <a:ea typeface="ＭＳ Ｐゴシック" pitchFamily="34" charset="-128"/>
              </a:defRPr>
            </a:lvl1pPr>
            <a:lvl2pPr marL="742909" indent="-285734" defTabSz="874665" eaLnBrk="0" hangingPunct="0">
              <a:defRPr>
                <a:solidFill>
                  <a:schemeClr val="tx1"/>
                </a:solidFill>
                <a:latin typeface="Arial" pitchFamily="34" charset="0"/>
                <a:ea typeface="ＭＳ Ｐゴシック" pitchFamily="34" charset="-128"/>
              </a:defRPr>
            </a:lvl2pPr>
            <a:lvl3pPr marL="1142937" indent="-228587" defTabSz="874665" eaLnBrk="0" hangingPunct="0">
              <a:defRPr>
                <a:solidFill>
                  <a:schemeClr val="tx1"/>
                </a:solidFill>
                <a:latin typeface="Arial" pitchFamily="34" charset="0"/>
                <a:ea typeface="ＭＳ Ｐゴシック" pitchFamily="34" charset="-128"/>
              </a:defRPr>
            </a:lvl3pPr>
            <a:lvl4pPr marL="1600111" indent="-228587" defTabSz="874665" eaLnBrk="0" hangingPunct="0">
              <a:defRPr>
                <a:solidFill>
                  <a:schemeClr val="tx1"/>
                </a:solidFill>
                <a:latin typeface="Arial" pitchFamily="34" charset="0"/>
                <a:ea typeface="ＭＳ Ｐゴシック" pitchFamily="34" charset="-128"/>
              </a:defRPr>
            </a:lvl4pPr>
            <a:lvl5pPr marL="2057287" indent="-228587" defTabSz="874665" eaLnBrk="0" hangingPunct="0">
              <a:defRPr>
                <a:solidFill>
                  <a:schemeClr val="tx1"/>
                </a:solidFill>
                <a:latin typeface="Arial" pitchFamily="34" charset="0"/>
                <a:ea typeface="ＭＳ Ｐゴシック" pitchFamily="34" charset="-128"/>
              </a:defRPr>
            </a:lvl5pPr>
            <a:lvl6pPr marL="251446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A82948-EE78-43A3-BD49-103B2EAF25DB}" type="slidenum">
              <a:rPr lang="en-US" altLang="en-US" smtClean="0"/>
              <a:pPr eaLnBrk="1" hangingPunct="1"/>
              <a:t>19</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buFont typeface="Calibri" pitchFamily="34" charset="0"/>
              <a:buAutoNum type="arabicPeriod"/>
            </a:pPr>
            <a:endParaRPr lang="en-US" altLang="en-US" smtClean="0">
              <a:latin typeface="Arial" pitchFamily="34" charset="0"/>
            </a:endParaRPr>
          </a:p>
        </p:txBody>
      </p:sp>
      <p:sp>
        <p:nvSpPr>
          <p:cNvPr id="5427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665" eaLnBrk="0" hangingPunct="0">
              <a:defRPr>
                <a:solidFill>
                  <a:schemeClr val="tx1"/>
                </a:solidFill>
                <a:latin typeface="Arial" pitchFamily="34" charset="0"/>
                <a:ea typeface="ＭＳ Ｐゴシック" pitchFamily="34" charset="-128"/>
              </a:defRPr>
            </a:lvl1pPr>
            <a:lvl2pPr marL="742909" indent="-285734" defTabSz="874665" eaLnBrk="0" hangingPunct="0">
              <a:defRPr>
                <a:solidFill>
                  <a:schemeClr val="tx1"/>
                </a:solidFill>
                <a:latin typeface="Arial" pitchFamily="34" charset="0"/>
                <a:ea typeface="ＭＳ Ｐゴシック" pitchFamily="34" charset="-128"/>
              </a:defRPr>
            </a:lvl2pPr>
            <a:lvl3pPr marL="1142937" indent="-228587" defTabSz="874665" eaLnBrk="0" hangingPunct="0">
              <a:defRPr>
                <a:solidFill>
                  <a:schemeClr val="tx1"/>
                </a:solidFill>
                <a:latin typeface="Arial" pitchFamily="34" charset="0"/>
                <a:ea typeface="ＭＳ Ｐゴシック" pitchFamily="34" charset="-128"/>
              </a:defRPr>
            </a:lvl3pPr>
            <a:lvl4pPr marL="1600111" indent="-228587" defTabSz="874665" eaLnBrk="0" hangingPunct="0">
              <a:defRPr>
                <a:solidFill>
                  <a:schemeClr val="tx1"/>
                </a:solidFill>
                <a:latin typeface="Arial" pitchFamily="34" charset="0"/>
                <a:ea typeface="ＭＳ Ｐゴシック" pitchFamily="34" charset="-128"/>
              </a:defRPr>
            </a:lvl4pPr>
            <a:lvl5pPr marL="2057287" indent="-228587" defTabSz="874665" eaLnBrk="0" hangingPunct="0">
              <a:defRPr>
                <a:solidFill>
                  <a:schemeClr val="tx1"/>
                </a:solidFill>
                <a:latin typeface="Arial" pitchFamily="34" charset="0"/>
                <a:ea typeface="ＭＳ Ｐゴシック" pitchFamily="34" charset="-128"/>
              </a:defRPr>
            </a:lvl5pPr>
            <a:lvl6pPr marL="251446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C4: Slide Notes for Parent Session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665" eaLnBrk="0" hangingPunct="0">
              <a:defRPr>
                <a:solidFill>
                  <a:schemeClr val="tx1"/>
                </a:solidFill>
                <a:latin typeface="Arial" pitchFamily="34" charset="0"/>
                <a:ea typeface="ＭＳ Ｐゴシック" pitchFamily="34" charset="-128"/>
              </a:defRPr>
            </a:lvl1pPr>
            <a:lvl2pPr marL="742909" indent="-285734" defTabSz="874665" eaLnBrk="0" hangingPunct="0">
              <a:defRPr>
                <a:solidFill>
                  <a:schemeClr val="tx1"/>
                </a:solidFill>
                <a:latin typeface="Arial" pitchFamily="34" charset="0"/>
                <a:ea typeface="ＭＳ Ｐゴシック" pitchFamily="34" charset="-128"/>
              </a:defRPr>
            </a:lvl2pPr>
            <a:lvl3pPr marL="1142937" indent="-228587" defTabSz="874665" eaLnBrk="0" hangingPunct="0">
              <a:defRPr>
                <a:solidFill>
                  <a:schemeClr val="tx1"/>
                </a:solidFill>
                <a:latin typeface="Arial" pitchFamily="34" charset="0"/>
                <a:ea typeface="ＭＳ Ｐゴシック" pitchFamily="34" charset="-128"/>
              </a:defRPr>
            </a:lvl3pPr>
            <a:lvl4pPr marL="1600111" indent="-228587" defTabSz="874665" eaLnBrk="0" hangingPunct="0">
              <a:defRPr>
                <a:solidFill>
                  <a:schemeClr val="tx1"/>
                </a:solidFill>
                <a:latin typeface="Arial" pitchFamily="34" charset="0"/>
                <a:ea typeface="ＭＳ Ｐゴシック" pitchFamily="34" charset="-128"/>
              </a:defRPr>
            </a:lvl4pPr>
            <a:lvl5pPr marL="2057287" indent="-228587" defTabSz="874665" eaLnBrk="0" hangingPunct="0">
              <a:defRPr>
                <a:solidFill>
                  <a:schemeClr val="tx1"/>
                </a:solidFill>
                <a:latin typeface="Arial" pitchFamily="34" charset="0"/>
                <a:ea typeface="ＭＳ Ｐゴシック" pitchFamily="34" charset="-128"/>
              </a:defRPr>
            </a:lvl5pPr>
            <a:lvl6pPr marL="251446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A8D8999-96C3-4955-A943-B0555D7EAB30}" type="slidenum">
              <a:rPr lang="en-US" altLang="en-US" smtClean="0"/>
              <a:pPr eaLnBrk="1" hangingPunct="1"/>
              <a:t>2</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buFont typeface="Calibri" pitchFamily="34" charset="0"/>
              <a:buAutoNum type="arabicPeriod"/>
            </a:pPr>
            <a:r>
              <a:rPr lang="en-US" altLang="en-US" smtClean="0">
                <a:latin typeface="Arial" pitchFamily="34" charset="0"/>
              </a:rPr>
              <a:t>Presenter should have this on in the background as people arrive.  </a:t>
            </a:r>
          </a:p>
          <a:p>
            <a:pPr marL="227001" indent="-227001">
              <a:buFont typeface="Calibri" pitchFamily="34" charset="0"/>
              <a:buAutoNum type="arabicPeriod"/>
            </a:pPr>
            <a:r>
              <a:rPr lang="en-US" altLang="en-US" smtClean="0">
                <a:latin typeface="Arial" pitchFamily="34" charset="0"/>
              </a:rPr>
              <a:t>Begin with a welcome and introduce self and your experience as a teen, as a parent and as a LEM in the church.</a:t>
            </a:r>
          </a:p>
          <a:p>
            <a:pPr marL="227001" indent="-227001">
              <a:buFont typeface="Calibri" pitchFamily="34" charset="0"/>
              <a:buAutoNum type="arabicPeriod"/>
            </a:pPr>
            <a:r>
              <a:rPr lang="en-US" altLang="en-US" smtClean="0">
                <a:latin typeface="Arial" pitchFamily="34" charset="0"/>
              </a:rPr>
              <a:t>Introduce the title of the series and the image of the tree reflection – it is symbolic of the family - the deeper and stronger our faith and family roots are, the better and more clear the reflected image will be (our teens and children).</a:t>
            </a:r>
          </a:p>
        </p:txBody>
      </p:sp>
      <p:sp>
        <p:nvSpPr>
          <p:cNvPr id="35845"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665" eaLnBrk="0" hangingPunct="0">
              <a:defRPr>
                <a:solidFill>
                  <a:schemeClr val="tx1"/>
                </a:solidFill>
                <a:latin typeface="Arial" pitchFamily="34" charset="0"/>
                <a:ea typeface="ＭＳ Ｐゴシック" pitchFamily="34" charset="-128"/>
              </a:defRPr>
            </a:lvl1pPr>
            <a:lvl2pPr marL="742909" indent="-285734" defTabSz="874665" eaLnBrk="0" hangingPunct="0">
              <a:defRPr>
                <a:solidFill>
                  <a:schemeClr val="tx1"/>
                </a:solidFill>
                <a:latin typeface="Arial" pitchFamily="34" charset="0"/>
                <a:ea typeface="ＭＳ Ｐゴシック" pitchFamily="34" charset="-128"/>
              </a:defRPr>
            </a:lvl2pPr>
            <a:lvl3pPr marL="1142937" indent="-228587" defTabSz="874665" eaLnBrk="0" hangingPunct="0">
              <a:defRPr>
                <a:solidFill>
                  <a:schemeClr val="tx1"/>
                </a:solidFill>
                <a:latin typeface="Arial" pitchFamily="34" charset="0"/>
                <a:ea typeface="ＭＳ Ｐゴシック" pitchFamily="34" charset="-128"/>
              </a:defRPr>
            </a:lvl3pPr>
            <a:lvl4pPr marL="1600111" indent="-228587" defTabSz="874665" eaLnBrk="0" hangingPunct="0">
              <a:defRPr>
                <a:solidFill>
                  <a:schemeClr val="tx1"/>
                </a:solidFill>
                <a:latin typeface="Arial" pitchFamily="34" charset="0"/>
                <a:ea typeface="ＭＳ Ｐゴシック" pitchFamily="34" charset="-128"/>
              </a:defRPr>
            </a:lvl4pPr>
            <a:lvl5pPr marL="2057287" indent="-228587" defTabSz="874665" eaLnBrk="0" hangingPunct="0">
              <a:defRPr>
                <a:solidFill>
                  <a:schemeClr val="tx1"/>
                </a:solidFill>
                <a:latin typeface="Arial" pitchFamily="34" charset="0"/>
                <a:ea typeface="ＭＳ Ｐゴシック" pitchFamily="34" charset="-128"/>
              </a:defRPr>
            </a:lvl5pPr>
            <a:lvl6pPr marL="251446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466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C4: Slide Notes for Parent Session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eaLnBrk="0" hangingPunct="0">
              <a:defRPr>
                <a:solidFill>
                  <a:schemeClr val="tx1"/>
                </a:solidFill>
                <a:latin typeface="Arial" pitchFamily="34" charset="0"/>
                <a:ea typeface="ＭＳ Ｐゴシック" pitchFamily="34" charset="-128"/>
              </a:defRPr>
            </a:lvl1pPr>
            <a:lvl2pPr marL="742950" indent="-285750" defTabSz="879475" eaLnBrk="0" hangingPunct="0">
              <a:defRPr>
                <a:solidFill>
                  <a:schemeClr val="tx1"/>
                </a:solidFill>
                <a:latin typeface="Arial" pitchFamily="34" charset="0"/>
                <a:ea typeface="ＭＳ Ｐゴシック" pitchFamily="34" charset="-128"/>
              </a:defRPr>
            </a:lvl2pPr>
            <a:lvl3pPr marL="1143000" indent="-228600" defTabSz="879475" eaLnBrk="0" hangingPunct="0">
              <a:defRPr>
                <a:solidFill>
                  <a:schemeClr val="tx1"/>
                </a:solidFill>
                <a:latin typeface="Arial" pitchFamily="34" charset="0"/>
                <a:ea typeface="ＭＳ Ｐゴシック" pitchFamily="34" charset="-128"/>
              </a:defRPr>
            </a:lvl3pPr>
            <a:lvl4pPr marL="1600200" indent="-228600" defTabSz="879475" eaLnBrk="0" hangingPunct="0">
              <a:defRPr>
                <a:solidFill>
                  <a:schemeClr val="tx1"/>
                </a:solidFill>
                <a:latin typeface="Arial" pitchFamily="34" charset="0"/>
                <a:ea typeface="ＭＳ Ｐゴシック" pitchFamily="34" charset="-128"/>
              </a:defRPr>
            </a:lvl4pPr>
            <a:lvl5pPr marL="2057400" indent="-228600" defTabSz="879475" eaLnBrk="0" hangingPunct="0">
              <a:defRPr>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6649EA-8E67-41BE-B169-385068930E9D}" type="slidenum">
              <a:rPr lang="en-US" altLang="en-US" smtClean="0"/>
              <a:pPr eaLnBrk="1" hangingPunct="1"/>
              <a:t>3</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endParaRPr lang="en-US" altLang="en-US" smtClean="0">
              <a:latin typeface="Arial" pitchFamily="34" charset="0"/>
            </a:endParaRPr>
          </a:p>
        </p:txBody>
      </p:sp>
      <p:sp>
        <p:nvSpPr>
          <p:cNvPr id="36869"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eaLnBrk="0" hangingPunct="0">
              <a:defRPr>
                <a:solidFill>
                  <a:schemeClr val="tx1"/>
                </a:solidFill>
                <a:latin typeface="Arial" pitchFamily="34" charset="0"/>
                <a:ea typeface="ＭＳ Ｐゴシック" pitchFamily="34" charset="-128"/>
              </a:defRPr>
            </a:lvl1pPr>
            <a:lvl2pPr marL="742950" indent="-285750" defTabSz="879475" eaLnBrk="0" hangingPunct="0">
              <a:defRPr>
                <a:solidFill>
                  <a:schemeClr val="tx1"/>
                </a:solidFill>
                <a:latin typeface="Arial" pitchFamily="34" charset="0"/>
                <a:ea typeface="ＭＳ Ｐゴシック" pitchFamily="34" charset="-128"/>
              </a:defRPr>
            </a:lvl2pPr>
            <a:lvl3pPr marL="1143000" indent="-228600" defTabSz="879475" eaLnBrk="0" hangingPunct="0">
              <a:defRPr>
                <a:solidFill>
                  <a:schemeClr val="tx1"/>
                </a:solidFill>
                <a:latin typeface="Arial" pitchFamily="34" charset="0"/>
                <a:ea typeface="ＭＳ Ｐゴシック" pitchFamily="34" charset="-128"/>
              </a:defRPr>
            </a:lvl3pPr>
            <a:lvl4pPr marL="1600200" indent="-228600" defTabSz="879475" eaLnBrk="0" hangingPunct="0">
              <a:defRPr>
                <a:solidFill>
                  <a:schemeClr val="tx1"/>
                </a:solidFill>
                <a:latin typeface="Arial" pitchFamily="34" charset="0"/>
                <a:ea typeface="ＭＳ Ｐゴシック" pitchFamily="34" charset="-128"/>
              </a:defRPr>
            </a:lvl4pPr>
            <a:lvl5pPr marL="2057400" indent="-228600" defTabSz="879475" eaLnBrk="0" hangingPunct="0">
              <a:defRPr>
                <a:solidFill>
                  <a:schemeClr val="tx1"/>
                </a:solidFill>
                <a:latin typeface="Arial" pitchFamily="34" charset="0"/>
                <a:ea typeface="ＭＳ Ｐゴシック" pitchFamily="34" charset="-128"/>
              </a:defRPr>
            </a:lvl5pPr>
            <a:lvl6pPr marL="25146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794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D4: Parent Session B Slide 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F7A67D21-0D28-489A-9FEF-6AF26CAB2429}" type="slidenum">
              <a:rPr lang="en-US" altLang="en-US" sz="1300">
                <a:solidFill>
                  <a:prstClr val="black"/>
                </a:solidFill>
              </a:rPr>
              <a:pPr>
                <a:spcBef>
                  <a:spcPct val="0"/>
                </a:spcBef>
              </a:pPr>
              <a:t>4</a:t>
            </a:fld>
            <a:endParaRPr lang="en-US" altLang="en-US" sz="13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endParaRPr lang="en-US" altLang="en-US" smtClean="0">
              <a:latin typeface="Arial" pitchFamily="34" charset="0"/>
            </a:endParaRPr>
          </a:p>
          <a:p>
            <a:pPr marL="227001" indent="-227001">
              <a:buFontTx/>
              <a:buAutoNum type="arabicPeriod"/>
            </a:pPr>
            <a:r>
              <a:rPr lang="en-US" altLang="en-US" smtClean="0">
                <a:latin typeface="Arial" pitchFamily="34" charset="0"/>
              </a:rPr>
              <a:t>Remind the parents of the NSYR finding that teens tend to mirror their parents in faith practice so if we begin modeling a Strong Faith, children and teens will be more likely to follow in their footsteps.</a:t>
            </a:r>
          </a:p>
        </p:txBody>
      </p:sp>
      <p:sp>
        <p:nvSpPr>
          <p:cNvPr id="56325"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5632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Use the notes below (found in the Family Faith Resource Booklet) to give a brief overview of the “Domestic Church” noting that this is not a new phenomenon, but one that is rooted in the earliest traditions of our faith…</a:t>
            </a:r>
          </a:p>
          <a:p>
            <a:endParaRPr lang="en-US" altLang="en-US" smtClean="0">
              <a:latin typeface="Arial" pitchFamily="34" charset="0"/>
            </a:endParaRPr>
          </a:p>
          <a:p>
            <a:r>
              <a:rPr lang="en-US" altLang="en-US" smtClean="0">
                <a:latin typeface="Arial" pitchFamily="34" charset="0"/>
              </a:rPr>
              <a:t>References to the home as being the “domestic Church” are not new. The early church began to grow in and through home churches where extended families would gather to celebrate and share their faith with one another. The Second Vatican Council reclaimed the importance of passing on the faith at home by stating “in what might be regarded as the domestic church, the parents are to be the first preachers of the faith for their children by word and example” (Lumen Gentium, #11).</a:t>
            </a:r>
          </a:p>
          <a:p>
            <a:r>
              <a:rPr lang="en-US" altLang="en-US" smtClean="0">
                <a:latin typeface="Arial" pitchFamily="34" charset="0"/>
              </a:rPr>
              <a:t> </a:t>
            </a:r>
          </a:p>
          <a:p>
            <a:r>
              <a:rPr lang="en-US" altLang="en-US" smtClean="0">
                <a:latin typeface="Arial" pitchFamily="34" charset="0"/>
              </a:rPr>
              <a:t>Pope John Paul II further underscored the important role the home plays in the growth of faith by declaring that “the Christian family constitutes a specific revelation and realization of ecclesial communion, and for this reason too it can and should be called “the domestic Church” (Familiaris Consortio, 58). Most recently Pope Benedict XVI referenced the important role between evangelization and the family, stating that “the New Evangelization depends largely on the domestic Church” (Address of His Holiness Benedict XVI to Participants at the Plenary Assembly of the Pontifical Council for the Family. December 1, 2011.)</a:t>
            </a:r>
          </a:p>
          <a:p>
            <a:r>
              <a:rPr lang="en-US" altLang="en-US" smtClean="0">
                <a:latin typeface="Arial" pitchFamily="34" charset="0"/>
              </a:rPr>
              <a:t> </a:t>
            </a:r>
          </a:p>
          <a:p>
            <a:r>
              <a:rPr lang="en-US" altLang="en-US" smtClean="0">
                <a:latin typeface="Arial" pitchFamily="34" charset="0"/>
              </a:rPr>
              <a:t>So what makes the home a domestic church? There are four truths that families of faith are called upon to illuminate in and through their daily interactions.</a:t>
            </a:r>
          </a:p>
          <a:p>
            <a:r>
              <a:rPr lang="en-US" altLang="en-US" smtClean="0">
                <a:latin typeface="Arial" pitchFamily="34" charset="0"/>
              </a:rPr>
              <a:t> </a:t>
            </a:r>
          </a:p>
          <a:p>
            <a:r>
              <a:rPr lang="en-US" altLang="en-US" b="1" smtClean="0">
                <a:latin typeface="Arial" pitchFamily="34" charset="0"/>
              </a:rPr>
              <a:t>1. Family Life Is Sacred</a:t>
            </a:r>
            <a:r>
              <a:rPr lang="en-US" altLang="en-US" smtClean="0">
                <a:latin typeface="Arial" pitchFamily="34" charset="0"/>
              </a:rPr>
              <a:t>—Consider how your family might behave if members actually believed they were stepping into church every time they walked in the door of your home. How much more sacred might the time spent together become? How would differences be reconciled? How would daily events be shared and celebrated? How quickly might we seek peace and healing of the brokenness that often is a part of family life?</a:t>
            </a:r>
          </a:p>
          <a:p>
            <a:r>
              <a:rPr lang="en-US" altLang="en-US" b="1" smtClean="0">
                <a:latin typeface="Arial" pitchFamily="34" charset="0"/>
              </a:rPr>
              <a:t>2. Family Activity Is Holy</a:t>
            </a:r>
            <a:r>
              <a:rPr lang="en-US" altLang="en-US" smtClean="0">
                <a:latin typeface="Arial" pitchFamily="34" charset="0"/>
              </a:rPr>
              <a:t>—If family life is sacred, then certainly the activity that flows from and through the family is holy. That does not mean we never fall short of expectations, but this truth does remind us that God is always present to and with us, especially as we relate together through our actions and interactions as family.</a:t>
            </a:r>
          </a:p>
          <a:p>
            <a:r>
              <a:rPr lang="en-US" altLang="en-US" b="1" smtClean="0">
                <a:latin typeface="Arial" pitchFamily="34" charset="0"/>
              </a:rPr>
              <a:t>3. Families Are an Evangelizing Community</a:t>
            </a:r>
            <a:r>
              <a:rPr lang="en-US" altLang="en-US" smtClean="0">
                <a:latin typeface="Arial" pitchFamily="34" charset="0"/>
              </a:rPr>
              <a:t>— Our faith, which is grown and nurtured in the home, is not meant to be confined within the walls of the domestic church any more than it is to be limited to the walls of our parish community. Our faith is to be intentionally shared, through both word and action, with the world. This is known as evangelization and this is a core responsibility of the domestic church.</a:t>
            </a:r>
          </a:p>
          <a:p>
            <a:r>
              <a:rPr lang="en-US" altLang="en-US" b="1" smtClean="0">
                <a:latin typeface="Arial" pitchFamily="34" charset="0"/>
              </a:rPr>
              <a:t>4. Families Have a Unique Ministry</a:t>
            </a:r>
            <a:r>
              <a:rPr lang="en-US" altLang="en-US" smtClean="0">
                <a:latin typeface="Arial" pitchFamily="34" charset="0"/>
              </a:rPr>
              <a:t>—Just as each person is challenged to discover and use the gifts God has given them for service in the world, so too is each family called to discover its unique ministry. Is your family invited to share space with someone who does not have one, to reach out to an unwed mother, become a home to an orphan, or mentor an at-risk teen? Perhaps your family is called to promote vocations or help catechize others in the faith. Part of living as a domestic church is discerning and find out how God is asking you to “be church” to the world.</a:t>
            </a:r>
          </a:p>
          <a:p>
            <a:endParaRPr lang="en-US" altLang="en-US" smtClean="0">
              <a:latin typeface="Arial" pitchFamily="34" charset="0"/>
            </a:endParaRPr>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eaLnBrk="0" hangingPunct="0">
              <a:defRPr>
                <a:solidFill>
                  <a:schemeClr val="tx1"/>
                </a:solidFill>
                <a:latin typeface="Arial" pitchFamily="34" charset="0"/>
                <a:ea typeface="ＭＳ Ｐゴシック" pitchFamily="34" charset="-128"/>
              </a:defRPr>
            </a:lvl1pPr>
            <a:lvl2pPr marL="742909" indent="-285734" defTabSz="879427" eaLnBrk="0" hangingPunct="0">
              <a:defRPr>
                <a:solidFill>
                  <a:schemeClr val="tx1"/>
                </a:solidFill>
                <a:latin typeface="Arial" pitchFamily="34" charset="0"/>
                <a:ea typeface="ＭＳ Ｐゴシック" pitchFamily="34" charset="-128"/>
              </a:defRPr>
            </a:lvl2pPr>
            <a:lvl3pPr marL="1142937" indent="-228587" defTabSz="879427" eaLnBrk="0" hangingPunct="0">
              <a:defRPr>
                <a:solidFill>
                  <a:schemeClr val="tx1"/>
                </a:solidFill>
                <a:latin typeface="Arial" pitchFamily="34" charset="0"/>
                <a:ea typeface="ＭＳ Ｐゴシック" pitchFamily="34" charset="-128"/>
              </a:defRPr>
            </a:lvl3pPr>
            <a:lvl4pPr marL="1600111" indent="-228587" defTabSz="879427" eaLnBrk="0" hangingPunct="0">
              <a:defRPr>
                <a:solidFill>
                  <a:schemeClr val="tx1"/>
                </a:solidFill>
                <a:latin typeface="Arial" pitchFamily="34" charset="0"/>
                <a:ea typeface="ＭＳ Ｐゴシック" pitchFamily="34" charset="-128"/>
              </a:defRPr>
            </a:lvl4pPr>
            <a:lvl5pPr marL="2057287" indent="-228587" defTabSz="879427" eaLnBrk="0" hangingPunct="0">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B2: Strong Catholic Families                 Presentation Slides for Leaders</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pitchFamily="34" charset="0"/>
                <a:ea typeface="ＭＳ Ｐゴシック" pitchFamily="34" charset="-128"/>
              </a:defRPr>
            </a:lvl1pPr>
            <a:lvl2pPr marL="742909" indent="-285734" defTabSz="931811" eaLnBrk="0" hangingPunct="0">
              <a:defRPr>
                <a:solidFill>
                  <a:schemeClr val="tx1"/>
                </a:solidFill>
                <a:latin typeface="Arial" pitchFamily="34" charset="0"/>
                <a:ea typeface="ＭＳ Ｐゴシック" pitchFamily="34" charset="-128"/>
              </a:defRPr>
            </a:lvl2pPr>
            <a:lvl3pPr marL="1142937" indent="-228587" defTabSz="931811" eaLnBrk="0" hangingPunct="0">
              <a:defRPr>
                <a:solidFill>
                  <a:schemeClr val="tx1"/>
                </a:solidFill>
                <a:latin typeface="Arial" pitchFamily="34" charset="0"/>
                <a:ea typeface="ＭＳ Ｐゴシック" pitchFamily="34" charset="-128"/>
              </a:defRPr>
            </a:lvl3pPr>
            <a:lvl4pPr marL="1600111" indent="-228587" defTabSz="931811" eaLnBrk="0" hangingPunct="0">
              <a:defRPr>
                <a:solidFill>
                  <a:schemeClr val="tx1"/>
                </a:solidFill>
                <a:latin typeface="Arial" pitchFamily="34" charset="0"/>
                <a:ea typeface="ＭＳ Ｐゴシック" pitchFamily="34" charset="-128"/>
              </a:defRPr>
            </a:lvl4pPr>
            <a:lvl5pPr marL="2057287" indent="-228587" defTabSz="931811" eaLnBrk="0" hangingPunct="0">
              <a:defRPr>
                <a:solidFill>
                  <a:schemeClr val="tx1"/>
                </a:solidFill>
                <a:latin typeface="Arial" pitchFamily="34" charset="0"/>
                <a:ea typeface="ＭＳ Ｐゴシック" pitchFamily="34" charset="-128"/>
              </a:defRPr>
            </a:lvl5pPr>
            <a:lvl6pPr marL="2514461" indent="-228587" defTabSz="93181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93181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93181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93181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4C7B7C-7E84-4F87-B2CD-9C267D44FFFA}" type="slidenum">
              <a:rPr lang="en-US" altLang="en-US" smtClean="0"/>
              <a:pPr eaLnBrk="1" hangingPunct="1"/>
              <a:t>5</a:t>
            </a:fld>
            <a:endParaRPr lang="en-US" altLang="en-US" smtClean="0"/>
          </a:p>
        </p:txBody>
      </p:sp>
      <p:sp>
        <p:nvSpPr>
          <p:cNvPr id="3891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eaLnBrk="0" hangingPunct="0">
              <a:defRPr>
                <a:solidFill>
                  <a:schemeClr val="tx1"/>
                </a:solidFill>
                <a:latin typeface="Arial" pitchFamily="34" charset="0"/>
                <a:ea typeface="ＭＳ Ｐゴシック" pitchFamily="34" charset="-128"/>
              </a:defRPr>
            </a:lvl1pPr>
            <a:lvl2pPr marL="742909" indent="-285734" defTabSz="879427" eaLnBrk="0" hangingPunct="0">
              <a:defRPr>
                <a:solidFill>
                  <a:schemeClr val="tx1"/>
                </a:solidFill>
                <a:latin typeface="Arial" pitchFamily="34" charset="0"/>
                <a:ea typeface="ＭＳ Ｐゴシック" pitchFamily="34" charset="-128"/>
              </a:defRPr>
            </a:lvl2pPr>
            <a:lvl3pPr marL="1142937" indent="-228587" defTabSz="879427" eaLnBrk="0" hangingPunct="0">
              <a:defRPr>
                <a:solidFill>
                  <a:schemeClr val="tx1"/>
                </a:solidFill>
                <a:latin typeface="Arial" pitchFamily="34" charset="0"/>
                <a:ea typeface="ＭＳ Ｐゴシック" pitchFamily="34" charset="-128"/>
              </a:defRPr>
            </a:lvl3pPr>
            <a:lvl4pPr marL="1600111" indent="-228587" defTabSz="879427" eaLnBrk="0" hangingPunct="0">
              <a:defRPr>
                <a:solidFill>
                  <a:schemeClr val="tx1"/>
                </a:solidFill>
                <a:latin typeface="Arial" pitchFamily="34" charset="0"/>
                <a:ea typeface="ＭＳ Ｐゴシック" pitchFamily="34" charset="-128"/>
              </a:defRPr>
            </a:lvl4pPr>
            <a:lvl5pPr marL="2057287" indent="-228587" defTabSz="879427" eaLnBrk="0" hangingPunct="0">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mtClean="0"/>
              <a:t>7/25/12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178050" y="368300"/>
            <a:ext cx="2514600" cy="1885950"/>
          </a:xfrm>
          <a:ln/>
        </p:spPr>
      </p:sp>
      <p:sp>
        <p:nvSpPr>
          <p:cNvPr id="38915" name="Notes Placeholder 2"/>
          <p:cNvSpPr>
            <a:spLocks noGrp="1"/>
          </p:cNvSpPr>
          <p:nvPr>
            <p:ph type="body" idx="1"/>
          </p:nvPr>
        </p:nvSpPr>
        <p:spPr>
          <a:xfrm>
            <a:off x="533400" y="2362200"/>
            <a:ext cx="6172199" cy="6786564"/>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86" indent="-227986">
              <a:buFontTx/>
              <a:buAutoNum type="arabicPeriod"/>
              <a:defRPr/>
            </a:pPr>
            <a:r>
              <a:rPr lang="en-US" sz="1000" dirty="0">
                <a:latin typeface="Arial" pitchFamily="34" charset="0"/>
              </a:rPr>
              <a:t>Refer to the Family Faith Inventory they previously filled out (at the first session or prior to this one) and explain that this session will focus on modeling and practicing some faith sharing skills and activities that they can use or begin implementing in their home.</a:t>
            </a:r>
          </a:p>
          <a:p>
            <a:pPr marL="227986" indent="-227986">
              <a:buFontTx/>
              <a:buAutoNum type="arabicPeriod"/>
              <a:defRPr/>
            </a:pPr>
            <a:r>
              <a:rPr lang="en-US" sz="1000" dirty="0">
                <a:latin typeface="Arial" pitchFamily="34" charset="0"/>
              </a:rPr>
              <a:t>– and let them know that later they will have a chance to contemplate the changes they would like to see occur in their family to grow stronger in faith </a:t>
            </a:r>
          </a:p>
          <a:p>
            <a:pPr marL="227986" indent="-227986">
              <a:buFontTx/>
              <a:buAutoNum type="arabicPeriod"/>
              <a:defRPr/>
            </a:pPr>
            <a:r>
              <a:rPr lang="en-US" sz="1000" dirty="0">
                <a:latin typeface="Arial" pitchFamily="34" charset="0"/>
              </a:rPr>
              <a:t>Offer a BRIEF example for each of these and invite parents to share their “best practices” with one another if they are currently doing any of this at home. The information below comes from the Family Faith Resource Booklet each family should have….</a:t>
            </a:r>
          </a:p>
          <a:p>
            <a:pPr>
              <a:defRPr/>
            </a:pPr>
            <a:r>
              <a:rPr lang="en-US" sz="600" dirty="0"/>
              <a:t>PRESENTER AWARENESS: Even if a family implements these in their family life, there is no guarantee that their youth will automatically follow through with  the same faith practices. There are lots of things in our external world that we cannot control—but we can control how we communicate our faith expression—why we do what we do: home altars, statues, etc. </a:t>
            </a:r>
          </a:p>
          <a:p>
            <a:pPr marL="227986" indent="-227986">
              <a:buFontTx/>
              <a:buAutoNum type="arabicPeriod"/>
              <a:defRPr/>
            </a:pPr>
            <a:endParaRPr lang="en-US" sz="1000" dirty="0">
              <a:latin typeface="Arial" pitchFamily="34" charset="0"/>
            </a:endParaRPr>
          </a:p>
          <a:p>
            <a:pPr marL="227986" indent="-227986">
              <a:defRPr/>
            </a:pPr>
            <a:r>
              <a:rPr lang="en-US" sz="1000" b="1" u="sng" dirty="0">
                <a:latin typeface="Arial" pitchFamily="34" charset="0"/>
              </a:rPr>
              <a:t>Family and Community </a:t>
            </a:r>
            <a:endParaRPr lang="en-US" sz="1000" dirty="0">
              <a:latin typeface="Arial" pitchFamily="34" charset="0"/>
            </a:endParaRPr>
          </a:p>
          <a:p>
            <a:pPr marL="227986" indent="-227986">
              <a:defRPr/>
            </a:pPr>
            <a:r>
              <a:rPr lang="en-US" sz="1000" i="1" dirty="0">
                <a:latin typeface="Arial" pitchFamily="34" charset="0"/>
              </a:rPr>
              <a:t>Recognize the sacredness of a family meal and learn to discover God in the ordinary events of car pools, purchasing groceries, and helping with homework, how God is present and operative. We are swimming in a sea of God’s grace, so seek ways to celebrate and embrace the gifts of life and the grace found in the present moment of family and parish life as well as the life of the larger community.</a:t>
            </a:r>
            <a:endParaRPr lang="en-US" sz="1000" dirty="0">
              <a:latin typeface="Arial" pitchFamily="34" charset="0"/>
            </a:endParaRPr>
          </a:p>
          <a:p>
            <a:pPr marL="227986" indent="-227986">
              <a:defRPr/>
            </a:pPr>
            <a:r>
              <a:rPr lang="en-US" sz="1000" b="1" dirty="0">
                <a:latin typeface="Arial" pitchFamily="34" charset="0"/>
              </a:rPr>
              <a:t> Make Meal Time Sacred – </a:t>
            </a:r>
            <a:r>
              <a:rPr lang="en-US" sz="1000" dirty="0">
                <a:latin typeface="Arial" pitchFamily="34" charset="0"/>
              </a:rPr>
              <a:t>Establish set days of the week that are set aside as “family meal nights” and ask everyone commit to working their schedules around these sacred times.</a:t>
            </a:r>
            <a:r>
              <a:rPr lang="en-US" sz="1000" b="1" dirty="0">
                <a:latin typeface="Arial" pitchFamily="34" charset="0"/>
              </a:rPr>
              <a:t> </a:t>
            </a:r>
            <a:r>
              <a:rPr lang="en-US" sz="1000" dirty="0">
                <a:latin typeface="Arial" pitchFamily="34" charset="0"/>
              </a:rPr>
              <a:t>Use these meals to pray together and share joys, hopes, disappointments, and sorrows. Help bring to life the connection between your home table with the Lord’s Table. </a:t>
            </a:r>
          </a:p>
          <a:p>
            <a:pPr marL="227986" indent="-227986">
              <a:buFontTx/>
              <a:buChar char="•"/>
              <a:defRPr/>
            </a:pPr>
            <a:r>
              <a:rPr lang="en-US" sz="1000" dirty="0">
                <a:latin typeface="Arial" pitchFamily="34" charset="0"/>
              </a:rPr>
              <a:t> </a:t>
            </a:r>
            <a:r>
              <a:rPr lang="en-US" sz="1000" b="1" dirty="0">
                <a:latin typeface="Arial" pitchFamily="34" charset="0"/>
              </a:rPr>
              <a:t>Choose Wisely - </a:t>
            </a:r>
            <a:r>
              <a:rPr lang="en-US" sz="1000" dirty="0">
                <a:latin typeface="Arial" pitchFamily="34" charset="0"/>
              </a:rPr>
              <a:t>The top two memories that your children will remember is how much love was in your home and how much time you spent together as a family. When contemplating schedule or activity additions or changes, ask yourself, “Will doing this activity or turning on this screen strengthen or weaken our family life?”</a:t>
            </a:r>
          </a:p>
          <a:p>
            <a:pPr marL="227986" indent="-227986">
              <a:buFontTx/>
              <a:buChar char="•"/>
              <a:defRPr/>
            </a:pPr>
            <a:r>
              <a:rPr lang="en-US" sz="1000" b="1" dirty="0">
                <a:latin typeface="Arial" pitchFamily="34" charset="0"/>
              </a:rPr>
              <a:t>Fill Your Home with Faith Images </a:t>
            </a:r>
            <a:r>
              <a:rPr lang="en-US" sz="1000" dirty="0">
                <a:latin typeface="Arial" pitchFamily="34" charset="0"/>
              </a:rPr>
              <a:t>– Go shopping at a nearby or online religious store and invite each person to select an item of faith they would like to see displayed in the home somewhere. Also, be sure you have family and youth-friendly bibles around the home and in each person’s bedroom (for a list of recommended bibles, visit the Strong Catholic Family website referenced later in this booklet).</a:t>
            </a:r>
          </a:p>
          <a:p>
            <a:pPr marL="227986" indent="-227986">
              <a:buFontTx/>
              <a:buChar char="•"/>
              <a:defRPr/>
            </a:pPr>
            <a:r>
              <a:rPr lang="en-US" sz="1000" dirty="0">
                <a:latin typeface="Arial" pitchFamily="34" charset="0"/>
              </a:rPr>
              <a:t> </a:t>
            </a:r>
            <a:r>
              <a:rPr lang="en-US" sz="1000" b="1" dirty="0">
                <a:latin typeface="Arial" pitchFamily="34" charset="0"/>
              </a:rPr>
              <a:t>Model God’s Love -</a:t>
            </a:r>
            <a:r>
              <a:rPr lang="en-US" sz="1000" dirty="0">
                <a:latin typeface="Arial" pitchFamily="34" charset="0"/>
              </a:rPr>
              <a:t>Marital love is reciprocal, parental love is intergenerational. The love of parents goes to their children, which is again passed on to the next generation. Our love for one another in our homes should mirror God’s love for all people and all ages, races, and cultures.  Be sure that moments of family forgiveness and reconciliation are made visible to the family. Don’t “hide” apologies, let the family members who were witnesses to family conflict, know that the conflict has been worked out.</a:t>
            </a:r>
          </a:p>
          <a:p>
            <a:pPr marL="227986" indent="-227986">
              <a:buFontTx/>
              <a:buChar char="•"/>
              <a:defRPr/>
            </a:pPr>
            <a:r>
              <a:rPr lang="en-US" sz="1000" b="1" dirty="0">
                <a:latin typeface="Arial" pitchFamily="34" charset="0"/>
              </a:rPr>
              <a:t> Connect with Other Parents - </a:t>
            </a:r>
            <a:r>
              <a:rPr lang="en-US" sz="1000" dirty="0">
                <a:latin typeface="Arial" pitchFamily="34" charset="0"/>
              </a:rPr>
              <a:t>Seek out other adults and parents who share your commitment to Catholic parenting. Learn from their stories, strategies, and life lessons. Ask your parish to begin convening a Strong Catholic Family group (live or online) where parents can come together on a regular basis to share, pray, and support one another along this shared journey.</a:t>
            </a:r>
          </a:p>
          <a:p>
            <a:pPr marL="227986" indent="-227986">
              <a:buFontTx/>
              <a:buChar char="•"/>
              <a:defRPr/>
            </a:pPr>
            <a:r>
              <a:rPr lang="en-US" sz="1000" b="1" dirty="0">
                <a:latin typeface="Arial" pitchFamily="34" charset="0"/>
              </a:rPr>
              <a:t>Share Your Cross Moments -</a:t>
            </a:r>
            <a:r>
              <a:rPr lang="en-US" sz="1000" dirty="0">
                <a:latin typeface="Arial" pitchFamily="34" charset="0"/>
              </a:rPr>
              <a:t> “cross moments” are a simple and meaningful way to focus on significant moments during family meal nights or other family gatherings (SHOW NEXT SLIDE). Invite each person to share a time in the recent past (day, week, month) that their lives intersected or crossed with God. In other words, where did they see evidence of the presence of God in their life or in the world recently?</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7743F0D8-3D4C-4417-9EF1-E229EEEE444F}" type="slidenum">
              <a:rPr lang="en-US" altLang="en-US" sz="1300">
                <a:solidFill>
                  <a:prstClr val="black"/>
                </a:solidFill>
              </a:rPr>
              <a:pPr>
                <a:spcBef>
                  <a:spcPct val="0"/>
                </a:spcBef>
              </a:pPr>
              <a:t>6</a:t>
            </a:fld>
            <a:endParaRPr lang="en-US" altLang="en-US" sz="1300">
              <a:solidFill>
                <a:prstClr val="black"/>
              </a:solidFill>
            </a:endParaRPr>
          </a:p>
        </p:txBody>
      </p:sp>
      <p:sp>
        <p:nvSpPr>
          <p:cNvPr id="5837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5837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Cross Moments are easy faith sharing option for families - </a:t>
            </a:r>
            <a:r>
              <a:rPr lang="en-US" altLang="en-US" i="1" dirty="0" smtClean="0">
                <a:latin typeface="Arial" pitchFamily="34" charset="0"/>
              </a:rPr>
              <a:t>looking back over the past week, find a time when your life intersected with God</a:t>
            </a:r>
            <a:r>
              <a:rPr lang="en-US" altLang="en-US" dirty="0" smtClean="0">
                <a:latin typeface="Arial" pitchFamily="34" charset="0"/>
              </a:rPr>
              <a:t> – seeing God in the here and now.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CB539D9-9287-4FFC-A092-FCB75B860F0A}" type="slidenum">
              <a:rPr lang="en-US" altLang="en-US" sz="1300">
                <a:solidFill>
                  <a:prstClr val="black"/>
                </a:solidFill>
              </a:rPr>
              <a:pPr>
                <a:spcBef>
                  <a:spcPct val="0"/>
                </a:spcBef>
              </a:pPr>
              <a:t>7</a:t>
            </a:fld>
            <a:endParaRPr lang="en-US" altLang="en-US" sz="1300">
              <a:solidFill>
                <a:prstClr val="black"/>
              </a:solidFill>
            </a:endParaRPr>
          </a:p>
        </p:txBody>
      </p:sp>
      <p:sp>
        <p:nvSpPr>
          <p:cNvPr id="6042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042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441450" y="368300"/>
            <a:ext cx="3506788" cy="2628900"/>
          </a:xfrm>
          <a:ln/>
        </p:spPr>
      </p:sp>
      <p:sp>
        <p:nvSpPr>
          <p:cNvPr id="40963" name="Notes Placeholder 2"/>
          <p:cNvSpPr>
            <a:spLocks noGrp="1"/>
          </p:cNvSpPr>
          <p:nvPr>
            <p:ph type="body" idx="1"/>
          </p:nvPr>
        </p:nvSpPr>
        <p:spPr>
          <a:xfrm>
            <a:off x="533400" y="3025776"/>
            <a:ext cx="6111876" cy="6042024"/>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latin typeface="Arial" pitchFamily="34" charset="0"/>
              </a:rPr>
              <a:t>Offer a BRIEF example for each of these and invite parents to share their “best practices” with one another if they are currently doing any of this at home. The information below comes from the Family Faith Resource Booklet each family should have….</a:t>
            </a:r>
          </a:p>
          <a:p>
            <a:pPr>
              <a:defRPr/>
            </a:pPr>
            <a:r>
              <a:rPr lang="en-US" sz="900" dirty="0">
                <a:solidFill>
                  <a:srgbClr val="0047FF"/>
                </a:solidFill>
              </a:rPr>
              <a:t>NOTE: Ask parents for examples and affirm them for what they are already doing at home.  Recognize to them that their younger children may be eager to be involved in these practices but pre-teens and teens may resist a little and display feelings of self-consciousness and discomfort. It is important to follow through with faith practices and expressions anyway, even as teenagers start resisting.</a:t>
            </a:r>
          </a:p>
          <a:p>
            <a:pPr marL="227986" indent="-227986">
              <a:defRPr/>
            </a:pPr>
            <a:r>
              <a:rPr lang="en-US" sz="1050" b="1" u="sng" dirty="0">
                <a:latin typeface="Arial" pitchFamily="34" charset="0"/>
              </a:rPr>
              <a:t>Prayer and Worship</a:t>
            </a:r>
            <a:endParaRPr lang="en-US" sz="1050" dirty="0">
              <a:latin typeface="Arial" pitchFamily="34" charset="0"/>
            </a:endParaRPr>
          </a:p>
          <a:p>
            <a:pPr marL="227986" indent="-227986">
              <a:defRPr/>
            </a:pPr>
            <a:r>
              <a:rPr lang="en-US" sz="1050" i="1" dirty="0">
                <a:latin typeface="Arial" pitchFamily="34" charset="0"/>
              </a:rPr>
              <a:t>Family prayer and worship are central to building a strong Catholic family. Keep in mind that the goal of individual, family or communal prayer and faith sharing is to make the “God connection.” When we share faith with others, we are trying to answer the questions: “Where is God in all of this?” and “What is God saying to me today?”  </a:t>
            </a:r>
            <a:endParaRPr lang="en-US" sz="1050" dirty="0">
              <a:latin typeface="Arial" pitchFamily="34" charset="0"/>
            </a:endParaRPr>
          </a:p>
          <a:p>
            <a:pPr marL="227986" indent="-227986">
              <a:defRPr/>
            </a:pPr>
            <a:r>
              <a:rPr lang="en-US" sz="1050" b="1" dirty="0">
                <a:latin typeface="Arial" pitchFamily="34" charset="0"/>
              </a:rPr>
              <a:t> Take Time to Pray on Your Own – </a:t>
            </a:r>
            <a:r>
              <a:rPr lang="en-US" sz="1050" dirty="0">
                <a:latin typeface="Arial" pitchFamily="34" charset="0"/>
              </a:rPr>
              <a:t>It is very difficult to pray out loud, even with family members, if you do not take time to develop your own prayer life. Take a few minutes in the morning, after dinner or later in the evening to turn off all outside “voices” and to turn on your connection with God. Find a quiet, uninterrupted space and read some scripture, and share with God your concerns, your hopes, and your fears and then be silent and open yourself to God’s reply. If it is helpful, use a journal to write out your reflection during your prayer time.</a:t>
            </a:r>
          </a:p>
          <a:p>
            <a:pPr marL="227986" indent="-227986">
              <a:buFontTx/>
              <a:buChar char="•"/>
              <a:defRPr/>
            </a:pPr>
            <a:r>
              <a:rPr lang="en-US" sz="1050" b="1" dirty="0">
                <a:latin typeface="Arial" pitchFamily="34" charset="0"/>
              </a:rPr>
              <a:t> Pray Together – </a:t>
            </a:r>
            <a:r>
              <a:rPr lang="en-US" sz="1050" dirty="0">
                <a:latin typeface="Arial" pitchFamily="34" charset="0"/>
              </a:rPr>
              <a:t>Think of all the sacred family moments that prayer can be brought into: birthdays, anniversaries, crises, trips, church and civic holidays, car wrecks, achievements, proms, and other occasions large and small. Use traditional prayers such as the rosary or Our Father or the printed prayers and other ideas found in this booklet and invite different family members to lead them.</a:t>
            </a:r>
          </a:p>
          <a:p>
            <a:pPr marL="227986" indent="-227986">
              <a:buFontTx/>
              <a:buChar char="•"/>
              <a:defRPr/>
            </a:pPr>
            <a:r>
              <a:rPr lang="en-US" sz="1050" b="1" dirty="0">
                <a:latin typeface="Arial" pitchFamily="34" charset="0"/>
              </a:rPr>
              <a:t> Offer Daily Blessings</a:t>
            </a:r>
            <a:r>
              <a:rPr lang="en-US" sz="1050" dirty="0">
                <a:latin typeface="Arial" pitchFamily="34" charset="0"/>
              </a:rPr>
              <a:t> – Bless one another on a regular basis by making the sign of the cross on their forehead while saying “</a:t>
            </a:r>
            <a:r>
              <a:rPr lang="en-US" sz="1050" i="1" dirty="0">
                <a:latin typeface="Arial" pitchFamily="34" charset="0"/>
              </a:rPr>
              <a:t>May God bless you and be with you</a:t>
            </a:r>
            <a:r>
              <a:rPr lang="en-US" sz="1050" dirty="0">
                <a:latin typeface="Arial" pitchFamily="34" charset="0"/>
              </a:rPr>
              <a:t>”. Do this as a nightly ritual before bedtime and a morning ritual before leaving the home or going on a trip.</a:t>
            </a:r>
          </a:p>
          <a:p>
            <a:pPr marL="227986" indent="-227986">
              <a:buFontTx/>
              <a:buChar char="•"/>
              <a:defRPr/>
            </a:pPr>
            <a:r>
              <a:rPr lang="en-US" sz="1050" b="1" dirty="0">
                <a:latin typeface="Arial" pitchFamily="34" charset="0"/>
              </a:rPr>
              <a:t> Pray Before Meals When You Eat Out </a:t>
            </a:r>
            <a:r>
              <a:rPr lang="en-US" sz="1050" dirty="0">
                <a:latin typeface="Arial" pitchFamily="34" charset="0"/>
              </a:rPr>
              <a:t> – When you eat out as a family, take the time to pause, make the sign of the cross and offer a prayer for the meal you are about to eat. This is a public testimony to your family’s faith and speaks volumes to your family about living your Catholic faith.</a:t>
            </a:r>
          </a:p>
          <a:p>
            <a:pPr marL="227986" indent="-227986">
              <a:buFontTx/>
              <a:buChar char="•"/>
              <a:defRPr/>
            </a:pPr>
            <a:r>
              <a:rPr lang="en-US" sz="1050" dirty="0">
                <a:latin typeface="Arial" pitchFamily="34" charset="0"/>
              </a:rPr>
              <a:t> </a:t>
            </a:r>
            <a:r>
              <a:rPr lang="en-US" sz="1050" b="1" dirty="0">
                <a:latin typeface="Arial" pitchFamily="34" charset="0"/>
              </a:rPr>
              <a:t>Seize the Seasons</a:t>
            </a:r>
            <a:r>
              <a:rPr lang="en-US" sz="1050" dirty="0">
                <a:latin typeface="Arial" pitchFamily="34" charset="0"/>
              </a:rPr>
              <a:t> – Use the liturgical seasons of Advent and Lent as times to grow deeper in faith and to begin a family faith practice such as </a:t>
            </a:r>
            <a:r>
              <a:rPr lang="en-US" sz="1050" dirty="0" err="1">
                <a:latin typeface="Arial" pitchFamily="34" charset="0"/>
              </a:rPr>
              <a:t>lectio</a:t>
            </a:r>
            <a:r>
              <a:rPr lang="en-US" sz="1050" dirty="0">
                <a:latin typeface="Arial" pitchFamily="34" charset="0"/>
              </a:rPr>
              <a:t> </a:t>
            </a:r>
            <a:r>
              <a:rPr lang="en-US" sz="1050" dirty="0" err="1">
                <a:latin typeface="Arial" pitchFamily="34" charset="0"/>
              </a:rPr>
              <a:t>divina</a:t>
            </a:r>
            <a:r>
              <a:rPr lang="en-US" sz="1050" dirty="0">
                <a:latin typeface="Arial" pitchFamily="34" charset="0"/>
              </a:rPr>
              <a:t> (outlined in the “Formation” section) or praying the rosary. Perform acts of service and sacrifice together as a family and support one another in these efforts so they can be maintained after the season concludes.</a:t>
            </a:r>
          </a:p>
          <a:p>
            <a:pPr marL="227986" indent="-227986">
              <a:buFontTx/>
              <a:buChar char="•"/>
              <a:defRPr/>
            </a:pPr>
            <a:r>
              <a:rPr lang="en-US" sz="1050" b="1" dirty="0">
                <a:latin typeface="Arial" pitchFamily="34" charset="0"/>
              </a:rPr>
              <a:t>Be Creative Prayer with Family Prayer </a:t>
            </a:r>
            <a:r>
              <a:rPr lang="en-US" sz="1050" dirty="0">
                <a:latin typeface="Arial" pitchFamily="34" charset="0"/>
              </a:rPr>
              <a:t>– To engage the minds of young and old alike, use objects or images to help family members connect life with faith. </a:t>
            </a:r>
            <a:r>
              <a:rPr lang="en-US" sz="1050" b="1" dirty="0">
                <a:latin typeface="Arial" pitchFamily="34" charset="0"/>
              </a:rPr>
              <a:t>SHOW NEXT SLIDE AS AN EXAMPLE</a:t>
            </a:r>
            <a:endParaRPr lang="en-US" sz="1050" dirty="0">
              <a:latin typeface="Arial" pitchFamily="34" charset="0"/>
            </a:endParaRPr>
          </a:p>
          <a:p>
            <a:pPr marL="227986" indent="-227986">
              <a:buFontTx/>
              <a:buChar char="•"/>
              <a:defRPr/>
            </a:pPr>
            <a:endParaRPr lang="en-US" sz="1000" dirty="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3F07DFD1-28A1-4B8B-9D95-438FB5286F58}" type="slidenum">
              <a:rPr lang="en-US" altLang="en-US" sz="1300">
                <a:solidFill>
                  <a:prstClr val="black"/>
                </a:solidFill>
              </a:rPr>
              <a:pPr>
                <a:spcBef>
                  <a:spcPct val="0"/>
                </a:spcBef>
              </a:pPr>
              <a:t>8</a:t>
            </a:fld>
            <a:endParaRPr lang="en-US" altLang="en-US" sz="1300">
              <a:solidFill>
                <a:prstClr val="black"/>
              </a:solidFill>
            </a:endParaRPr>
          </a:p>
        </p:txBody>
      </p:sp>
      <p:sp>
        <p:nvSpPr>
          <p:cNvPr id="62469"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247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1pPr>
            <a:lvl2pPr marL="715923" indent="-27462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2pPr>
            <a:lvl3pPr marL="1101664" indent="-21906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3pPr>
            <a:lvl4pPr marL="1541378" indent="-21906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4pPr>
            <a:lvl5pPr marL="1982678" indent="-21906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9pPr>
          </a:lstStyle>
          <a:p>
            <a:pPr>
              <a:spcBef>
                <a:spcPct val="0"/>
              </a:spcBef>
            </a:pPr>
            <a:fld id="{662F96C2-C8A1-4ABD-A6A3-77F926966A6A}" type="slidenum">
              <a:rPr lang="en-US" altLang="en-US" sz="1300">
                <a:solidFill>
                  <a:srgbClr val="000000"/>
                </a:solidFill>
                <a:latin typeface="Times New Roman" pitchFamily="18" charset="0"/>
              </a:rPr>
              <a:pPr>
                <a:spcBef>
                  <a:spcPct val="0"/>
                </a:spcBef>
              </a:pPr>
              <a:t>9</a:t>
            </a:fld>
            <a:endParaRPr lang="en-US" altLang="en-US" sz="1300">
              <a:solidFill>
                <a:srgbClr val="000000"/>
              </a:solidFill>
              <a:latin typeface="Times New Roman" pitchFamily="18" charset="0"/>
            </a:endParaRPr>
          </a:p>
        </p:txBody>
      </p:sp>
      <p:sp>
        <p:nvSpPr>
          <p:cNvPr id="64515" name="Rectangle 1"/>
          <p:cNvSpPr>
            <a:spLocks noGrp="1" noRot="1" noChangeAspect="1" noChangeArrowheads="1" noTextEdit="1"/>
          </p:cNvSpPr>
          <p:nvPr>
            <p:ph type="sldImg"/>
          </p:nvPr>
        </p:nvSpPr>
        <p:spPr>
          <a:solidFill>
            <a:srgbClr val="FFFFFF"/>
          </a:solidFill>
          <a:ln/>
        </p:spPr>
      </p:sp>
      <p:sp>
        <p:nvSpPr>
          <p:cNvPr id="64516" name="Text Box 2"/>
          <p:cNvSpPr>
            <a:spLocks noGrp="1" noChangeArrowheads="1"/>
          </p:cNvSpPr>
          <p:nvPr>
            <p:ph type="body" idx="1"/>
          </p:nvPr>
        </p:nvSpPr>
        <p:spPr>
          <a:xfrm>
            <a:off x="701675" y="4416425"/>
            <a:ext cx="560705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38"/>
              </a:spcBef>
              <a:tabLst>
                <a:tab pos="0" algn="l"/>
                <a:tab pos="881014" algn="l"/>
                <a:tab pos="1762027" algn="l"/>
                <a:tab pos="2643041" algn="l"/>
                <a:tab pos="3524056" algn="l"/>
                <a:tab pos="4406656" algn="l"/>
                <a:tab pos="5287670" algn="l"/>
                <a:tab pos="6168684" algn="l"/>
                <a:tab pos="7049698" algn="l"/>
                <a:tab pos="7930711" algn="l"/>
                <a:tab pos="8813313" algn="l"/>
                <a:tab pos="9694327" algn="l"/>
              </a:tabLst>
            </a:pPr>
            <a:r>
              <a:rPr lang="en-US" altLang="en-US" b="1" smtClean="0">
                <a:solidFill>
                  <a:srgbClr val="000000"/>
                </a:solidFill>
                <a:latin typeface="Arial" pitchFamily="34" charset="0"/>
              </a:rPr>
              <a:t>Pocket Prayers</a:t>
            </a:r>
            <a:r>
              <a:rPr lang="en-US" altLang="en-US" smtClean="0">
                <a:solidFill>
                  <a:srgbClr val="000000"/>
                </a:solidFill>
                <a:latin typeface="Arial" pitchFamily="34" charset="0"/>
              </a:rPr>
              <a:t> – Invite everyone to reach into their pocket or purse and place one object on the middle of the table. Then invite each person to think about their relationship with God right now and pick the one object that best describes it. Go around the room (youngest to oldest) and have each person share their reflection.</a:t>
            </a:r>
          </a:p>
        </p:txBody>
      </p:sp>
      <p:sp>
        <p:nvSpPr>
          <p:cNvPr id="6451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451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003E519-55B4-4264-9B52-FA06FF982BEC}" type="slidenum">
              <a:rPr lang="en-US" altLang="en-US"/>
              <a:pPr>
                <a:defRPr/>
              </a:pPr>
              <a:t>‹#›</a:t>
            </a:fld>
            <a:endParaRPr lang="en-US" altLang="en-US"/>
          </a:p>
        </p:txBody>
      </p:sp>
    </p:spTree>
    <p:extLst>
      <p:ext uri="{BB962C8B-B14F-4D97-AF65-F5344CB8AC3E}">
        <p14:creationId xmlns:p14="http://schemas.microsoft.com/office/powerpoint/2010/main" val="39628231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45F852A1-EB5D-4F13-B0F8-2DBBCDBDEC96}" type="slidenum">
              <a:rPr lang="en-US" altLang="en-US"/>
              <a:pPr>
                <a:defRPr/>
              </a:pPr>
              <a:t>‹#›</a:t>
            </a:fld>
            <a:endParaRPr lang="en-US" altLang="en-US"/>
          </a:p>
        </p:txBody>
      </p:sp>
    </p:spTree>
    <p:extLst>
      <p:ext uri="{BB962C8B-B14F-4D97-AF65-F5344CB8AC3E}">
        <p14:creationId xmlns:p14="http://schemas.microsoft.com/office/powerpoint/2010/main" val="414302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B0AAE5B-94DE-4A51-A3E9-E599A211BFEA}" type="slidenum">
              <a:rPr lang="en-US" altLang="en-US"/>
              <a:pPr>
                <a:defRPr/>
              </a:pPr>
              <a:t>‹#›</a:t>
            </a:fld>
            <a:endParaRPr lang="en-US" altLang="en-US"/>
          </a:p>
        </p:txBody>
      </p:sp>
    </p:spTree>
    <p:extLst>
      <p:ext uri="{BB962C8B-B14F-4D97-AF65-F5344CB8AC3E}">
        <p14:creationId xmlns:p14="http://schemas.microsoft.com/office/powerpoint/2010/main" val="18545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p:txBody>
          <a:bodyPr/>
          <a:lstStyle>
            <a:lvl1pPr>
              <a:defRPr smtClean="0"/>
            </a:lvl1pPr>
          </a:lstStyle>
          <a:p>
            <a:pPr>
              <a:defRPr/>
            </a:pPr>
            <a:fld id="{7E3F9D80-8D92-4622-8DF1-06CED181B63D}" type="slidenum">
              <a:rPr lang="en-US" altLang="en-US"/>
              <a:pPr>
                <a:defRPr/>
              </a:pPr>
              <a:t>‹#›</a:t>
            </a:fld>
            <a:endParaRPr lang="en-US" altLang="en-US"/>
          </a:p>
        </p:txBody>
      </p:sp>
    </p:spTree>
    <p:extLst>
      <p:ext uri="{BB962C8B-B14F-4D97-AF65-F5344CB8AC3E}">
        <p14:creationId xmlns:p14="http://schemas.microsoft.com/office/powerpoint/2010/main" val="195041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9"/>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6" name="Rectangle 22"/>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FB165414-45B6-4632-B710-FABD9092FA96}" type="slidenum">
              <a:rPr lang="en-US" altLang="en-US"/>
              <a:pPr>
                <a:defRPr/>
              </a:pPr>
              <a:t>‹#›</a:t>
            </a:fld>
            <a:endParaRPr lang="en-US" altLang="en-US"/>
          </a:p>
        </p:txBody>
      </p:sp>
    </p:spTree>
    <p:extLst>
      <p:ext uri="{BB962C8B-B14F-4D97-AF65-F5344CB8AC3E}">
        <p14:creationId xmlns:p14="http://schemas.microsoft.com/office/powerpoint/2010/main" val="100162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053AAAC4-E54C-473B-87AC-BCC287F0A7D5}" type="slidenum">
              <a:rPr lang="en-US" altLang="en-US"/>
              <a:pPr>
                <a:defRPr/>
              </a:pPr>
              <a:t>‹#›</a:t>
            </a:fld>
            <a:endParaRPr lang="en-US" altLang="en-US"/>
          </a:p>
        </p:txBody>
      </p:sp>
    </p:spTree>
    <p:extLst>
      <p:ext uri="{BB962C8B-B14F-4D97-AF65-F5344CB8AC3E}">
        <p14:creationId xmlns:p14="http://schemas.microsoft.com/office/powerpoint/2010/main" val="2289672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8"/>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Rectangle 9"/>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63EE9602-59FE-470B-A946-577B4446E525}" type="slidenum">
              <a:rPr lang="en-US" altLang="en-US"/>
              <a:pPr>
                <a:defRPr/>
              </a:pPr>
              <a:t>‹#›</a:t>
            </a:fld>
            <a:endParaRPr lang="en-US" altLang="en-US"/>
          </a:p>
        </p:txBody>
      </p:sp>
    </p:spTree>
    <p:extLst>
      <p:ext uri="{BB962C8B-B14F-4D97-AF65-F5344CB8AC3E}">
        <p14:creationId xmlns:p14="http://schemas.microsoft.com/office/powerpoint/2010/main" val="397975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1" name="Footer Placeholder 7"/>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12" name="Slide Number Placeholder 8"/>
          <p:cNvSpPr>
            <a:spLocks noGrp="1"/>
          </p:cNvSpPr>
          <p:nvPr>
            <p:ph type="sldNum" sz="quarter" idx="12"/>
          </p:nvPr>
        </p:nvSpPr>
        <p:spPr/>
        <p:txBody>
          <a:bodyPr/>
          <a:lstStyle>
            <a:lvl1pPr>
              <a:defRPr smtClean="0"/>
            </a:lvl1pPr>
          </a:lstStyle>
          <a:p>
            <a:pPr>
              <a:defRPr/>
            </a:pPr>
            <a:fld id="{50F39316-080D-4818-A121-030F4D525BF5}" type="slidenum">
              <a:rPr lang="en-US" altLang="en-US"/>
              <a:pPr>
                <a:defRPr/>
              </a:pPr>
              <a:t>‹#›</a:t>
            </a:fld>
            <a:endParaRPr lang="en-US" altLang="en-US"/>
          </a:p>
        </p:txBody>
      </p:sp>
    </p:spTree>
    <p:extLst>
      <p:ext uri="{BB962C8B-B14F-4D97-AF65-F5344CB8AC3E}">
        <p14:creationId xmlns:p14="http://schemas.microsoft.com/office/powerpoint/2010/main" val="212740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5"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8" name="Slide Number Placeholder 4"/>
          <p:cNvSpPr>
            <a:spLocks noGrp="1"/>
          </p:cNvSpPr>
          <p:nvPr>
            <p:ph type="sldNum" sz="quarter" idx="12"/>
          </p:nvPr>
        </p:nvSpPr>
        <p:spPr/>
        <p:txBody>
          <a:bodyPr/>
          <a:lstStyle>
            <a:lvl1pPr>
              <a:defRPr smtClean="0"/>
            </a:lvl1pPr>
          </a:lstStyle>
          <a:p>
            <a:pPr>
              <a:defRPr/>
            </a:pPr>
            <a:fld id="{92B1265F-3577-4FBB-BDCC-C35D4DDD1891}" type="slidenum">
              <a:rPr lang="en-US" altLang="en-US"/>
              <a:pPr>
                <a:defRPr/>
              </a:pPr>
              <a:t>‹#›</a:t>
            </a:fld>
            <a:endParaRPr lang="en-US" altLang="en-US"/>
          </a:p>
        </p:txBody>
      </p:sp>
    </p:spTree>
    <p:extLst>
      <p:ext uri="{BB962C8B-B14F-4D97-AF65-F5344CB8AC3E}">
        <p14:creationId xmlns:p14="http://schemas.microsoft.com/office/powerpoint/2010/main" val="1560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E8CFC55E-74ED-4464-8EC1-CB9820839975}" type="slidenum">
              <a:rPr lang="en-US" altLang="en-US"/>
              <a:pPr>
                <a:defRPr/>
              </a:pPr>
              <a:t>‹#›</a:t>
            </a:fld>
            <a:endParaRPr lang="en-US" altLang="en-US"/>
          </a:p>
        </p:txBody>
      </p:sp>
    </p:spTree>
    <p:extLst>
      <p:ext uri="{BB962C8B-B14F-4D97-AF65-F5344CB8AC3E}">
        <p14:creationId xmlns:p14="http://schemas.microsoft.com/office/powerpoint/2010/main" val="31595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CFD8D87-139C-466A-92B3-C5724ADCD4C2}" type="slidenum">
              <a:rPr lang="en-US" altLang="en-US"/>
              <a:pPr>
                <a:defRPr/>
              </a:pPr>
              <a:t>‹#›</a:t>
            </a:fld>
            <a:endParaRPr lang="en-US" altLang="en-US"/>
          </a:p>
        </p:txBody>
      </p:sp>
    </p:spTree>
    <p:extLst>
      <p:ext uri="{BB962C8B-B14F-4D97-AF65-F5344CB8AC3E}">
        <p14:creationId xmlns:p14="http://schemas.microsoft.com/office/powerpoint/2010/main" val="125875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ABF4DFA-D8AD-4E64-9968-B98CE7D21143}" type="slidenum">
              <a:rPr lang="en-US" altLang="en-US"/>
              <a:pPr>
                <a:defRPr/>
              </a:pPr>
              <a:t>‹#›</a:t>
            </a:fld>
            <a:endParaRPr lang="en-US" altLang="en-US"/>
          </a:p>
        </p:txBody>
      </p:sp>
    </p:spTree>
    <p:extLst>
      <p:ext uri="{BB962C8B-B14F-4D97-AF65-F5344CB8AC3E}">
        <p14:creationId xmlns:p14="http://schemas.microsoft.com/office/powerpoint/2010/main" val="275403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C3D91"/>
            </a:gs>
            <a:gs pos="12000">
              <a:srgbClr val="7005D4"/>
            </a:gs>
            <a:gs pos="30000">
              <a:srgbClr val="181CC7"/>
            </a:gs>
            <a:gs pos="60001">
              <a:srgbClr val="0A128C"/>
            </a:gs>
            <a:gs pos="100000">
              <a:srgbClr val="000000"/>
            </a:gs>
          </a:gsLst>
          <a:lin ang="5400000"/>
        </a:gra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9144000" cy="6858000"/>
          </a:xfrm>
          <a:prstGeom prst="rect">
            <a:avLst/>
          </a:prstGeom>
          <a:blipFill dpi="0" rotWithShape="1">
            <a:blip r:embed="rId14">
              <a:alphaModFix amt="30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defRPr/>
            </a:pPr>
            <a:endParaRPr lang="zh-CN" altLang="en-US" smtClean="0">
              <a:solidFill>
                <a:srgbClr val="FFFFFF"/>
              </a:solidFill>
              <a:latin typeface="Gill Sans MT" panose="020B0502020104020203" pitchFamily="34" charset="0"/>
              <a:ea typeface="华文中宋"/>
              <a:cs typeface="华文中宋"/>
            </a:endParaRPr>
          </a:p>
        </p:txBody>
      </p:sp>
      <p:grpSp>
        <p:nvGrpSpPr>
          <p:cNvPr id="1027" name="Group 17"/>
          <p:cNvGrpSpPr>
            <a:grpSpLocks/>
          </p:cNvGrpSpPr>
          <p:nvPr/>
        </p:nvGrpSpPr>
        <p:grpSpPr bwMode="auto">
          <a:xfrm>
            <a:off x="0" y="6570663"/>
            <a:ext cx="9144000" cy="287337"/>
            <a:chOff x="0" y="6353387"/>
            <a:chExt cx="9144000" cy="361763"/>
          </a:xfrm>
        </p:grpSpPr>
        <p:grpSp>
          <p:nvGrpSpPr>
            <p:cNvPr id="103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grpSp>
          <p:nvGrpSpPr>
            <p:cNvPr id="103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latinLnBrk="0" hangingPunct="1">
              <a:defRPr kumimoji="0" sz="1200">
                <a:solidFill>
                  <a:schemeClr val="tx1">
                    <a:tint val="75000"/>
                  </a:schemeClr>
                </a:solidFill>
                <a:latin typeface="Arial" charset="0"/>
                <a:ea typeface="+mn-ea"/>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latinLnBrk="0" hangingPunct="1">
              <a:defRPr kumimoji="0" sz="1200">
                <a:solidFill>
                  <a:schemeClr val="tx1">
                    <a:tint val="85000"/>
                  </a:schemeClr>
                </a:solidFill>
                <a:latin typeface="Arial" charset="0"/>
                <a:ea typeface="+mn-ea"/>
                <a:cs typeface="+mn-cs"/>
              </a:defRPr>
            </a:lvl1pPr>
          </a:lstStyle>
          <a:p>
            <a:pPr fontAlgn="base">
              <a:spcBef>
                <a:spcPct val="0"/>
              </a:spcBef>
              <a:spcAft>
                <a:spcPct val="0"/>
              </a:spcAft>
              <a:defRPr/>
            </a:pPr>
            <a:endParaRPr lang="en-US">
              <a:solidFill>
                <a:prstClr val="black">
                  <a:tint val="85000"/>
                </a:prstClr>
              </a:solidFill>
            </a:endParaRP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3F3F3F"/>
                </a:solidFill>
              </a:defRPr>
            </a:lvl1pPr>
          </a:lstStyle>
          <a:p>
            <a:pPr fontAlgn="base">
              <a:spcBef>
                <a:spcPct val="0"/>
              </a:spcBef>
              <a:spcAft>
                <a:spcPct val="0"/>
              </a:spcAft>
              <a:defRPr/>
            </a:pPr>
            <a:fld id="{94D4CD1F-51F0-490C-91D8-85B9F730FA82}" type="slidenum">
              <a:rPr lang="en-US" altLang="en-US">
                <a:latin typeface="Arial" pitchFamily="34" charset="0"/>
                <a:ea typeface="ＭＳ Ｐゴシック" pitchFamily="34" charset="-128"/>
              </a:rPr>
              <a:pPr fontAlgn="base">
                <a:spcBef>
                  <a:spcPct val="0"/>
                </a:spcBef>
                <a:spcAft>
                  <a:spcPct val="0"/>
                </a:spcAft>
                <a:defRPr/>
              </a:pPr>
              <a:t>‹#›</a:t>
            </a:fld>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2092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ＭＳ Ｐゴシック" pitchFamily="34" charset="-128"/>
          <a:cs typeface="ＭＳ Ｐゴシック" charset="-128"/>
        </a:defRPr>
      </a:lvl1pPr>
      <a:lvl2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2pPr>
      <a:lvl3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3pPr>
      <a:lvl4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4pPr>
      <a:lvl5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ＭＳ Ｐゴシック" pitchFamily="34" charset="-128"/>
          <a:cs typeface="ＭＳ Ｐゴシック"/>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mp.org/AlternateDetail.cfm?AltId=69" TargetMode="External"/><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www.smp.org/ItemDetail.cfm?ItemNum=4111"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FCYM True Color w words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5418138"/>
            <a:ext cx="965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1673225" y="6553200"/>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u="sng">
                <a:solidFill>
                  <a:schemeClr val="bg1"/>
                </a:solidFill>
              </a:rPr>
              <a:t>© 2013 by the National Federation for Catholic Youth Ministry, Inc. All rights reserved</a:t>
            </a:r>
            <a:endParaRPr lang="en-US" altLang="en-US" sz="1200">
              <a:solidFill>
                <a:schemeClr val="bg1"/>
              </a:solidFill>
            </a:endParaRPr>
          </a:p>
        </p:txBody>
      </p:sp>
      <p:pic>
        <p:nvPicPr>
          <p:cNvPr id="13316" name="Picture 10" descr="http://www.theobooks.org/images/NC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30875"/>
            <a:ext cx="19050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5"/>
          <a:srcRect l="3206" t="8888"/>
          <a:stretch>
            <a:fillRect/>
          </a:stretch>
        </p:blipFill>
        <p:spPr bwMode="auto">
          <a:xfrm>
            <a:off x="4267200" y="5657850"/>
            <a:ext cx="2362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8" name="Picture 9" descr="N:\Training Services\Strong Families\Logos\PNG Files\01_SCF_SCY_color_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775" y="1114425"/>
            <a:ext cx="32464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500" y="203200"/>
            <a:ext cx="9080500" cy="584200"/>
          </a:xfrm>
          <a:prstGeom prst="rect">
            <a:avLst/>
          </a:prstGeom>
          <a:noFill/>
        </p:spPr>
        <p:txBody>
          <a:bodyPr>
            <a:spAutoFit/>
          </a:bodyPr>
          <a:lstStyle/>
          <a:p>
            <a:pPr algn="ctr">
              <a:defRPr/>
            </a:pPr>
            <a:r>
              <a:rPr lang="en-US" sz="3200" b="1" i="1" dirty="0">
                <a:solidFill>
                  <a:srgbClr val="FFF8C2"/>
                </a:solidFill>
                <a:latin typeface="+mn-lt"/>
                <a:ea typeface="MS PGothic" pitchFamily="34" charset="-128"/>
              </a:rPr>
              <a:t>Partnering with Parents to Bring Home the Faith</a:t>
            </a:r>
          </a:p>
        </p:txBody>
      </p:sp>
      <p:sp>
        <p:nvSpPr>
          <p:cNvPr id="13320" name="AutoShape 2"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63500" y="-10382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3321" name="AutoShape 4"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215900" y="-8858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3322" name="AutoShape 6"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368300" y="-7334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1332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050" y="5297488"/>
            <a:ext cx="12001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4" name="Subtitle 11"/>
          <p:cNvSpPr>
            <a:spLocks noGrp="1"/>
          </p:cNvSpPr>
          <p:nvPr>
            <p:ph type="subTitle" idx="1"/>
          </p:nvPr>
        </p:nvSpPr>
        <p:spPr>
          <a:xfrm>
            <a:off x="3505200" y="1163638"/>
            <a:ext cx="5486400" cy="3733800"/>
          </a:xfrm>
        </p:spPr>
        <p:txBody>
          <a:bodyPr/>
          <a:lstStyle/>
          <a:p>
            <a:pPr algn="ctr">
              <a:lnSpc>
                <a:spcPct val="80000"/>
              </a:lnSpc>
            </a:pPr>
            <a:r>
              <a:rPr lang="en-US" altLang="en-US" sz="2600" u="sng" smtClean="0">
                <a:solidFill>
                  <a:srgbClr val="F6E9DB"/>
                </a:solidFill>
                <a:latin typeface="Arial" pitchFamily="34" charset="0"/>
                <a:cs typeface="Tahoma" pitchFamily="34" charset="0"/>
              </a:rPr>
              <a:t>Copyright Notice:</a:t>
            </a:r>
          </a:p>
          <a:p>
            <a:pPr algn="l">
              <a:lnSpc>
                <a:spcPct val="80000"/>
              </a:lnSpc>
            </a:pPr>
            <a:r>
              <a:rPr lang="en-US" altLang="en-US" sz="2600" smtClean="0">
                <a:solidFill>
                  <a:srgbClr val="F6E9DB"/>
                </a:solidFill>
                <a:latin typeface="Arial" pitchFamily="34" charset="0"/>
                <a:cs typeface="Tahoma" pitchFamily="34" charset="0"/>
              </a:rPr>
              <a:t>These materials are copyrighted by the National Federation for Catholic Youth Ministry, Inc. © 2013 and may be adapted for use within the diocese at parishes, schools and institutions.  </a:t>
            </a:r>
            <a:br>
              <a:rPr lang="en-US" altLang="en-US" sz="2600" smtClean="0">
                <a:solidFill>
                  <a:srgbClr val="F6E9DB"/>
                </a:solidFill>
                <a:latin typeface="Arial" pitchFamily="34" charset="0"/>
                <a:cs typeface="Tahoma" pitchFamily="34" charset="0"/>
              </a:rPr>
            </a:br>
            <a:r>
              <a:rPr lang="en-US" altLang="en-US" sz="2600" smtClean="0">
                <a:solidFill>
                  <a:srgbClr val="F6E9DB"/>
                </a:solidFill>
                <a:latin typeface="Arial" pitchFamily="34" charset="0"/>
                <a:cs typeface="Tahoma" pitchFamily="34" charset="0"/>
              </a:rPr>
              <a:t>This program and related materials are not to be distributed  or used outside the diocese without the express, written consent of NFCYM.</a:t>
            </a:r>
          </a:p>
          <a:p>
            <a:pPr>
              <a:lnSpc>
                <a:spcPct val="80000"/>
              </a:lnSpc>
            </a:pPr>
            <a:endParaRPr lang="en-US" altLang="en-US" sz="2600" smtClean="0">
              <a:solidFill>
                <a:srgbClr val="F6E9DB"/>
              </a:solidFill>
              <a:cs typeface="Tahoma" pitchFamily="34" charset="0"/>
            </a:endParaRPr>
          </a:p>
        </p:txBody>
      </p:sp>
    </p:spTree>
    <p:extLst>
      <p:ext uri="{BB962C8B-B14F-4D97-AF65-F5344CB8AC3E}">
        <p14:creationId xmlns:p14="http://schemas.microsoft.com/office/powerpoint/2010/main" val="1866840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a:defRPr/>
            </a:pPr>
            <a:r>
              <a:rPr lang="en-US" smtClean="0">
                <a:solidFill>
                  <a:srgbClr val="FFEE6D"/>
                </a:solidFill>
                <a:latin typeface="Arial" pitchFamily="34" charset="0"/>
                <a:ea typeface="ＭＳ Ｐゴシック" charset="-128"/>
                <a:cs typeface="Arial" pitchFamily="34" charset="0"/>
              </a:rPr>
              <a:t>Faith Sharing = </a:t>
            </a:r>
            <a:br>
              <a:rPr lang="en-US" smtClean="0">
                <a:solidFill>
                  <a:srgbClr val="FFEE6D"/>
                </a:solidFill>
                <a:latin typeface="Arial" pitchFamily="34" charset="0"/>
                <a:ea typeface="ＭＳ Ｐゴシック" charset="-128"/>
                <a:cs typeface="Arial" pitchFamily="34" charset="0"/>
              </a:rPr>
            </a:br>
            <a:r>
              <a:rPr lang="en-US" smtClean="0">
                <a:solidFill>
                  <a:srgbClr val="FFEE6D"/>
                </a:solidFill>
                <a:latin typeface="Arial" pitchFamily="34" charset="0"/>
                <a:ea typeface="ＭＳ Ｐゴシック" charset="-128"/>
                <a:cs typeface="Arial" pitchFamily="34" charset="0"/>
              </a:rPr>
              <a:t>Theological Reflection</a:t>
            </a:r>
          </a:p>
        </p:txBody>
      </p:sp>
      <p:sp>
        <p:nvSpPr>
          <p:cNvPr id="46083" name="AutoShape 5"/>
          <p:cNvSpPr>
            <a:spLocks noChangeArrowheads="1"/>
          </p:cNvSpPr>
          <p:nvPr/>
        </p:nvSpPr>
        <p:spPr bwMode="auto">
          <a:xfrm>
            <a:off x="2819400" y="1905000"/>
            <a:ext cx="533400" cy="533400"/>
          </a:xfrm>
          <a:prstGeom prst="plus">
            <a:avLst>
              <a:gd name="adj" fmla="val 38634"/>
            </a:avLst>
          </a:prstGeom>
          <a:solidFill>
            <a:srgbClr val="F2B800"/>
          </a:solidFill>
          <a:ln w="9525">
            <a:solidFill>
              <a:schemeClr val="tx1"/>
            </a:solidFill>
            <a:miter lim="800000"/>
            <a:headEnd/>
            <a:tailEnd/>
          </a:ln>
        </p:spPr>
        <p:txBody>
          <a:bodyPr wrap="none" anchor="ctr"/>
          <a:lstStyle/>
          <a:p>
            <a:pPr fontAlgn="base">
              <a:spcBef>
                <a:spcPct val="0"/>
              </a:spcBef>
              <a:spcAft>
                <a:spcPct val="0"/>
              </a:spcAft>
              <a:defRPr/>
            </a:pPr>
            <a:endParaRPr lang="en-US" dirty="0">
              <a:solidFill>
                <a:srgbClr val="D19049"/>
              </a:solidFill>
              <a:latin typeface="Arial" pitchFamily="34" charset="0"/>
              <a:ea typeface="ＭＳ Ｐゴシック" charset="-128"/>
            </a:endParaRPr>
          </a:p>
        </p:txBody>
      </p:sp>
      <p:sp>
        <p:nvSpPr>
          <p:cNvPr id="29700" name="AutoShape 7"/>
          <p:cNvSpPr>
            <a:spLocks noChangeArrowheads="1"/>
          </p:cNvSpPr>
          <p:nvPr/>
        </p:nvSpPr>
        <p:spPr bwMode="auto">
          <a:xfrm>
            <a:off x="5943600" y="1905000"/>
            <a:ext cx="533400" cy="533400"/>
          </a:xfrm>
          <a:prstGeom prst="rightArrow">
            <a:avLst>
              <a:gd name="adj1" fmla="val 25000"/>
              <a:gd name="adj2" fmla="val 37500"/>
            </a:avLst>
          </a:prstGeom>
          <a:solidFill>
            <a:srgbClr val="F2B800"/>
          </a:solidFill>
          <a:ln w="9525">
            <a:solidFill>
              <a:schemeClr val="tx1"/>
            </a:solidFill>
            <a:miter lim="800000"/>
            <a:headEnd/>
            <a:tailEnd/>
          </a:ln>
        </p:spPr>
        <p:txBody>
          <a:bodyPr wrap="none" anchor="ctr"/>
          <a:lstStyle>
            <a:lvl1pPr>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fontAlgn="base">
              <a:spcBef>
                <a:spcPct val="0"/>
              </a:spcBef>
              <a:spcAft>
                <a:spcPct val="0"/>
              </a:spcAft>
              <a:buClrTx/>
              <a:buSzTx/>
              <a:buFontTx/>
              <a:buNone/>
            </a:pPr>
            <a:endParaRPr lang="en-US" altLang="en-US" sz="1800">
              <a:solidFill>
                <a:prstClr val="black"/>
              </a:solidFill>
              <a:latin typeface="Arial" pitchFamily="34" charset="0"/>
            </a:endParaRPr>
          </a:p>
        </p:txBody>
      </p:sp>
      <p:sp>
        <p:nvSpPr>
          <p:cNvPr id="29701" name="WordArt 8"/>
          <p:cNvSpPr>
            <a:spLocks noChangeArrowheads="1" noChangeShapeType="1" noTextEdit="1"/>
          </p:cNvSpPr>
          <p:nvPr/>
        </p:nvSpPr>
        <p:spPr bwMode="auto">
          <a:xfrm>
            <a:off x="304800" y="1905000"/>
            <a:ext cx="235267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fontAlgn="base" hangingPunct="0">
              <a:spcBef>
                <a:spcPct val="0"/>
              </a:spcBef>
              <a:spcAft>
                <a:spcPct val="0"/>
              </a:spcAft>
            </a:pPr>
            <a:r>
              <a:rPr lang="en-US" b="1" kern="10">
                <a:solidFill>
                  <a:prstClr val="white"/>
                </a:solidFill>
                <a:latin typeface="Arial"/>
                <a:ea typeface="ＭＳ Ｐゴシック" pitchFamily="34" charset="-128"/>
                <a:cs typeface="Arial"/>
              </a:rPr>
              <a:t>Our Story</a:t>
            </a:r>
          </a:p>
        </p:txBody>
      </p:sp>
      <p:sp>
        <p:nvSpPr>
          <p:cNvPr id="29702" name="WordArt 9"/>
          <p:cNvSpPr>
            <a:spLocks noChangeArrowheads="1" noChangeShapeType="1" noTextEdit="1"/>
          </p:cNvSpPr>
          <p:nvPr/>
        </p:nvSpPr>
        <p:spPr bwMode="auto">
          <a:xfrm>
            <a:off x="3429000" y="1905000"/>
            <a:ext cx="235267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fontAlgn="base" hangingPunct="0">
              <a:spcBef>
                <a:spcPct val="0"/>
              </a:spcBef>
              <a:spcAft>
                <a:spcPct val="0"/>
              </a:spcAft>
            </a:pPr>
            <a:r>
              <a:rPr lang="en-US" b="1" kern="10">
                <a:solidFill>
                  <a:prstClr val="white"/>
                </a:solidFill>
                <a:latin typeface="Arial"/>
                <a:ea typeface="ＭＳ Ｐゴシック" pitchFamily="34" charset="-128"/>
                <a:cs typeface="Arial"/>
              </a:rPr>
              <a:t>The Story</a:t>
            </a:r>
          </a:p>
        </p:txBody>
      </p:sp>
      <p:sp>
        <p:nvSpPr>
          <p:cNvPr id="29703" name="WordArt 10"/>
          <p:cNvSpPr>
            <a:spLocks noChangeArrowheads="1" noChangeShapeType="1" noTextEdit="1"/>
          </p:cNvSpPr>
          <p:nvPr/>
        </p:nvSpPr>
        <p:spPr bwMode="auto">
          <a:xfrm>
            <a:off x="6629400" y="1905000"/>
            <a:ext cx="20574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fontAlgn="base" hangingPunct="0">
              <a:spcBef>
                <a:spcPct val="0"/>
              </a:spcBef>
              <a:spcAft>
                <a:spcPct val="0"/>
              </a:spcAft>
            </a:pPr>
            <a:r>
              <a:rPr lang="en-US" b="1" kern="10">
                <a:solidFill>
                  <a:prstClr val="white"/>
                </a:solidFill>
                <a:latin typeface="Arial"/>
                <a:ea typeface="ＭＳ Ｐゴシック" pitchFamily="34" charset="-128"/>
                <a:cs typeface="Arial"/>
              </a:rPr>
              <a:t>Faith Growth</a:t>
            </a:r>
          </a:p>
        </p:txBody>
      </p:sp>
      <p:sp>
        <p:nvSpPr>
          <p:cNvPr id="29704" name="WordArt 11"/>
          <p:cNvSpPr>
            <a:spLocks noChangeArrowheads="1" noChangeShapeType="1" noTextEdit="1"/>
          </p:cNvSpPr>
          <p:nvPr/>
        </p:nvSpPr>
        <p:spPr bwMode="auto">
          <a:xfrm>
            <a:off x="609600" y="5562600"/>
            <a:ext cx="8077200" cy="6858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3600" kern="10">
                <a:ln w="9525">
                  <a:solidFill>
                    <a:srgbClr val="000000"/>
                  </a:solidFill>
                  <a:round/>
                  <a:headEnd/>
                  <a:tailEnd/>
                </a:ln>
                <a:solidFill>
                  <a:srgbClr val="F2B800"/>
                </a:solidFill>
                <a:latin typeface="Arial Black"/>
                <a:ea typeface="ＭＳ Ｐゴシック" pitchFamily="34" charset="-128"/>
              </a:rPr>
              <a:t>Where is God?</a:t>
            </a:r>
          </a:p>
        </p:txBody>
      </p:sp>
      <p:pic>
        <p:nvPicPr>
          <p:cNvPr id="9" name="Picture 8" descr="HolyBible.jpg"/>
          <p:cNvPicPr>
            <a:picLocks noChangeAspect="1"/>
          </p:cNvPicPr>
          <p:nvPr/>
        </p:nvPicPr>
        <p:blipFill>
          <a:blip r:embed="rId3" cstate="print"/>
          <a:stretch>
            <a:fillRect/>
          </a:stretch>
        </p:blipFill>
        <p:spPr>
          <a:xfrm>
            <a:off x="3505200" y="2514600"/>
            <a:ext cx="2334775" cy="2877311"/>
          </a:xfrm>
          <a:prstGeom prst="rect">
            <a:avLst/>
          </a:prstGeom>
          <a:ln>
            <a:noFill/>
          </a:ln>
          <a:effectLst>
            <a:softEdge rad="317500"/>
          </a:effectLst>
        </p:spPr>
      </p:pic>
      <p:pic>
        <p:nvPicPr>
          <p:cNvPr id="11" name="Picture 10" descr="KS89755.jpg"/>
          <p:cNvPicPr>
            <a:picLocks noChangeAspect="1"/>
          </p:cNvPicPr>
          <p:nvPr/>
        </p:nvPicPr>
        <p:blipFill>
          <a:blip r:embed="rId4" cstate="print"/>
          <a:stretch>
            <a:fillRect/>
          </a:stretch>
        </p:blipFill>
        <p:spPr>
          <a:xfrm>
            <a:off x="228600" y="2971800"/>
            <a:ext cx="2590377" cy="1723726"/>
          </a:xfrm>
          <a:prstGeom prst="rect">
            <a:avLst/>
          </a:prstGeom>
          <a:effectLst>
            <a:softEdge rad="127000"/>
          </a:effectLst>
        </p:spPr>
      </p:pic>
      <p:pic>
        <p:nvPicPr>
          <p:cNvPr id="12" name="Picture 11" descr="16806041.jpg"/>
          <p:cNvPicPr>
            <a:picLocks noChangeAspect="1"/>
          </p:cNvPicPr>
          <p:nvPr/>
        </p:nvPicPr>
        <p:blipFill>
          <a:blip r:embed="rId5" cstate="print"/>
          <a:stretch>
            <a:fillRect/>
          </a:stretch>
        </p:blipFill>
        <p:spPr>
          <a:xfrm>
            <a:off x="6286500" y="2895600"/>
            <a:ext cx="2857500" cy="1905000"/>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18966471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152400"/>
            <a:ext cx="8229600" cy="914400"/>
          </a:xfrm>
        </p:spPr>
        <p:txBody>
          <a:bodyPr>
            <a:normAutofit fontScale="90000"/>
          </a:bodyPr>
          <a:lstStyle/>
          <a:p>
            <a:pPr>
              <a:defRPr/>
            </a:pPr>
            <a:r>
              <a:rPr lang="en-US" dirty="0">
                <a:solidFill>
                  <a:srgbClr val="FFEE6D"/>
                </a:solidFill>
                <a:latin typeface="Arial" pitchFamily="34" charset="0"/>
                <a:ea typeface="ＭＳ Ｐゴシック" charset="-128"/>
                <a:cs typeface="Arial" pitchFamily="34" charset="0"/>
              </a:rPr>
              <a:t>Building up the Domestic Church</a:t>
            </a:r>
            <a:br>
              <a:rPr lang="en-US" dirty="0">
                <a:solidFill>
                  <a:srgbClr val="FFEE6D"/>
                </a:solidFill>
                <a:latin typeface="Arial" pitchFamily="34" charset="0"/>
                <a:ea typeface="ＭＳ Ｐゴシック" charset="-128"/>
                <a:cs typeface="Arial" pitchFamily="34" charset="0"/>
              </a:rPr>
            </a:br>
            <a:r>
              <a:rPr lang="en-US" dirty="0">
                <a:solidFill>
                  <a:srgbClr val="FFEE6D"/>
                </a:solidFill>
                <a:latin typeface="Arial" pitchFamily="34" charset="0"/>
                <a:ea typeface="ＭＳ Ｐゴシック" charset="-128"/>
                <a:cs typeface="Arial" pitchFamily="34" charset="0"/>
              </a:rPr>
              <a:t>Building Faith at Home</a:t>
            </a:r>
            <a:endParaRPr lang="en-US" dirty="0" smtClean="0">
              <a:solidFill>
                <a:srgbClr val="FFEE6D"/>
              </a:solidFill>
              <a:latin typeface="Arial" pitchFamily="34" charset="0"/>
              <a:ea typeface="ＭＳ Ｐゴシック" charset="-128"/>
              <a:cs typeface="Arial" pitchFamily="34" charset="0"/>
            </a:endParaRPr>
          </a:p>
        </p:txBody>
      </p:sp>
      <p:sp>
        <p:nvSpPr>
          <p:cNvPr id="32771" name="Content Placeholder 2"/>
          <p:cNvSpPr txBox="1">
            <a:spLocks/>
          </p:cNvSpPr>
          <p:nvPr/>
        </p:nvSpPr>
        <p:spPr bwMode="auto">
          <a:xfrm>
            <a:off x="152400" y="1752600"/>
            <a:ext cx="6781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20000"/>
              </a:spcBef>
              <a:spcAft>
                <a:spcPct val="25000"/>
              </a:spcAft>
              <a:buClr>
                <a:srgbClr val="F6E9DB"/>
              </a:buClr>
              <a:buSzPct val="75000"/>
              <a:defRPr/>
            </a:pPr>
            <a:r>
              <a:rPr lang="en-US" sz="3200" b="1" dirty="0" smtClean="0">
                <a:solidFill>
                  <a:srgbClr val="F2B800"/>
                </a:solidFill>
                <a:effectLst>
                  <a:outerShdw blurRad="38100" dist="38100" dir="2700000" algn="tl">
                    <a:srgbClr val="000000">
                      <a:alpha val="43137"/>
                    </a:srgbClr>
                  </a:outerShdw>
                </a:effectLst>
              </a:rPr>
              <a:t>Through Formation</a:t>
            </a:r>
          </a:p>
          <a:p>
            <a:pPr marL="344488" indent="-344488"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Support lifelong </a:t>
            </a:r>
            <a:r>
              <a:rPr lang="en-US" sz="2800" b="1" dirty="0" smtClean="0">
                <a:solidFill>
                  <a:prstClr val="white"/>
                </a:solidFill>
              </a:rPr>
              <a:t/>
            </a:r>
            <a:br>
              <a:rPr lang="en-US" sz="2800" b="1" dirty="0" smtClean="0">
                <a:solidFill>
                  <a:prstClr val="white"/>
                </a:solidFill>
              </a:rPr>
            </a:br>
            <a:r>
              <a:rPr lang="en-US" sz="2800" b="1" dirty="0" smtClean="0">
                <a:solidFill>
                  <a:prstClr val="white"/>
                </a:solidFill>
              </a:rPr>
              <a:t>faith </a:t>
            </a:r>
            <a:r>
              <a:rPr lang="en-US" sz="2800" b="1" dirty="0" smtClean="0">
                <a:solidFill>
                  <a:prstClr val="white"/>
                </a:solidFill>
              </a:rPr>
              <a:t>formation</a:t>
            </a:r>
          </a:p>
          <a:p>
            <a:pPr marL="344488" indent="-344488"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Retreats and other </a:t>
            </a:r>
            <a:r>
              <a:rPr lang="en-US" sz="2800" b="1" dirty="0" smtClean="0">
                <a:solidFill>
                  <a:prstClr val="white"/>
                </a:solidFill>
              </a:rPr>
              <a:t/>
            </a:r>
            <a:br>
              <a:rPr lang="en-US" sz="2800" b="1" dirty="0" smtClean="0">
                <a:solidFill>
                  <a:prstClr val="white"/>
                </a:solidFill>
              </a:rPr>
            </a:br>
            <a:r>
              <a:rPr lang="en-US" sz="2800" b="1" dirty="0" smtClean="0">
                <a:solidFill>
                  <a:prstClr val="white"/>
                </a:solidFill>
              </a:rPr>
              <a:t>Youth </a:t>
            </a:r>
            <a:r>
              <a:rPr lang="en-US" sz="2800" b="1" dirty="0" smtClean="0">
                <a:solidFill>
                  <a:prstClr val="white"/>
                </a:solidFill>
              </a:rPr>
              <a:t>Ministry events</a:t>
            </a:r>
          </a:p>
          <a:p>
            <a:pPr marL="344488" indent="-344488"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Connecting faith with </a:t>
            </a:r>
            <a:r>
              <a:rPr lang="en-US" sz="2800" b="1" dirty="0" smtClean="0">
                <a:solidFill>
                  <a:prstClr val="white"/>
                </a:solidFill>
              </a:rPr>
              <a:t/>
            </a:r>
            <a:br>
              <a:rPr lang="en-US" sz="2800" b="1" dirty="0" smtClean="0">
                <a:solidFill>
                  <a:prstClr val="white"/>
                </a:solidFill>
              </a:rPr>
            </a:br>
            <a:r>
              <a:rPr lang="en-US" sz="2800" b="1" dirty="0" smtClean="0">
                <a:solidFill>
                  <a:prstClr val="white"/>
                </a:solidFill>
              </a:rPr>
              <a:t>family </a:t>
            </a:r>
            <a:r>
              <a:rPr lang="en-US" sz="2800" b="1" dirty="0" smtClean="0">
                <a:solidFill>
                  <a:prstClr val="white"/>
                </a:solidFill>
              </a:rPr>
              <a:t>stories</a:t>
            </a:r>
          </a:p>
          <a:p>
            <a:pPr marL="344488" indent="-344488"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Reading and praying with Scripture</a:t>
            </a:r>
          </a:p>
          <a:p>
            <a:pPr marL="344488" indent="-344488"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defRPr/>
            </a:pPr>
            <a:endParaRPr lang="en-US" sz="3000" dirty="0" smtClean="0">
              <a:solidFill>
                <a:srgbClr val="F6E9DB"/>
              </a:solidFill>
              <a:latin typeface="Gill Sans MT" pitchFamily="34" charset="0"/>
            </a:endParaRPr>
          </a:p>
        </p:txBody>
      </p:sp>
      <p:pic>
        <p:nvPicPr>
          <p:cNvPr id="31748" name="Picture 5" descr="D:\NFCYM\bigstock-Mother-reading-to-daughters-30076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3963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1897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pPr>
              <a:defRPr/>
            </a:pPr>
            <a:r>
              <a:rPr lang="en-US" smtClean="0">
                <a:solidFill>
                  <a:srgbClr val="FFEE6D"/>
                </a:solidFill>
                <a:latin typeface="Arial" pitchFamily="34" charset="0"/>
                <a:ea typeface="ＭＳ Ｐゴシック" charset="-128"/>
                <a:cs typeface="Arial" pitchFamily="34" charset="0"/>
              </a:rPr>
              <a:t>Praying Scripture</a:t>
            </a:r>
          </a:p>
        </p:txBody>
      </p:sp>
      <p:sp>
        <p:nvSpPr>
          <p:cNvPr id="33795" name="Rectangle 3"/>
          <p:cNvSpPr>
            <a:spLocks noGrp="1" noChangeArrowheads="1"/>
          </p:cNvSpPr>
          <p:nvPr>
            <p:ph idx="1"/>
          </p:nvPr>
        </p:nvSpPr>
        <p:spPr>
          <a:xfrm>
            <a:off x="304800" y="1981200"/>
            <a:ext cx="8496300" cy="4624388"/>
          </a:xfrm>
        </p:spPr>
        <p:txBody>
          <a:bodyPr/>
          <a:lstStyle/>
          <a:p>
            <a:pPr algn="ctr">
              <a:buFont typeface="Wingdings 2" pitchFamily="18" charset="2"/>
              <a:buNone/>
            </a:pPr>
            <a:endParaRPr lang="en-US" altLang="en-US" sz="4400" b="1" smtClean="0">
              <a:solidFill>
                <a:srgbClr val="FFC000"/>
              </a:solidFill>
            </a:endParaRPr>
          </a:p>
          <a:p>
            <a:pPr algn="ctr">
              <a:buFont typeface="Wingdings 2" pitchFamily="18" charset="2"/>
              <a:buNone/>
            </a:pPr>
            <a:endParaRPr lang="en-US" altLang="en-US" sz="4400" b="1" smtClean="0">
              <a:solidFill>
                <a:srgbClr val="FFC000"/>
              </a:solidFill>
            </a:endParaRPr>
          </a:p>
          <a:p>
            <a:pPr algn="ctr">
              <a:buFont typeface="Wingdings 2" pitchFamily="18" charset="2"/>
              <a:buNone/>
            </a:pPr>
            <a:r>
              <a:rPr lang="en-US" altLang="en-US" sz="3600" b="1" u="sng" smtClean="0">
                <a:solidFill>
                  <a:srgbClr val="F2B800"/>
                </a:solidFill>
                <a:latin typeface="Arial" pitchFamily="34" charset="0"/>
                <a:cs typeface="Arial" pitchFamily="34" charset="0"/>
              </a:rPr>
              <a:t>Lectio Divina (</a:t>
            </a:r>
            <a:r>
              <a:rPr lang="en-US" altLang="en-US" sz="3600" b="1" i="1" u="sng" smtClean="0">
                <a:solidFill>
                  <a:srgbClr val="F2B800"/>
                </a:solidFill>
                <a:latin typeface="Arial" pitchFamily="34" charset="0"/>
                <a:cs typeface="Arial" pitchFamily="34" charset="0"/>
              </a:rPr>
              <a:t>Divine Reading</a:t>
            </a:r>
            <a:r>
              <a:rPr lang="en-US" altLang="en-US" sz="3600" b="1" u="sng" smtClean="0">
                <a:solidFill>
                  <a:srgbClr val="F2B800"/>
                </a:solidFill>
                <a:latin typeface="Arial" pitchFamily="34" charset="0"/>
                <a:cs typeface="Arial" pitchFamily="34" charset="0"/>
              </a:rPr>
              <a:t>)</a:t>
            </a:r>
          </a:p>
          <a:p>
            <a:pPr>
              <a:buFont typeface="Wingdings 2" pitchFamily="18" charset="2"/>
              <a:buNone/>
            </a:pPr>
            <a:r>
              <a:rPr lang="en-US" altLang="en-US" b="1" smtClean="0">
                <a:solidFill>
                  <a:srgbClr val="F6E9DB"/>
                </a:solidFill>
                <a:latin typeface="Arial" pitchFamily="34" charset="0"/>
                <a:cs typeface="Arial" pitchFamily="34" charset="0"/>
              </a:rPr>
              <a:t>Word of God 	   </a:t>
            </a:r>
            <a:r>
              <a:rPr lang="en-US" altLang="en-US" b="1" smtClean="0">
                <a:solidFill>
                  <a:srgbClr val="FFFF99"/>
                </a:solidFill>
                <a:latin typeface="Arial" pitchFamily="34" charset="0"/>
                <a:cs typeface="Arial" pitchFamily="34" charset="0"/>
              </a:rPr>
              <a:t>word  (1 word)</a:t>
            </a:r>
          </a:p>
          <a:p>
            <a:pPr>
              <a:buFont typeface="Wingdings 2" pitchFamily="18" charset="2"/>
              <a:buNone/>
            </a:pPr>
            <a:r>
              <a:rPr lang="en-US" altLang="en-US" b="1" smtClean="0">
                <a:solidFill>
                  <a:srgbClr val="F6E9DB"/>
                </a:solidFill>
                <a:latin typeface="Arial" pitchFamily="34" charset="0"/>
                <a:cs typeface="Arial" pitchFamily="34" charset="0"/>
              </a:rPr>
              <a:t>Word of God 	   </a:t>
            </a:r>
            <a:r>
              <a:rPr lang="en-US" altLang="en-US" b="1" smtClean="0">
                <a:solidFill>
                  <a:srgbClr val="FFFF99"/>
                </a:solidFill>
                <a:latin typeface="Arial" pitchFamily="34" charset="0"/>
                <a:cs typeface="Arial" pitchFamily="34" charset="0"/>
              </a:rPr>
              <a:t>words (1 phrase)</a:t>
            </a:r>
          </a:p>
          <a:p>
            <a:pPr>
              <a:buFont typeface="Wingdings 2" pitchFamily="18" charset="2"/>
              <a:buNone/>
            </a:pPr>
            <a:r>
              <a:rPr lang="en-US" altLang="en-US" b="1" smtClean="0">
                <a:solidFill>
                  <a:srgbClr val="F6E9DB"/>
                </a:solidFill>
                <a:latin typeface="Arial" pitchFamily="34" charset="0"/>
                <a:cs typeface="Arial" pitchFamily="34" charset="0"/>
              </a:rPr>
              <a:t>Word of God 	   </a:t>
            </a:r>
            <a:r>
              <a:rPr lang="en-US" altLang="en-US" b="1" smtClean="0">
                <a:solidFill>
                  <a:srgbClr val="FFFF99"/>
                </a:solidFill>
                <a:latin typeface="Arial" pitchFamily="34" charset="0"/>
                <a:cs typeface="Arial" pitchFamily="34" charset="0"/>
              </a:rPr>
              <a:t>prayer (reflection on what               				   God is saying to you)</a:t>
            </a:r>
          </a:p>
        </p:txBody>
      </p:sp>
      <p:sp>
        <p:nvSpPr>
          <p:cNvPr id="33796" name="Line 4"/>
          <p:cNvSpPr>
            <a:spLocks noChangeShapeType="1"/>
          </p:cNvSpPr>
          <p:nvPr/>
        </p:nvSpPr>
        <p:spPr bwMode="auto">
          <a:xfrm>
            <a:off x="2895600" y="4495800"/>
            <a:ext cx="5334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33797" name="Line 5"/>
          <p:cNvSpPr>
            <a:spLocks noChangeShapeType="1"/>
          </p:cNvSpPr>
          <p:nvPr/>
        </p:nvSpPr>
        <p:spPr bwMode="auto">
          <a:xfrm>
            <a:off x="2895600" y="5105400"/>
            <a:ext cx="5334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33798" name="Line 6"/>
          <p:cNvSpPr>
            <a:spLocks noChangeShapeType="1"/>
          </p:cNvSpPr>
          <p:nvPr/>
        </p:nvSpPr>
        <p:spPr bwMode="auto">
          <a:xfrm>
            <a:off x="2895600" y="5715000"/>
            <a:ext cx="5334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pic>
        <p:nvPicPr>
          <p:cNvPr id="7" name="Picture 6" descr="iStock_000002297079Medium.jpg"/>
          <p:cNvPicPr>
            <a:picLocks noChangeAspect="1"/>
          </p:cNvPicPr>
          <p:nvPr/>
        </p:nvPicPr>
        <p:blipFill>
          <a:blip r:embed="rId3" cstate="print"/>
          <a:stretch>
            <a:fillRect/>
          </a:stretch>
        </p:blipFill>
        <p:spPr>
          <a:xfrm>
            <a:off x="2438400" y="914400"/>
            <a:ext cx="4114800" cy="2743200"/>
          </a:xfrm>
          <a:prstGeom prst="rect">
            <a:avLst/>
          </a:prstGeom>
          <a:effectLst>
            <a:outerShdw blurRad="76200" dir="13500000" sy="23000" kx="1200000" algn="br" rotWithShape="0">
              <a:prstClr val="black">
                <a:alpha val="20000"/>
              </a:prstClr>
            </a:outerShdw>
            <a:softEdge rad="317500"/>
          </a:effectLst>
        </p:spPr>
      </p:pic>
    </p:spTree>
    <p:extLst>
      <p:ext uri="{BB962C8B-B14F-4D97-AF65-F5344CB8AC3E}">
        <p14:creationId xmlns:p14="http://schemas.microsoft.com/office/powerpoint/2010/main" val="5390969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3728"/>
            <a:ext cx="8229600" cy="868362"/>
          </a:xfrm>
        </p:spPr>
        <p:txBody>
          <a:bodyPr/>
          <a:lstStyle/>
          <a:p>
            <a:pPr>
              <a:defRPr/>
            </a:pPr>
            <a:r>
              <a:rPr lang="en-US" sz="4000" dirty="0" smtClean="0">
                <a:ea typeface="ＭＳ Ｐゴシック" charset="-128"/>
                <a:cs typeface="Arial" pitchFamily="34" charset="0"/>
              </a:rPr>
              <a:t>2 Timothy 4:1-4 </a:t>
            </a:r>
            <a:r>
              <a:rPr lang="en-US" sz="2400" dirty="0" smtClean="0">
                <a:ea typeface="ＭＳ Ｐゴシック" charset="-128"/>
                <a:cs typeface="Arial" pitchFamily="34" charset="0"/>
              </a:rPr>
              <a:t>(NRSV)</a:t>
            </a:r>
            <a:endParaRPr lang="en-US" sz="4000" dirty="0" smtClean="0">
              <a:ea typeface="ＭＳ Ｐゴシック" charset="-128"/>
              <a:cs typeface="Arial" pitchFamily="34" charset="0"/>
            </a:endParaRPr>
          </a:p>
        </p:txBody>
      </p:sp>
      <p:sp>
        <p:nvSpPr>
          <p:cNvPr id="26627" name="Rectangle 3"/>
          <p:cNvSpPr>
            <a:spLocks noGrp="1" noChangeArrowheads="1"/>
          </p:cNvSpPr>
          <p:nvPr>
            <p:ph idx="1"/>
          </p:nvPr>
        </p:nvSpPr>
        <p:spPr>
          <a:xfrm>
            <a:off x="152400" y="914400"/>
            <a:ext cx="8839200" cy="5638800"/>
          </a:xfrm>
        </p:spPr>
        <p:txBody>
          <a:bodyPr/>
          <a:lstStyle/>
          <a:p>
            <a:pPr>
              <a:buFont typeface="Wingdings 2" pitchFamily="18" charset="2"/>
              <a:buNone/>
            </a:pPr>
            <a:r>
              <a:rPr lang="en-US" altLang="en-US" sz="2600" b="1" smtClean="0">
                <a:solidFill>
                  <a:srgbClr val="F6E9DB"/>
                </a:solidFill>
                <a:cs typeface="Arial" pitchFamily="34" charset="0"/>
              </a:rPr>
              <a:t>“In the presence of God and of Christ Jesus, who is to judge the living and the dead, and in view of his appearing and his kingdom, I solemnly urge you:</a:t>
            </a:r>
          </a:p>
          <a:p>
            <a:pPr>
              <a:buFont typeface="Wingdings 2" pitchFamily="18" charset="2"/>
              <a:buNone/>
            </a:pPr>
            <a:r>
              <a:rPr lang="en-US" altLang="en-US" sz="2600" b="1" smtClean="0">
                <a:solidFill>
                  <a:srgbClr val="F6E9DB"/>
                </a:solidFill>
                <a:cs typeface="Arial" pitchFamily="34" charset="0"/>
              </a:rPr>
              <a:t>Proclaim the message;</a:t>
            </a:r>
          </a:p>
          <a:p>
            <a:pPr>
              <a:buFont typeface="Wingdings 2" pitchFamily="18" charset="2"/>
              <a:buNone/>
            </a:pPr>
            <a:r>
              <a:rPr lang="en-US" altLang="en-US" sz="2600" b="1" smtClean="0">
                <a:solidFill>
                  <a:srgbClr val="F6E9DB"/>
                </a:solidFill>
                <a:cs typeface="Arial" pitchFamily="34" charset="0"/>
              </a:rPr>
              <a:t>Be persistent whether the time is favorable or unfavorable;</a:t>
            </a:r>
          </a:p>
          <a:p>
            <a:pPr>
              <a:buFont typeface="Wingdings 2" pitchFamily="18" charset="2"/>
              <a:buNone/>
            </a:pPr>
            <a:r>
              <a:rPr lang="en-US" altLang="en-US" sz="2600" b="1" smtClean="0">
                <a:solidFill>
                  <a:srgbClr val="F6E9DB"/>
                </a:solidFill>
                <a:cs typeface="Arial" pitchFamily="34" charset="0"/>
              </a:rPr>
              <a:t>Convince, rebuke, and encourage;  with the utmost patience in teaching.</a:t>
            </a:r>
          </a:p>
          <a:p>
            <a:pPr>
              <a:buFont typeface="Wingdings 2" pitchFamily="18" charset="2"/>
              <a:buNone/>
            </a:pPr>
            <a:r>
              <a:rPr lang="en-US" altLang="en-US" sz="2600" b="1" smtClean="0">
                <a:solidFill>
                  <a:srgbClr val="F6E9DB"/>
                </a:solidFill>
                <a:cs typeface="Arial" pitchFamily="34" charset="0"/>
              </a:rPr>
              <a:t>For the time is coming when people will not put up with sound doctrine, but having itching ears, they will accumulate for themselves teachers to suit their own desires, and will turn away from listening to the truth and wander away to myths.”</a:t>
            </a:r>
          </a:p>
        </p:txBody>
      </p:sp>
    </p:spTree>
    <p:extLst>
      <p:ext uri="{BB962C8B-B14F-4D97-AF65-F5344CB8AC3E}">
        <p14:creationId xmlns:p14="http://schemas.microsoft.com/office/powerpoint/2010/main" val="25305033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0"/>
            <a:ext cx="9144000" cy="685800"/>
          </a:xfrm>
          <a:prstGeom prst="rect">
            <a:avLst/>
          </a:prstGeom>
        </p:spPr>
        <p:txBody>
          <a:bodyPr/>
          <a:lstStyle/>
          <a:p>
            <a:pPr algn="ctr" fontAlgn="auto">
              <a:spcAft>
                <a:spcPts val="0"/>
              </a:spcAft>
              <a:defRPr/>
            </a:pPr>
            <a:r>
              <a:rPr lang="en-US" altLang="en-US" sz="40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ea typeface="+mj-ea"/>
                <a:cs typeface="Arial" pitchFamily="34" charset="0"/>
              </a:rPr>
              <a:t>Bibles, Bibles and More Bibles…</a:t>
            </a:r>
          </a:p>
          <a:p>
            <a:pPr algn="ctr" fontAlgn="auto">
              <a:spcAft>
                <a:spcPts val="0"/>
              </a:spcAft>
              <a:defRPr/>
            </a:pPr>
            <a:r>
              <a:rPr lang="en-US" altLang="en-US" sz="4000" b="1"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ea typeface="+mj-ea"/>
                <a:cs typeface="Arial" pitchFamily="34" charset="0"/>
              </a:rPr>
              <a:t>Which One is Best For Us?</a:t>
            </a:r>
          </a:p>
        </p:txBody>
      </p:sp>
      <p:sp>
        <p:nvSpPr>
          <p:cNvPr id="27651" name="TextBox 15"/>
          <p:cNvSpPr txBox="1">
            <a:spLocks noChangeArrowheads="1"/>
          </p:cNvSpPr>
          <p:nvPr/>
        </p:nvSpPr>
        <p:spPr bwMode="auto">
          <a:xfrm>
            <a:off x="228600" y="1447800"/>
            <a:ext cx="78486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Gill Sans MT" pitchFamily="34" charset="0"/>
              <a:buAutoNum type="arabicPeriod"/>
            </a:pPr>
            <a:r>
              <a:rPr lang="en-US" altLang="en-US" sz="3200" b="1" dirty="0">
                <a:solidFill>
                  <a:srgbClr val="FFC000"/>
                </a:solidFill>
                <a:cs typeface="Arial" pitchFamily="34" charset="0"/>
              </a:rPr>
              <a:t>NAB – New American Bible</a:t>
            </a:r>
          </a:p>
          <a:p>
            <a:pPr lvl="1" eaLnBrk="1" hangingPunct="1">
              <a:buFont typeface="Arial" pitchFamily="34" charset="0"/>
              <a:buChar char="•"/>
            </a:pPr>
            <a:r>
              <a:rPr lang="en-US" altLang="en-US" sz="2400" b="1" dirty="0">
                <a:solidFill>
                  <a:srgbClr val="F6E9DB"/>
                </a:solidFill>
                <a:cs typeface="Arial" pitchFamily="34" charset="0"/>
              </a:rPr>
              <a:t>The version used at Mass </a:t>
            </a:r>
          </a:p>
          <a:p>
            <a:pPr lvl="1" eaLnBrk="1" hangingPunct="1">
              <a:spcAft>
                <a:spcPts val="600"/>
              </a:spcAft>
              <a:buFont typeface="Arial" pitchFamily="34" charset="0"/>
              <a:buChar char="•"/>
            </a:pPr>
            <a:r>
              <a:rPr lang="en-US" altLang="en-US" sz="2400" b="1" dirty="0">
                <a:solidFill>
                  <a:srgbClr val="F6E9DB"/>
                </a:solidFill>
                <a:cs typeface="Arial" pitchFamily="34" charset="0"/>
              </a:rPr>
              <a:t>Lots of footnotes,  great study bible</a:t>
            </a:r>
          </a:p>
          <a:p>
            <a:pPr eaLnBrk="1" hangingPunct="1">
              <a:buFontTx/>
              <a:buAutoNum type="arabicPeriod" startAt="2"/>
            </a:pPr>
            <a:r>
              <a:rPr lang="en-US" altLang="en-US" sz="3200" b="1" dirty="0">
                <a:solidFill>
                  <a:srgbClr val="FFC000"/>
                </a:solidFill>
                <a:cs typeface="Arial" pitchFamily="34" charset="0"/>
              </a:rPr>
              <a:t>NRSV – New Revised Standard Version</a:t>
            </a:r>
          </a:p>
          <a:p>
            <a:pPr lvl="1" eaLnBrk="1" hangingPunct="1">
              <a:buFont typeface="Arial" pitchFamily="34" charset="0"/>
              <a:buChar char="•"/>
            </a:pPr>
            <a:r>
              <a:rPr lang="en-US" altLang="en-US" sz="2400" b="1" dirty="0">
                <a:solidFill>
                  <a:srgbClr val="F6E9DB"/>
                </a:solidFill>
                <a:cs typeface="Arial" pitchFamily="34" charset="0"/>
              </a:rPr>
              <a:t>More inclusive language</a:t>
            </a:r>
          </a:p>
          <a:p>
            <a:pPr lvl="1" eaLnBrk="1" hangingPunct="1">
              <a:spcAft>
                <a:spcPts val="600"/>
              </a:spcAft>
              <a:buFont typeface="Arial" pitchFamily="34" charset="0"/>
              <a:buChar char="•"/>
            </a:pPr>
            <a:r>
              <a:rPr lang="en-US" altLang="en-US" sz="2400" b="1" dirty="0">
                <a:solidFill>
                  <a:srgbClr val="F6E9DB"/>
                </a:solidFill>
                <a:cs typeface="Arial" pitchFamily="34" charset="0"/>
              </a:rPr>
              <a:t>Easier reading for personal use</a:t>
            </a:r>
          </a:p>
          <a:p>
            <a:pPr eaLnBrk="1" hangingPunct="1">
              <a:buFontTx/>
              <a:buAutoNum type="arabicPeriod" startAt="3"/>
            </a:pPr>
            <a:r>
              <a:rPr lang="en-US" altLang="en-US" sz="3200" b="1" dirty="0">
                <a:solidFill>
                  <a:srgbClr val="FFC000"/>
                </a:solidFill>
                <a:cs typeface="Arial" pitchFamily="34" charset="0"/>
              </a:rPr>
              <a:t>GNT – Good News Translation (Catholic Edition)</a:t>
            </a:r>
          </a:p>
          <a:p>
            <a:pPr lvl="1" eaLnBrk="1" hangingPunct="1">
              <a:buFont typeface="Arial" pitchFamily="34" charset="0"/>
              <a:buChar char="•"/>
            </a:pPr>
            <a:r>
              <a:rPr lang="en-US" altLang="en-US" sz="2400" b="1" dirty="0">
                <a:solidFill>
                  <a:srgbClr val="F6E9DB"/>
                </a:solidFill>
                <a:cs typeface="Arial" pitchFamily="34" charset="0"/>
              </a:rPr>
              <a:t>Most “modern” translation</a:t>
            </a:r>
          </a:p>
          <a:p>
            <a:pPr lvl="1" eaLnBrk="1" hangingPunct="1">
              <a:buFont typeface="Arial" pitchFamily="34" charset="0"/>
              <a:buChar char="•"/>
            </a:pPr>
            <a:r>
              <a:rPr lang="en-US" altLang="en-US" sz="2400" b="1" dirty="0">
                <a:solidFill>
                  <a:srgbClr val="F6E9DB"/>
                </a:solidFill>
                <a:cs typeface="Arial" pitchFamily="34" charset="0"/>
              </a:rPr>
              <a:t>Best for children/young teens</a:t>
            </a:r>
          </a:p>
          <a:p>
            <a:pPr eaLnBrk="1" hangingPunct="1"/>
            <a:endParaRPr lang="en-US" altLang="en-US" sz="3200" b="1" dirty="0">
              <a:solidFill>
                <a:srgbClr val="F6E9DB"/>
              </a:solidFill>
              <a:latin typeface="Gill Sans MT" pitchFamily="34" charset="0"/>
            </a:endParaRPr>
          </a:p>
          <a:p>
            <a:pPr eaLnBrk="1" hangingPunct="1"/>
            <a:r>
              <a:rPr lang="en-US" altLang="en-US" sz="3200" b="1" dirty="0">
                <a:solidFill>
                  <a:srgbClr val="F6E9DB"/>
                </a:solidFill>
                <a:latin typeface="Gill Sans MT" pitchFamily="34" charset="0"/>
              </a:rPr>
              <a:t/>
            </a:r>
            <a:br>
              <a:rPr lang="en-US" altLang="en-US" sz="3200" b="1" dirty="0">
                <a:solidFill>
                  <a:srgbClr val="F6E9DB"/>
                </a:solidFill>
                <a:latin typeface="Gill Sans MT" pitchFamily="34" charset="0"/>
              </a:rPr>
            </a:br>
            <a:endParaRPr lang="en-US" altLang="en-US" sz="3200" b="1" dirty="0">
              <a:solidFill>
                <a:srgbClr val="F6E9DB"/>
              </a:solidFill>
              <a:latin typeface="Gill Sans MT" pitchFamily="34" charset="0"/>
            </a:endParaRPr>
          </a:p>
        </p:txBody>
      </p:sp>
      <p:pic>
        <p:nvPicPr>
          <p:cNvPr id="27652" name="Picture 2" descr="Breakthroug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724400"/>
            <a:ext cx="11779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The Catholic Youth Bible® Revise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b="9604"/>
          <a:stretch>
            <a:fillRect/>
          </a:stretch>
        </p:blipFill>
        <p:spPr bwMode="auto">
          <a:xfrm>
            <a:off x="7239000" y="3048000"/>
            <a:ext cx="1165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Catholic Faith and Family Bible-NRSV"/>
          <p:cNvPicPr>
            <a:picLocks noChangeAspect="1" noChangeArrowheads="1"/>
          </p:cNvPicPr>
          <p:nvPr/>
        </p:nvPicPr>
        <p:blipFill>
          <a:blip r:embed="rId7">
            <a:extLst>
              <a:ext uri="{28A0092B-C50C-407E-A947-70E740481C1C}">
                <a14:useLocalDpi xmlns:a14="http://schemas.microsoft.com/office/drawing/2010/main" val="0"/>
              </a:ext>
            </a:extLst>
          </a:blip>
          <a:srcRect l="16000" r="9334"/>
          <a:stretch>
            <a:fillRect/>
          </a:stretch>
        </p:blipFill>
        <p:spPr bwMode="auto">
          <a:xfrm>
            <a:off x="7239000" y="1371600"/>
            <a:ext cx="1143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0715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FFEE6D"/>
                </a:solidFill>
                <a:latin typeface="Arial" pitchFamily="34" charset="0"/>
                <a:ea typeface="ＭＳ Ｐゴシック" charset="-128"/>
                <a:cs typeface="Arial" pitchFamily="34" charset="0"/>
              </a:rPr>
              <a:t>Building up the Domestic Church</a:t>
            </a:r>
            <a:br>
              <a:rPr lang="en-US" dirty="0">
                <a:solidFill>
                  <a:srgbClr val="FFEE6D"/>
                </a:solidFill>
                <a:latin typeface="Arial" pitchFamily="34" charset="0"/>
                <a:ea typeface="ＭＳ Ｐゴシック" charset="-128"/>
                <a:cs typeface="Arial" pitchFamily="34" charset="0"/>
              </a:rPr>
            </a:br>
            <a:r>
              <a:rPr lang="en-US" dirty="0">
                <a:solidFill>
                  <a:srgbClr val="FFEE6D"/>
                </a:solidFill>
                <a:latin typeface="Arial" pitchFamily="34" charset="0"/>
                <a:ea typeface="ＭＳ Ｐゴシック" charset="-128"/>
                <a:cs typeface="Arial" pitchFamily="34" charset="0"/>
              </a:rPr>
              <a:t>Building Faith at Home</a:t>
            </a:r>
            <a:endParaRPr lang="en-US" dirty="0">
              <a:solidFill>
                <a:srgbClr val="FFFF99"/>
              </a:solidFill>
              <a:latin typeface="Arial" pitchFamily="34" charset="0"/>
              <a:ea typeface="MS PGothic" pitchFamily="34" charset="-128"/>
              <a:cs typeface="Arial" pitchFamily="34" charset="0"/>
            </a:endParaRPr>
          </a:p>
        </p:txBody>
      </p:sp>
      <p:sp>
        <p:nvSpPr>
          <p:cNvPr id="3" name="Content Placeholder 2"/>
          <p:cNvSpPr>
            <a:spLocks noGrp="1"/>
          </p:cNvSpPr>
          <p:nvPr>
            <p:ph idx="1"/>
          </p:nvPr>
        </p:nvSpPr>
        <p:spPr>
          <a:xfrm>
            <a:off x="381000" y="1828800"/>
            <a:ext cx="8458200" cy="4800600"/>
          </a:xfrm>
        </p:spPr>
        <p:txBody>
          <a:bodyPr/>
          <a:lstStyle/>
          <a:p>
            <a:pPr marL="0" indent="0" eaLnBrk="1" hangingPunct="1">
              <a:spcBef>
                <a:spcPts val="750"/>
              </a:spcBef>
              <a:spcAft>
                <a:spcPts val="938"/>
              </a:spcAft>
              <a:buFont typeface="Wingdings 2" pitchFamily="18" charset="2"/>
              <a:buNone/>
              <a:defRPr/>
            </a:pPr>
            <a:r>
              <a:rPr lang="en-US" b="1" dirty="0">
                <a:solidFill>
                  <a:srgbClr val="F2B800"/>
                </a:solidFill>
                <a:ea typeface="MS PGothic" pitchFamily="34" charset="-128"/>
              </a:rPr>
              <a:t>Through Justice and Service</a:t>
            </a:r>
          </a:p>
          <a:p>
            <a:pPr eaLnBrk="1" hangingPunct="1">
              <a:spcBef>
                <a:spcPts val="750"/>
              </a:spcBef>
              <a:spcAft>
                <a:spcPts val="938"/>
              </a:spcAft>
              <a:buClr>
                <a:srgbClr val="F6E9DB"/>
              </a:buClr>
              <a:buSzPct val="75000"/>
              <a:buFont typeface="Arial" pitchFamily="34" charset="0"/>
              <a:buChar char="•"/>
              <a:defRPr/>
            </a:pPr>
            <a:r>
              <a:rPr lang="en-US" sz="2800" b="1" dirty="0">
                <a:solidFill>
                  <a:schemeClr val="bg1"/>
                </a:solidFill>
                <a:ea typeface="MS PGothic" pitchFamily="34" charset="-128"/>
              </a:rPr>
              <a:t>Serve together at the parish</a:t>
            </a:r>
          </a:p>
          <a:p>
            <a:pPr eaLnBrk="1" hangingPunct="1">
              <a:spcBef>
                <a:spcPts val="750"/>
              </a:spcBef>
              <a:spcAft>
                <a:spcPts val="938"/>
              </a:spcAft>
              <a:buClr>
                <a:srgbClr val="F6E9DB"/>
              </a:buClr>
              <a:buSzPct val="75000"/>
              <a:buFont typeface="Arial" pitchFamily="34" charset="0"/>
              <a:buChar char="•"/>
              <a:defRPr/>
            </a:pPr>
            <a:r>
              <a:rPr lang="en-US" sz="2800" b="1" dirty="0">
                <a:solidFill>
                  <a:schemeClr val="bg1"/>
                </a:solidFill>
                <a:ea typeface="MS PGothic" pitchFamily="34" charset="-128"/>
              </a:rPr>
              <a:t>Connect with the larger community</a:t>
            </a:r>
          </a:p>
          <a:p>
            <a:pPr eaLnBrk="1" hangingPunct="1">
              <a:spcBef>
                <a:spcPts val="750"/>
              </a:spcBef>
              <a:spcAft>
                <a:spcPts val="938"/>
              </a:spcAft>
              <a:buClr>
                <a:srgbClr val="F6E9DB"/>
              </a:buClr>
              <a:buSzPct val="75000"/>
              <a:buFont typeface="Arial" pitchFamily="34" charset="0"/>
              <a:buChar char="•"/>
              <a:defRPr/>
            </a:pPr>
            <a:r>
              <a:rPr lang="en-US" sz="2800" b="1" dirty="0">
                <a:solidFill>
                  <a:schemeClr val="bg1"/>
                </a:solidFill>
                <a:ea typeface="MS PGothic" pitchFamily="34" charset="-128"/>
              </a:rPr>
              <a:t>Embrace suffering, loss and death with faith</a:t>
            </a:r>
          </a:p>
          <a:p>
            <a:pPr eaLnBrk="1" hangingPunct="1">
              <a:spcBef>
                <a:spcPts val="750"/>
              </a:spcBef>
              <a:spcAft>
                <a:spcPts val="938"/>
              </a:spcAft>
              <a:buClr>
                <a:srgbClr val="F6E9DB"/>
              </a:buClr>
              <a:buSzPct val="75000"/>
              <a:buFont typeface="Arial" pitchFamily="34" charset="0"/>
              <a:buChar char="•"/>
              <a:defRPr/>
            </a:pPr>
            <a:r>
              <a:rPr lang="en-US" sz="2800" b="1" dirty="0">
                <a:solidFill>
                  <a:schemeClr val="bg1"/>
                </a:solidFill>
                <a:ea typeface="MS PGothic" pitchFamily="34" charset="-128"/>
              </a:rPr>
              <a:t>Differentiate between </a:t>
            </a:r>
            <a:r>
              <a:rPr lang="en-US" sz="2800" b="1" dirty="0" smtClean="0">
                <a:solidFill>
                  <a:schemeClr val="bg1"/>
                </a:solidFill>
                <a:ea typeface="MS PGothic" pitchFamily="34" charset="-128"/>
              </a:rPr>
              <a:t>                                    wants </a:t>
            </a:r>
            <a:r>
              <a:rPr lang="en-US" sz="2800" b="1" dirty="0">
                <a:solidFill>
                  <a:schemeClr val="bg1"/>
                </a:solidFill>
                <a:ea typeface="MS PGothic" pitchFamily="34" charset="-128"/>
              </a:rPr>
              <a:t>and needs</a:t>
            </a:r>
          </a:p>
          <a:p>
            <a:pPr eaLnBrk="1" hangingPunct="1">
              <a:spcBef>
                <a:spcPts val="750"/>
              </a:spcBef>
              <a:spcAft>
                <a:spcPts val="938"/>
              </a:spcAft>
              <a:buClr>
                <a:srgbClr val="F6E9DB"/>
              </a:buClr>
              <a:buSzPct val="75000"/>
              <a:buFont typeface="Arial" pitchFamily="34" charset="0"/>
              <a:buChar char="•"/>
              <a:defRPr/>
            </a:pPr>
            <a:r>
              <a:rPr lang="en-US" sz="2800" b="1" dirty="0">
                <a:solidFill>
                  <a:schemeClr val="bg1"/>
                </a:solidFill>
                <a:ea typeface="MS PGothic" pitchFamily="34" charset="-128"/>
              </a:rPr>
              <a:t>Use a Catholic lens</a:t>
            </a:r>
          </a:p>
          <a:p>
            <a:pPr>
              <a:defRPr/>
            </a:pPr>
            <a:endParaRPr lang="en-US" dirty="0">
              <a:ea typeface="MS PGothic" pitchFamily="34" charset="-128"/>
            </a:endParaRPr>
          </a:p>
        </p:txBody>
      </p:sp>
      <p:pic>
        <p:nvPicPr>
          <p:cNvPr id="399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495800"/>
            <a:ext cx="32109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62593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eaLnBrk="1" hangingPunct="1">
              <a:defRPr/>
            </a:pPr>
            <a:r>
              <a:rPr lang="en-US" sz="3200" dirty="0" smtClean="0">
                <a:solidFill>
                  <a:srgbClr val="FFEE6D"/>
                </a:solidFill>
                <a:latin typeface="Arial" pitchFamily="34" charset="0"/>
                <a:ea typeface="ＭＳ Ｐゴシック" charset="-128"/>
                <a:cs typeface="Arial" pitchFamily="34" charset="0"/>
              </a:rPr>
              <a:t>Connecting Faith/Life: Levels of Faith Practice</a:t>
            </a:r>
            <a:endParaRPr lang="en-US" sz="3200" dirty="0">
              <a:solidFill>
                <a:srgbClr val="FFEE6D"/>
              </a:solidFill>
              <a:latin typeface="Arial" pitchFamily="34" charset="0"/>
              <a:ea typeface="ＭＳ Ｐゴシック" charset="-128"/>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452093"/>
              </p:ext>
            </p:extLst>
          </p:nvPr>
        </p:nvGraphicFramePr>
        <p:xfrm>
          <a:off x="381000" y="1600200"/>
          <a:ext cx="87630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019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228600"/>
            <a:ext cx="9144000" cy="685800"/>
          </a:xfrm>
          <a:prstGeom prst="rect">
            <a:avLst/>
          </a:prstGeom>
        </p:spPr>
        <p:txBody>
          <a:bodyPr/>
          <a:lstStyle/>
          <a:p>
            <a:pPr algn="ctr">
              <a:spcBef>
                <a:spcPct val="0"/>
              </a:spcBef>
              <a:defRPr/>
            </a:pPr>
            <a:r>
              <a:rPr lang="en-US" altLang="en-US" sz="36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rPr>
              <a:t>The Website for Developing </a:t>
            </a:r>
          </a:p>
          <a:p>
            <a:pPr algn="ctr">
              <a:spcBef>
                <a:spcPct val="0"/>
              </a:spcBef>
              <a:defRPr/>
            </a:pPr>
            <a:r>
              <a:rPr lang="en-US" altLang="en-US" sz="36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rPr>
              <a:t>Strong Catholic Families and Youth</a:t>
            </a:r>
          </a:p>
          <a:p>
            <a:pPr algn="ctr">
              <a:spcBef>
                <a:spcPct val="0"/>
              </a:spcBef>
              <a:defRPr/>
            </a:pPr>
            <a:r>
              <a:rPr lang="en-US" altLang="en-US" sz="4400" dirty="0" smtClean="0">
                <a:solidFill>
                  <a:prstClr val="white"/>
                </a:solidFill>
                <a:latin typeface="Arial" pitchFamily="34" charset="0"/>
                <a:ea typeface="MS PGothic" panose="020B0600070205080204" pitchFamily="34" charset="-128"/>
                <a:cs typeface="Arial" pitchFamily="34" charset="0"/>
              </a:rPr>
              <a:t>www.strongcatholicfamilies.org</a:t>
            </a:r>
            <a:endParaRPr lang="en-US" altLang="en-US" sz="4400" dirty="0">
              <a:solidFill>
                <a:prstClr val="white"/>
              </a:solidFill>
              <a:latin typeface="Arial" pitchFamily="34" charset="0"/>
              <a:ea typeface="MS PGothic" panose="020B0600070205080204" pitchFamily="34" charset="-128"/>
              <a:cs typeface="Arial" pitchFamily="34" charset="0"/>
            </a:endParaRPr>
          </a:p>
          <a:p>
            <a:pPr algn="ctr">
              <a:spcBef>
                <a:spcPct val="0"/>
              </a:spcBef>
              <a:defRPr/>
            </a:pPr>
            <a:endParaRPr lang="en-US" altLang="en-US" sz="36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endParaRPr>
          </a:p>
        </p:txBody>
      </p:sp>
      <p:sp>
        <p:nvSpPr>
          <p:cNvPr id="44035" name="TextBox 15"/>
          <p:cNvSpPr txBox="1">
            <a:spLocks noChangeArrowheads="1"/>
          </p:cNvSpPr>
          <p:nvPr/>
        </p:nvSpPr>
        <p:spPr bwMode="auto">
          <a:xfrm>
            <a:off x="3188855" y="2667000"/>
            <a:ext cx="5943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fontAlgn="base">
              <a:spcBef>
                <a:spcPct val="0"/>
              </a:spcBef>
              <a:spcAft>
                <a:spcPct val="0"/>
              </a:spcAft>
              <a:buClrTx/>
              <a:buSzTx/>
              <a:buFont typeface="Gill Sans MT" pitchFamily="34" charset="0"/>
              <a:buAutoNum type="arabicPeriod"/>
            </a:pPr>
            <a:r>
              <a:rPr lang="en-US" altLang="en-US" sz="2800" b="1" dirty="0">
                <a:solidFill>
                  <a:prstClr val="white"/>
                </a:solidFill>
                <a:latin typeface="Arial" pitchFamily="34" charset="0"/>
                <a:cs typeface="Arial" pitchFamily="34" charset="0"/>
              </a:rPr>
              <a:t>Understanding Youth Culture </a:t>
            </a:r>
          </a:p>
          <a:p>
            <a:pPr fontAlgn="base">
              <a:spcBef>
                <a:spcPct val="0"/>
              </a:spcBef>
              <a:spcAft>
                <a:spcPct val="0"/>
              </a:spcAft>
              <a:buClrTx/>
              <a:buSzTx/>
              <a:buFont typeface="Gill Sans MT" pitchFamily="34" charset="0"/>
              <a:buAutoNum type="arabicPeriod"/>
            </a:pPr>
            <a:r>
              <a:rPr lang="en-US" altLang="en-US" sz="2800" b="1" dirty="0">
                <a:solidFill>
                  <a:prstClr val="white"/>
                </a:solidFill>
                <a:latin typeface="Arial" pitchFamily="34" charset="0"/>
                <a:cs typeface="Arial" pitchFamily="34" charset="0"/>
              </a:rPr>
              <a:t>Our Catholic Faith</a:t>
            </a:r>
          </a:p>
          <a:p>
            <a:pPr fontAlgn="base">
              <a:spcBef>
                <a:spcPct val="0"/>
              </a:spcBef>
              <a:spcAft>
                <a:spcPct val="0"/>
              </a:spcAft>
              <a:buClrTx/>
              <a:buSzTx/>
              <a:buFont typeface="Gill Sans MT" pitchFamily="34" charset="0"/>
              <a:buAutoNum type="arabicPeriod"/>
            </a:pPr>
            <a:r>
              <a:rPr lang="en-US" altLang="en-US" sz="2800" b="1" dirty="0">
                <a:solidFill>
                  <a:prstClr val="white"/>
                </a:solidFill>
                <a:latin typeface="Arial" pitchFamily="34" charset="0"/>
                <a:cs typeface="Arial" pitchFamily="34" charset="0"/>
              </a:rPr>
              <a:t>Parenting and Family Life</a:t>
            </a:r>
          </a:p>
          <a:p>
            <a:pPr fontAlgn="base">
              <a:spcBef>
                <a:spcPct val="0"/>
              </a:spcBef>
              <a:spcAft>
                <a:spcPct val="0"/>
              </a:spcAft>
              <a:buClrTx/>
              <a:buSzTx/>
              <a:buFont typeface="Gill Sans MT" pitchFamily="34" charset="0"/>
              <a:buAutoNum type="arabicPeriod"/>
            </a:pPr>
            <a:r>
              <a:rPr lang="en-US" altLang="en-US" sz="2800" b="1" dirty="0">
                <a:solidFill>
                  <a:prstClr val="white"/>
                </a:solidFill>
                <a:latin typeface="Arial" pitchFamily="34" charset="0"/>
                <a:cs typeface="Arial" pitchFamily="34" charset="0"/>
              </a:rPr>
              <a:t>Multicultural Reality and Gift</a:t>
            </a:r>
          </a:p>
          <a:p>
            <a:pPr fontAlgn="base">
              <a:spcBef>
                <a:spcPct val="0"/>
              </a:spcBef>
              <a:spcAft>
                <a:spcPct val="0"/>
              </a:spcAft>
              <a:buClrTx/>
              <a:buSzTx/>
              <a:buFont typeface="Gill Sans MT" pitchFamily="34" charset="0"/>
              <a:buAutoNum type="arabicPeriod"/>
            </a:pPr>
            <a:r>
              <a:rPr lang="en-US" altLang="en-US" sz="2800" b="1" dirty="0">
                <a:solidFill>
                  <a:prstClr val="white"/>
                </a:solidFill>
                <a:latin typeface="Arial" pitchFamily="34" charset="0"/>
                <a:cs typeface="Arial" pitchFamily="34" charset="0"/>
              </a:rPr>
              <a:t>Resources and Research</a:t>
            </a:r>
            <a:r>
              <a:rPr lang="en-US" altLang="en-US" sz="2400" dirty="0">
                <a:solidFill>
                  <a:prstClr val="white"/>
                </a:solidFill>
                <a:latin typeface="Arial" pitchFamily="34" charset="0"/>
                <a:cs typeface="Arial" pitchFamily="34" charset="0"/>
              </a:rPr>
              <a:t/>
            </a:r>
            <a:br>
              <a:rPr lang="en-US" altLang="en-US" sz="2400" dirty="0">
                <a:solidFill>
                  <a:prstClr val="white"/>
                </a:solidFill>
                <a:latin typeface="Arial" pitchFamily="34" charset="0"/>
                <a:cs typeface="Arial" pitchFamily="34" charset="0"/>
              </a:rPr>
            </a:br>
            <a:endParaRPr lang="en-US" altLang="en-US" sz="2400" dirty="0">
              <a:solidFill>
                <a:prstClr val="white"/>
              </a:solidFill>
              <a:latin typeface="Arial" pitchFamily="34" charset="0"/>
              <a:cs typeface="Arial" pitchFamily="34" charset="0"/>
            </a:endParaRPr>
          </a:p>
        </p:txBody>
      </p:sp>
      <p:pic>
        <p:nvPicPr>
          <p:cNvPr id="44036" name="Picture 7" descr="D:\NFCYM\bigstock-A-group-of-Hispanic-students-5044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895600"/>
            <a:ext cx="2362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9393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457200" y="175260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fontAlgn="base">
              <a:lnSpc>
                <a:spcPct val="150000"/>
              </a:lnSpc>
              <a:spcBef>
                <a:spcPct val="0"/>
              </a:spcBef>
              <a:spcAft>
                <a:spcPct val="0"/>
              </a:spcAft>
              <a:buClrTx/>
              <a:buSzTx/>
              <a:buFont typeface="Gill Sans MT" pitchFamily="34" charset="0"/>
              <a:buAutoNum type="arabicPeriod"/>
            </a:pPr>
            <a:r>
              <a:rPr lang="en-US" altLang="en-US" sz="2800" b="1">
                <a:solidFill>
                  <a:prstClr val="white"/>
                </a:solidFill>
                <a:latin typeface="Arial" pitchFamily="34" charset="0"/>
                <a:cs typeface="Arial" pitchFamily="34" charset="0"/>
              </a:rPr>
              <a:t>First Decade of Life is Critical </a:t>
            </a:r>
          </a:p>
          <a:p>
            <a:pPr fontAlgn="base">
              <a:lnSpc>
                <a:spcPct val="150000"/>
              </a:lnSpc>
              <a:spcBef>
                <a:spcPct val="0"/>
              </a:spcBef>
              <a:spcAft>
                <a:spcPct val="0"/>
              </a:spcAft>
              <a:buClrTx/>
              <a:buSzTx/>
              <a:buFont typeface="Gill Sans MT" pitchFamily="34" charset="0"/>
              <a:buAutoNum type="arabicPeriod"/>
            </a:pPr>
            <a:r>
              <a:rPr lang="en-US" altLang="en-US" sz="2800" b="1">
                <a:solidFill>
                  <a:prstClr val="white"/>
                </a:solidFill>
                <a:latin typeface="Arial" pitchFamily="34" charset="0"/>
                <a:cs typeface="Arial" pitchFamily="34" charset="0"/>
              </a:rPr>
              <a:t>Parents Need to Live Faith Out Loud</a:t>
            </a:r>
          </a:p>
          <a:p>
            <a:pPr fontAlgn="base">
              <a:lnSpc>
                <a:spcPct val="150000"/>
              </a:lnSpc>
              <a:spcBef>
                <a:spcPct val="0"/>
              </a:spcBef>
              <a:spcAft>
                <a:spcPct val="0"/>
              </a:spcAft>
              <a:buClrTx/>
              <a:buSzTx/>
              <a:buFont typeface="Gill Sans MT" pitchFamily="34" charset="0"/>
              <a:buAutoNum type="arabicPeriod"/>
            </a:pPr>
            <a:r>
              <a:rPr lang="en-US" altLang="en-US" sz="2800" b="1">
                <a:solidFill>
                  <a:prstClr val="white"/>
                </a:solidFill>
                <a:latin typeface="Arial" pitchFamily="34" charset="0"/>
                <a:cs typeface="Arial" pitchFamily="34" charset="0"/>
              </a:rPr>
              <a:t>Prayer IS the Answer!  </a:t>
            </a:r>
          </a:p>
          <a:p>
            <a:pPr fontAlgn="base">
              <a:lnSpc>
                <a:spcPct val="150000"/>
              </a:lnSpc>
              <a:spcBef>
                <a:spcPct val="0"/>
              </a:spcBef>
              <a:spcAft>
                <a:spcPct val="0"/>
              </a:spcAft>
              <a:buClrTx/>
              <a:buSzTx/>
              <a:buFont typeface="Gill Sans MT" pitchFamily="34" charset="0"/>
              <a:buAutoNum type="arabicPeriod"/>
            </a:pPr>
            <a:r>
              <a:rPr lang="en-US" altLang="en-US" sz="2800" b="1">
                <a:solidFill>
                  <a:prstClr val="white"/>
                </a:solidFill>
                <a:latin typeface="Arial" pitchFamily="34" charset="0"/>
                <a:cs typeface="Arial" pitchFamily="34" charset="0"/>
              </a:rPr>
              <a:t>Integrate Faith </a:t>
            </a:r>
            <a:r>
              <a:rPr lang="en-US" altLang="en-US" sz="2800" b="1" i="1">
                <a:solidFill>
                  <a:prstClr val="white"/>
                </a:solidFill>
                <a:latin typeface="Arial" pitchFamily="34" charset="0"/>
                <a:cs typeface="Arial" pitchFamily="34" charset="0"/>
              </a:rPr>
              <a:t>AND</a:t>
            </a:r>
            <a:r>
              <a:rPr lang="en-US" altLang="en-US" sz="2800" b="1">
                <a:solidFill>
                  <a:prstClr val="white"/>
                </a:solidFill>
                <a:latin typeface="Arial" pitchFamily="34" charset="0"/>
                <a:cs typeface="Arial" pitchFamily="34" charset="0"/>
              </a:rPr>
              <a:t> Religion</a:t>
            </a:r>
          </a:p>
          <a:p>
            <a:pPr fontAlgn="base">
              <a:lnSpc>
                <a:spcPct val="150000"/>
              </a:lnSpc>
              <a:spcBef>
                <a:spcPct val="0"/>
              </a:spcBef>
              <a:spcAft>
                <a:spcPct val="0"/>
              </a:spcAft>
              <a:buClrTx/>
              <a:buSzTx/>
              <a:buFont typeface="Gill Sans MT" pitchFamily="34" charset="0"/>
              <a:buAutoNum type="arabicPeriod"/>
            </a:pPr>
            <a:r>
              <a:rPr lang="en-US" altLang="en-US" sz="2800" b="1">
                <a:solidFill>
                  <a:prstClr val="white"/>
                </a:solidFill>
                <a:latin typeface="Arial" pitchFamily="34" charset="0"/>
                <a:cs typeface="Arial" pitchFamily="34" charset="0"/>
              </a:rPr>
              <a:t>God IS Good (All the Time</a:t>
            </a:r>
            <a:r>
              <a:rPr lang="en-US" altLang="en-US" b="1">
                <a:solidFill>
                  <a:prstClr val="white"/>
                </a:solidFill>
                <a:latin typeface="Arial" pitchFamily="34" charset="0"/>
                <a:cs typeface="Arial" pitchFamily="34" charset="0"/>
              </a:rPr>
              <a:t>)!</a:t>
            </a:r>
          </a:p>
        </p:txBody>
      </p:sp>
      <p:sp>
        <p:nvSpPr>
          <p:cNvPr id="3" name="Title 3"/>
          <p:cNvSpPr txBox="1">
            <a:spLocks/>
          </p:cNvSpPr>
          <p:nvPr/>
        </p:nvSpPr>
        <p:spPr>
          <a:xfrm>
            <a:off x="304800" y="304800"/>
            <a:ext cx="8458200" cy="762000"/>
          </a:xfrm>
          <a:prstGeom prst="rect">
            <a:avLst/>
          </a:prstGeom>
        </p:spPr>
        <p:txBody>
          <a:bodyPr/>
          <a:lstStyle/>
          <a:p>
            <a:pPr algn="ctr">
              <a:spcBef>
                <a:spcPct val="0"/>
              </a:spcBef>
              <a:defRPr/>
            </a:pPr>
            <a:r>
              <a:rPr lang="en-US" altLang="en-US" sz="40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rPr>
              <a:t>Five Critical Implications for Building Strong Catholic Families</a:t>
            </a:r>
          </a:p>
        </p:txBody>
      </p:sp>
      <p:pic>
        <p:nvPicPr>
          <p:cNvPr id="4" name="Picture 2" descr="http://www.timberframemag.com/images/timber_frame_apprenticeship_program_goshen_timber_frames.jpg"/>
          <p:cNvPicPr>
            <a:picLocks noChangeAspect="1" noChangeArrowheads="1"/>
          </p:cNvPicPr>
          <p:nvPr/>
        </p:nvPicPr>
        <p:blipFill>
          <a:blip r:embed="rId3" cstate="print"/>
          <a:srcRect/>
          <a:stretch>
            <a:fillRect/>
          </a:stretch>
        </p:blipFill>
        <p:spPr bwMode="auto">
          <a:xfrm>
            <a:off x="5638968" y="3200399"/>
            <a:ext cx="3281821" cy="3278187"/>
          </a:xfrm>
          <a:prstGeom prst="rect">
            <a:avLst/>
          </a:prstGeom>
          <a:noFill/>
          <a:scene3d>
            <a:camera prst="perspectiveHeroicExtremeLeftFacing"/>
            <a:lightRig rig="threePt" dir="t"/>
          </a:scene3d>
        </p:spPr>
      </p:pic>
      <p:sp>
        <p:nvSpPr>
          <p:cNvPr id="5" name="TextBox 4"/>
          <p:cNvSpPr txBox="1"/>
          <p:nvPr/>
        </p:nvSpPr>
        <p:spPr>
          <a:xfrm>
            <a:off x="228600" y="6324600"/>
            <a:ext cx="6858000" cy="307975"/>
          </a:xfrm>
          <a:prstGeom prst="rect">
            <a:avLst/>
          </a:prstGeom>
          <a:noFill/>
        </p:spPr>
        <p:txBody>
          <a:bodyPr>
            <a:spAutoFit/>
          </a:bodyPr>
          <a:lstStyle/>
          <a:p>
            <a:pPr fontAlgn="base">
              <a:spcBef>
                <a:spcPct val="0"/>
              </a:spcBef>
              <a:spcAft>
                <a:spcPct val="0"/>
              </a:spcAft>
              <a:defRPr/>
            </a:pPr>
            <a:r>
              <a:rPr lang="en-US" sz="1400" dirty="0">
                <a:solidFill>
                  <a:srgbClr val="D19049">
                    <a:lumMod val="20000"/>
                    <a:lumOff val="80000"/>
                  </a:srgbClr>
                </a:solidFill>
                <a:latin typeface="Arial" pitchFamily="34" charset="0"/>
                <a:ea typeface="ＭＳ Ｐゴシック" charset="-128"/>
              </a:rPr>
              <a:t>Developed by Sean Reynolds, Archdiocese of Cincinnati</a:t>
            </a:r>
          </a:p>
        </p:txBody>
      </p:sp>
    </p:spTree>
    <p:extLst>
      <p:ext uri="{BB962C8B-B14F-4D97-AF65-F5344CB8AC3E}">
        <p14:creationId xmlns:p14="http://schemas.microsoft.com/office/powerpoint/2010/main" val="41166437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11"/>
          <p:cNvSpPr>
            <a:spLocks noGrp="1"/>
          </p:cNvSpPr>
          <p:nvPr>
            <p:ph type="subTitle" idx="1"/>
          </p:nvPr>
        </p:nvSpPr>
        <p:spPr>
          <a:xfrm>
            <a:off x="3402013" y="1266825"/>
            <a:ext cx="5434012" cy="1600200"/>
          </a:xfrm>
        </p:spPr>
        <p:txBody>
          <a:bodyPr/>
          <a:lstStyle/>
          <a:p>
            <a:pPr algn="ctr"/>
            <a:r>
              <a:rPr lang="en-US" altLang="en-US" sz="3600" b="1" i="1" smtClean="0">
                <a:solidFill>
                  <a:srgbClr val="FFFFFF"/>
                </a:solidFill>
              </a:rPr>
              <a:t>Strong Catholic Families:</a:t>
            </a:r>
          </a:p>
          <a:p>
            <a:pPr algn="ctr"/>
            <a:r>
              <a:rPr lang="en-US" altLang="en-US" sz="3600" b="1" i="1" smtClean="0">
                <a:solidFill>
                  <a:srgbClr val="FFFFFF"/>
                </a:solidFill>
              </a:rPr>
              <a:t>Strong Catholic Youth</a:t>
            </a:r>
          </a:p>
        </p:txBody>
      </p:sp>
      <p:pic>
        <p:nvPicPr>
          <p:cNvPr id="32771" name="Picture 4" descr="NFCYM True Color w words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5418138"/>
            <a:ext cx="965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ChangeArrowheads="1"/>
          </p:cNvSpPr>
          <p:nvPr/>
        </p:nvSpPr>
        <p:spPr bwMode="auto">
          <a:xfrm>
            <a:off x="1673225" y="6553200"/>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u="sng">
                <a:solidFill>
                  <a:schemeClr val="bg1"/>
                </a:solidFill>
              </a:rPr>
              <a:t>© 2013 by the National Federation for Catholic Youth Ministry, Inc. All rights reserved</a:t>
            </a:r>
            <a:endParaRPr lang="en-US" altLang="en-US" sz="1200">
              <a:solidFill>
                <a:schemeClr val="bg1"/>
              </a:solidFill>
            </a:endParaRPr>
          </a:p>
        </p:txBody>
      </p:sp>
      <p:pic>
        <p:nvPicPr>
          <p:cNvPr id="32773" name="Picture 10" descr="http://www.theobooks.org/images/NC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30875"/>
            <a:ext cx="19050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5"/>
          <a:srcRect l="3206" t="8888"/>
          <a:stretch>
            <a:fillRect/>
          </a:stretch>
        </p:blipFill>
        <p:spPr bwMode="auto">
          <a:xfrm>
            <a:off x="4267200" y="5657850"/>
            <a:ext cx="2362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5" name="Picture 9" descr="N:\Training Services\Strong Families\Logos\PNG Files\01_SCF_SCY_color_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942975"/>
            <a:ext cx="3551237"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500" y="203200"/>
            <a:ext cx="9080500" cy="584200"/>
          </a:xfrm>
          <a:prstGeom prst="rect">
            <a:avLst/>
          </a:prstGeom>
          <a:noFill/>
        </p:spPr>
        <p:txBody>
          <a:bodyPr>
            <a:spAutoFit/>
          </a:bodyPr>
          <a:lstStyle/>
          <a:p>
            <a:pPr algn="ctr">
              <a:defRPr/>
            </a:pPr>
            <a:r>
              <a:rPr lang="en-US" sz="3200" b="1" i="1" dirty="0">
                <a:solidFill>
                  <a:srgbClr val="FFF8C2"/>
                </a:solidFill>
                <a:latin typeface="+mn-lt"/>
                <a:ea typeface="MS PGothic" pitchFamily="34" charset="-128"/>
              </a:rPr>
              <a:t>Partnering with Parents to Bring Home the Faith</a:t>
            </a:r>
          </a:p>
        </p:txBody>
      </p:sp>
      <p:sp>
        <p:nvSpPr>
          <p:cNvPr id="32777" name="AutoShape 2"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63500" y="-10382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32778" name="AutoShape 4"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215900" y="-8858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32779" name="AutoShape 6"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368300" y="-7334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3278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050" y="5297488"/>
            <a:ext cx="12001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9" name="TextBox 5"/>
          <p:cNvSpPr txBox="1">
            <a:spLocks noChangeArrowheads="1"/>
          </p:cNvSpPr>
          <p:nvPr/>
        </p:nvSpPr>
        <p:spPr bwMode="auto">
          <a:xfrm>
            <a:off x="3228975" y="2897188"/>
            <a:ext cx="613886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4400" b="1" dirty="0" smtClean="0">
                <a:solidFill>
                  <a:srgbClr val="FFCC00"/>
                </a:solidFill>
                <a:latin typeface="+mn-lt"/>
              </a:rPr>
              <a:t>Parent Session: </a:t>
            </a:r>
            <a:br>
              <a:rPr lang="en-US" sz="4400" b="1" dirty="0" smtClean="0">
                <a:solidFill>
                  <a:srgbClr val="FFCC00"/>
                </a:solidFill>
                <a:latin typeface="+mn-lt"/>
              </a:rPr>
            </a:br>
            <a:r>
              <a:rPr lang="en-US" sz="4400" b="1" dirty="0" smtClean="0">
                <a:solidFill>
                  <a:srgbClr val="FFCC00"/>
                </a:solidFill>
                <a:latin typeface="+mn-lt"/>
              </a:rPr>
              <a:t>Living and Sharing Your Faith</a:t>
            </a:r>
          </a:p>
          <a:p>
            <a:pPr eaLnBrk="1" hangingPunct="1">
              <a:defRPr/>
            </a:pPr>
            <a:endParaRPr lang="en-US" dirty="0" smtClean="0">
              <a:latin typeface="+mn-lt"/>
            </a:endParaRPr>
          </a:p>
        </p:txBody>
      </p:sp>
    </p:spTree>
    <p:extLst>
      <p:ext uri="{BB962C8B-B14F-4D97-AF65-F5344CB8AC3E}">
        <p14:creationId xmlns:p14="http://schemas.microsoft.com/office/powerpoint/2010/main" val="41353436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11"/>
          <p:cNvSpPr>
            <a:spLocks noGrp="1"/>
          </p:cNvSpPr>
          <p:nvPr>
            <p:ph type="subTitle" idx="1"/>
          </p:nvPr>
        </p:nvSpPr>
        <p:spPr>
          <a:xfrm>
            <a:off x="3402013" y="1266825"/>
            <a:ext cx="5434012" cy="1600200"/>
          </a:xfrm>
        </p:spPr>
        <p:txBody>
          <a:bodyPr/>
          <a:lstStyle/>
          <a:p>
            <a:pPr algn="ctr"/>
            <a:r>
              <a:rPr lang="en-US" altLang="en-US" sz="3600" b="1" i="1" smtClean="0">
                <a:solidFill>
                  <a:srgbClr val="FFFFFF"/>
                </a:solidFill>
              </a:rPr>
              <a:t>Strong Catholic Families:</a:t>
            </a:r>
          </a:p>
          <a:p>
            <a:pPr algn="ctr"/>
            <a:r>
              <a:rPr lang="en-US" altLang="en-US" sz="3600" b="1" i="1" smtClean="0">
                <a:solidFill>
                  <a:srgbClr val="FFFFFF"/>
                </a:solidFill>
              </a:rPr>
              <a:t>Strong Catholic Youth</a:t>
            </a:r>
          </a:p>
        </p:txBody>
      </p:sp>
      <p:pic>
        <p:nvPicPr>
          <p:cNvPr id="14339" name="Picture 4" descr="NFCYM True Color w words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5418138"/>
            <a:ext cx="965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p:cNvSpPr>
            <a:spLocks noChangeArrowheads="1"/>
          </p:cNvSpPr>
          <p:nvPr/>
        </p:nvSpPr>
        <p:spPr bwMode="auto">
          <a:xfrm>
            <a:off x="1673225" y="6553200"/>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u="sng">
                <a:solidFill>
                  <a:schemeClr val="bg1"/>
                </a:solidFill>
              </a:rPr>
              <a:t>© 2013 by the National Federation for Catholic Youth Ministry, Inc. All rights reserved</a:t>
            </a:r>
            <a:endParaRPr lang="en-US" altLang="en-US" sz="1200">
              <a:solidFill>
                <a:schemeClr val="bg1"/>
              </a:solidFill>
            </a:endParaRPr>
          </a:p>
        </p:txBody>
      </p:sp>
      <p:pic>
        <p:nvPicPr>
          <p:cNvPr id="14341" name="Picture 10" descr="http://www.theobooks.org/images/NC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30875"/>
            <a:ext cx="19050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5"/>
          <a:srcRect l="3206" t="8888"/>
          <a:stretch>
            <a:fillRect/>
          </a:stretch>
        </p:blipFill>
        <p:spPr bwMode="auto">
          <a:xfrm>
            <a:off x="4267200" y="5657850"/>
            <a:ext cx="2362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43" name="Picture 9" descr="N:\Training Services\Strong Families\Logos\PNG Files\01_SCF_SCY_color_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942975"/>
            <a:ext cx="3551237"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500" y="203200"/>
            <a:ext cx="9080500" cy="584200"/>
          </a:xfrm>
          <a:prstGeom prst="rect">
            <a:avLst/>
          </a:prstGeom>
          <a:noFill/>
        </p:spPr>
        <p:txBody>
          <a:bodyPr>
            <a:spAutoFit/>
          </a:bodyPr>
          <a:lstStyle/>
          <a:p>
            <a:pPr algn="ctr">
              <a:defRPr/>
            </a:pPr>
            <a:r>
              <a:rPr lang="en-US" sz="3200" b="1" i="1" dirty="0">
                <a:solidFill>
                  <a:srgbClr val="FFF8C2"/>
                </a:solidFill>
                <a:latin typeface="+mn-lt"/>
                <a:ea typeface="MS PGothic" pitchFamily="34" charset="-128"/>
              </a:rPr>
              <a:t>Partnering with Parents to Bring Home the Faith</a:t>
            </a:r>
          </a:p>
        </p:txBody>
      </p:sp>
      <p:sp>
        <p:nvSpPr>
          <p:cNvPr id="14345" name="AutoShape 2"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63500" y="-10382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4346" name="AutoShape 4"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215900" y="-8858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4347" name="AutoShape 6" descr="data:image/jpeg;base64,/9j/4AAQSkZJRgABAQAAAQABAAD/2wCEAAkGBhAQEA8SEBAPDxAQEA8PFxAUEBAUFBgQFRQVFRUUFRUYGyYeFxkjGRQUHy8gIycpLCwsFR4xNTAqNiYsLCkBCQoKDgwOGg8PGC8kHyQvLCwtLCksLSwsLDAsLCkpKiwsKiosLCwsLCwpLCwsLCwsKiwpLCksKSksLCksLCkqLP/AABEIAOIA3wMBIgACEQEDEQH/xAAcAAEAAgIDAQAAAAAAAAAAAAAABgcEBQECAwj/xABREAABAwIBBQoLBAQLCQEAAAABAAIDBBEFBhIhMVEHEyIyQWFxgZGSFBdCUlNyobHB0dIjM3OCQ2Ky4RUWNDVUg5SzwsPwJGN0k6Kj0+PxJf/EABsBAAIDAQEBAAAAAAAAAAAAAAAFAgMEAQYH/8QAOBEAAQMCAgYIBQMEAwAAAAAAAQACAwQRITEFEhRBUaEiMmFxgZGx0RNSweHwFUJDIzNiciQ0U//aAAwDAQACEQMRAD8AvFERCEREQhEREIREWqxDKKKO4b9o7YDoHS75KmaeOButI6wU2Mc82aFtVg1eMwxaHPBPmt4R9mrrUWrcamlvd2a3zW6B18pWCvO1Gnt0LfE+33TCOh3vPkpxhmKNnDi0Fua61ja9raDo6+xZqjmSI++2fZ/4luMTxAQxlx0nU0bXJvR1RfSieU8b+BKyTRWlLGLxxbGGwC3GeRob8TsCitXiksp4TzbzQbN7PmvCaZz3FzjdzjcldF5Ot0lLUuIBs3cPdNYadsY7UXdsrhqc4dDiF0RLQSMlpWXFi07dUr+s53vus6nyplbx2seO6e0aPYtMi1R1tRF1Xnz+hwVToY3ZtCnOGYm2dpc0ObY2IO219B5VmLV5OU+ZA0nW8l/UdA9gHasrEKp8bc9rBI0XLhezgNo0aV7mnmds7ZJc7XNh9AkkjB8QtYspFrqPHYZbAOzHHyXaOw6itir4pmSjWjcCOxVuY5hs4IiIrVFEREIRERCEREQhEREIRY9bXshbnPNtg5SeYLFxbGWwCw4UhGhuzndzKI1NU+Rxc8lxPu2DYEl0hpVtN0GYu5Dv9lsp6UydJ2AWdiWOyTXA4DPNB0n1jy9C1iIvHTTSTO15DcpwxjWCzQiItngmFGZ93D7Np0nafNHxRDC+Z4jYMSh7wxusVvMnaXe4M52gv4ZvyNto9mnrUfxjEt+kJHEboaOblPX8lL6qlEjCwktaRY5psbbFoKvJRw0xvDv1XaD26vcvUaQpJxAyCBt2gY8T4c+9LKeWPXL3nErQIvWopXxmz2lp5x7jyryXk3NLTYixTUG+IRERcQiyKCjM0jWDlOk7G8pXSmpXyOzWNLj7ucnkUwwjCRA3a93Gd8BzJno6gdVSAkdEZn6BZqicRN7VnMYGgAaAAABzBckLleVTUCNjnu0BoJ/cvdkhoucgkYuSoJVxBskjRqa97eoEhZmH45LFYXz2ea4+48iwJHlxLjrcS49JN11Xzhs7opC+I2XoiwObZwup1h+JxzC7DpGtp1j93OstV7BO5jg5pLXDUQpnhGJidl9Tm6HDn2jmK9fo3Sgqf6b8HeqU1NN8LpNyWeiInSxIiIhCIiIQi1mM4wIG2bYyOGgbB5xXvieINgjLjpOprdrvkoVPO57nOcbucbkpHpXSOzt+HH1jyHvw81tpaf4h1nZeq6ySFxLnEkk3JO1dUReMJublOURZFJQySm0bC7n5B0nUt1T4NBDZ1RIwu15l9HZrctdPRSz4gWbxOA81VJM1mG/gM1gYTgjpiHG7Y/O5TzN+al0EDWNDWgBoFgFqZsqIW6GNc+2jUGj2/JYE2Vcp4rGN6buPwXoaaehoG2D9Z28gX+1vFL5GTznEWClKKEy47UO/SEdAaPcFiyVcjuM97ul7j8V1+n4h1WE99h7rgoHbyp5KxrhZwaRsIBHtWsnwWkOvNZ0SW9l7KIlLLFNpmOXrwA95v9FeyjczJ5/PFSV2DUY1zf8AdYgpcPbre13TI4+5RpFk/UIx1YG+Iurdncc3lS9mN0kYswgDY2N3yXm/KqEamyO6gPeVFEVh03UWs0NHcPuo7FHvuVIJcrT5EQHO51/YB8Vq67FZZtD3cHXmgWF/j1rDRYpq+omFnvNuGXormQRsxaEREWJXItvkxMWz5vI9rh1jSPce1ahbbJmK84Pmsce3R8Vt0ffaY7cR9+Spnt8J1+Cl6Ii+hrz6IiIQi6vcACSbAAknmXZaHKjEM1oiadL9LvU2dZ9yzVVQ2niMjt3ruVkUZkcGhaXFsRM8hd5I0NH6u3pKwl3hhc9wa0FzjqAW6bSw0oDprSzaxGNQ/wBbT1BeFbFJVOdK82G9xy/OACeFzYgGgdwWBRYNLLpAzWee7QLc21ZJFLDtqXjqjB+PtWLX4tJNxjZvmDV17etYSkZoYsIW3PzO+jch43XAx7uubdg91sKjHJniwIjbqDWDNFunWteSi5aL6tPRpWWSaSU3e4lWtY1owC4Re7KCU6opD+R3yXq3B6g/on9gHvXRBK7Jh8igvaMysNFnfwHUeid2t+a4OC1Hon+z5qWyz/8Am7yKj8VnzDzWEiynYVOP0UndJ9y8n0rxrY8dLXD4Kt0Ujc2keCkHNORXkiIq1JEREIRERCEREQhFLMmaEsjLyLGSxHqDV26T2LVYJgplIe8WiGn1uYc3OpaAvT6FoXA7Q8d3v7JbWTi3w2+K5REXqUrRERCFw9wAJOgAE35lB5C+pmcWi5edA2NGq+wAWUmx+UiLMbpfK4RgDXp0n2C3WtVUyCkj3thBneAXvHkjYPh2rzuliJHBrzZjcXdpOQHb6XumFKNUXGZwHuuJqplI0xw2dMdD5dnMPl2rSPeSSSSSdJJ0m69qSikldZjS48p5BzkrdswqnpgHVDg93I3k6m+V0nQk3w5qzEANjblfBo9zxOa2azIcM3HzK01HhssvEYSPO1N7VuYMlmtF5pOpugd4rHq8pnnRE0Rt1XsC63uC1E07nm73OcdpJK6H0UGQMh4nBvln5otM/fqjzKkw8Ai9G4jpkPxXb+MtO3Q1r/ysAHtIUURS/V5G4RMa3uC5sjT1iT4qTuytZyRvPSWhdDlcPRHvj5KNoonTFWf3ch7LuxxcOakgyuHoj3x8lyMrWcsTu8FGkXBpir+fkPZGyRcOZUpblXFyskHU0/FerMpqc6y8dLT8FEUVrdN1Q4Hw9lE0URUz/hilfrew+s0j3hc+DUkmpsDvVzb+xQtFZ+tOd/ciafztuo7EB1XEKYyZN051Nc3oe743WNJknGeK+QdOafgFHIql7eK97ehxCzYMoahvlh42OAPtFipiuoJP7kFu77WXDBO3qvv3/hWe/JE8ko62fvXn/FOT0jOxyyKbKwfpIyOdpuOwrZ0+MQP4sjb7DwT2FbIqbRk/UPhcjkSqXSVLM/RaZmST+WVo6Gk/ELPpMmoWEF15D+tbN7o+K2wK5TGLRdLGbhnnj6rO6qldgSuAFyiJksyIi0uPY0IwY4z9odBI8kfNUVFQynjMjzh69isjjMjtVq6HFM+sjY08BuezpcQbn2Adq3qg+C/yiH1vgVOEu0TUOqGPe/e76DBaKuMRlrRwWDicrYhvrtJYC1o/Wd/87LrQYdgz6hxklJDXG9+V3RsHP2Ld1NHv8ozvuouTzpDt5gLdpTGcSEEfBtnu0NGzaegKNVCyR5mnwjbu+Y5En0Htn2J5aAxnWPL8zWNiOKR0zd6ha3P2cjed20qMTTOe4ucS5x1krq5xJJJuSbknauF5arrH1LuDRkBkEzihEY7d5RERYlciIiEIiIhCIiIQiIiEIiIhCIiIQiIiEL1hqns4j3t6HEexZsWUVQ3yw71mg+6xWtRXx1EsfUeR3EqDo2OzC3bcq5eVkZ6M4fFdzla/0Te8fktCi1DSlWP5Dy9lVs0XyraVOUk7xYFsY/VGntPwWrJRFklnkmN5HE96tYxrMGiy2OTzL1EfNnO/6T81NFGck6e7pH8gAYOk6T7h2qTL2GhI9SmvxJP0+iUVrry24Lq0WHaVCMWrd+lc7yRwW+qPnr61K8aqMyCQjWRmjpdo+K0uA4Hn2klHA8lu3nPN7/fTpVslRIyli7z6C/Pkp0pbG0yu7lh4dgcs2niM848vQOVbdmScdtL5CdozQOyxW8AXK0waHpo22cNY8T7Kt9ZI44Gyi9Vkq8aY3B42Hgnt1H2LUVFHJHx2Ob0jR26lP1wWg6CLjYqJ9BwvxjJbzHvzU2Vzx1sVXaKaVOAQP8jMO1nB9mr2LVVOSbh928O5nCx7Qks2hqmPFo1h2exW1lZG7PBaBFl1GFTR8aN1toFx2hYiVPjfGbPBB7Vqa4OFwUREUF1EREIRERCEREQhEREIRERCEREQhERbvJzCs9wlcOA08EbXbege/oWimp3VEgjZv5dqrkkEbdYre4PRb1C1p4x4TvWPy0DqWaiL6JFG2NgY3IYLz7nFxJKxa+iEwY08UPDnDaADo7bLJAsuUXQxocXAYlcLiRZERFNcRERCEREQhFjVGHRSceNpO21j2jSslFB7GvFnC47V0OIxBWjqMlIzxHOZzHhD5+1a2fJiZvFzHjmNj2H5qXIlsuiKWT9tu72y5LS2rlbvv3qAz0UjOOx7ectNu3UvBWKsWfDIX8aNh57WPaNKVy6AP8b/ADH1HstTa/5m+SgiKWTZLQnil7Ou49vzWDNkm8cSRrukFvuul0mh6pn7b9x/CtDauJ2+y0KLZS5PVDfIzvVc0/vWJJQyt40cg6Wu96wPppo+swjwKvbIx2RC8EQoqFNEREIRFk0mGyy8RhI846G9pUiw7JpjLOkIkds8kdXL19i30uj56k9EWHE5ffwVEtQyPM48Fq8HwJ0pDn3bHr2F3Rzc6ljGBoAAAAFgBqsuyL2dFQx0jLNxO88UnmndKblERFuVCr9+7PRtJBp6sFpIIzYdYNiOOuvjqovQVfdh+tVzl9hng+I1bLWa6QzN2ZsnD0dBJHUo+nrKOFzQ62fakr6yZri3grm8dVF6Cr7sP1p46qL0FX3YfrVMopbDDw5qG3Sq5vHXRegq+7D9aeOqi9BV92H61TKI2GHhzRt0qubx1UXoKvuw/WnjqovQVfdh+tUyiNhh4c0bdKrm8dVF6Cr7sP1p46qL0FX3YfrVMojYYeHNG3Sq5vHVRegq+7D9aeOui9BV92H61TKI2GHhzRt0qubx1UXoKvuw/WnjqovQVfdh+tUyiNhh4c0bdKrm8dVF6Cr7sP1p46qL0FX3YfrVMojYYeHNG3Sq5vHVRegq+7D9aeOqi9BV92H61TKI2GHhzRt0quR+7NQnXT1R6Wwn/GvF261hh10cx/qqf61UKKDtG07s23UhpCYZFW541sL/AKFN/wAqD613Zuu4a3i0k46I6cf41UCKI0XSjEMXf1Gc71c3jqovQVfdh+tPHVRegq+7D9aplFbsMPDmobdKrm8dVF6Cr7sP1p466L0FX3YfrVMojYYeHNG3Sq5vHVRegq+7D9a7w7slI9waynq3ON7ANh5Bfz9gVLKa7kuE79X57hdlPFI83FxnOG9tHY5x/Kq5aSFjC62XarIquZ7w3it9u14PppqoDkNO89r4/wDM9iqxfSOVmCCso54NGc9l2E8kreEw9oA6CV83vYQSCCCCQQdYI1gqVBJrR6vBRro9WTW4rhERb1gREXaNtyBtIHahC6orFx7cefT08s0VQZ3Rtz963nNJaONY550gXNrabKulXHKyUXYVbJE+M2cERbTJnBfDauGnz9730vGfm51s1jnari/Ftr5V75X5OfwfUmDfN9sxj8/MzONfRa52bV34jdbU35qPw3auvuyWkRZ+C4JPWTNhp2F7zpPI1rRrc48gCsWDchpYWB1dWlhPmmOJl9gdJe/YFCSdkeDjirI4HyC7RgqrRWpNuR0c7CaKuLyPOdFK2+wmOxHtVdY3gc9HM6GdmY9una1zTqc08oPw2ojnZIbNOKJIHxi5GCwEUmyHyNGJyTMMxh3pjH33vPvnEi1s4W1KX+I9v9OP9m/9ii+pijdquOPiusppHjWaMFVSK1fEeP6c7+zD/wAij+Wu5yMOp2TCpM2dK2LN3nMtdr3XvnnzdXOuNq4nnVBx7iuupZWjWI9FCkRSTIjIx2JSyt3zeWRMDjJmZ/CcbNba41gOOvyVe94Y3WdkqWMLzqtzUbRSPLbI52Gyxs3zfmSxl4kzMzhA2c21zq4J1+Uo4hjw8azckPYWHVdmiIikoIiIhCK7Nx/Bd5onTOFnVT84fhMu1vtzz1hVBguFPqqiGBnGleGX2DW53QGgnqX0rR0jYY442DNZGxsbRsa0AD2BLdIS2aGDemVBHdxedy9lR+6vk14NV7+wWiqrv0ahMOOOvQ7rdsV4LUZVZPMrqWSB1gSM5j/NlHFd0ch5iUuppvhSX3b0wqIvistv3L5uRe1ZRvhkfHI0skjcWOaeRw0FeK9HmvPEWRelPx2es33rzXpT8dnrN96CgZr6MxfKFlNPRxSWDap0sQfskGaWA8xJI6SFTu6Tkp4FVF0bbU9RnPZbU13lx9RNxzEbFLN24/Z0X4k/7LFlYLVMx3C3wSuHhUIaC86xIAd7m6HC4P5uZJoLwtbKMjgfPApxPaVzojmMR5ZKBbmn860frS/3Mizd13+c3fgQ+4rH3PqV8WMU0cjS18ck7HNOsOEUgIWRuvfzk/8AAh9xW0/9kf6/VYwP+MR/l9FMslII8Jwd9W5oMssYnN9ZLtEEd+QcJvecqlxXFpqqV0s7zI9x1nUB5rR5LeYK2N005uD07W8UvpG6PNEbiPa0Km1GjGtrSHMldqzq6sYyAWVhmJy00rJYHmORhuHD3EcrTygqwN0DKSgxChgeyVgrI97fvWa/OAeAJY72sQDY6/IVaotL4WucH7ws7Ji1pZuKsrcR+/rPwYv23KGZUTvFdW8J38qqfKPpXKZ7iP39Z+DF+25bPFMn8n3Tzumqg2V0srnt8ItaQuJeLW0ab6FjMgjqHXBOAyWwRmSBoBtnmqm8If57+8V1dK463OPSSVaX8W8m/wCmD+0/uUQy3w/D4ZIRh8u/Mcxxed8z7OuLDVo0XWmOdr3WDT4hZ5IHMbcuHmo0rcyd/wDy8ClqeLPUNMjTovnP4EPSALP6yqzwDCTV1UEDb/ayNaSORmt7upocepT7dlxVrfBaKOzWsbvzmi1gLFkQ6gH9oVdR03ti44nuCnT9BjpfAd5Wzy3jGI4NBVsF3xNZObcg4kzeo6fyKnlbO5BiLZ6aqopLODbuDb64pQWvHQD+2qxxfDnU080D+NDI6O+0A6HdYsetcpeg50XA3HcUVPTa2Xjn3rEREW1YkRFucksnH19UyFtw3jyP82IHhHpOgDnIXHODRcqTWlxsFYG45kzmtfWyDS+8UV/MB4b+sjNHqnarPXjSUrImMjjaGsja1jWjUGgWAXsvMzSmV5cV6OGMRsDQiIiqVqrndVyK39hrIG3ljb9q0DS+IeUNrmjtHQFTq+qFTe6Xuf8Ag7nVdK37BxvJGB924+UB5hPdPNqbUVT/ABu8PZK6ym/kb4+6rtelPx2es33rzXeF1nNJ1BwPtTYpUM1a27f93RfiT/ssVf5I5RvoKqOZtyziSMHlRG2cOkWBHOApZuq5UUlYylFNMJTG+UuAa8WBDbcYDYVXSx0sf9ANeOK11MlptZp4K9avJ1kmJYfiVPZzH5wkLdRa6F4jl9oafy86r7dd/nN34EPuK225nl/FTRPpqyTMjZw4pCHOtc8KPggnWc4dLuZR3dHxeGqrnS08gkjMUTc4Bw0i9xZwBVEEb2TWdkBYFXzyMdDduZNyFYM0BxTAGCPhTMhjs3l36Cwc3pcGm3rBUsQpVkLly/DpHNcDJTSEF8YOkO1Z7L6L20EcthsU2raDJ/EnGbwiOCR/CdaVsDieUuZILX5wNO0qbSaZxBBLSbghQcBUNBBs4YEFVDFE5zmtaC5ziGhoFyXE2AA2kqzMs8lqOgwqK8Mfhr95i327s7fNDpXDTa1g4auULY0jcAwo76yZtTO2+aRIJ3g/qhtmNPObdKr3K/KyXEZ98eMyNgLY4r3DWnWSeVx0XPMNimHOmeNUENHhdR1WwsOsQXHkpbuI/f1n4MX7blCcqf5dW/8AF1P965SXcqyhpqOWpdUyiJr442tJa83IcSRwQVIat2TEskkj5A58j3SOOdWi7nEkmw0DSSoF5jnc4tJBtkFIMEkDWhwBF8yqlRWr4Pkr5w79ctFljFgYpr4e69RvjNGdUngac77zRsV7ajWIGo7yVLqfVF9Yea2e4xg15KireODE3eWE6s93CeepoaPzlZdTu1sD3htEHtDnBrzPYuaDodbeza402WLFlXR0mCmmp52vqpIiHNDJARJMftDnFoHBaSAb+SFWapbAJnufIOwblc6YwsayM9p3q3cH3YmTTwxOpBC2WRkZk36+bnGwNswXFyOVaXdlwbe6qKoaODUMzXfix2GnpYW90qvAepWhlTlbRV+FNa+dorGtil3ssk+/aLPbfNtpBfbTyhcMIhla6MYHAoExmjc2Q45hVeiLlrSSAASSbADSb7AEwS9d6amfI9jI2l73uDWtAuS4mwAX0BkNki3D6cNNnTyWfK8edyMB81tyBt0nlWl3NsgfBGipqW/7S9vBYf0TDyeuRr2DRtvPkkranXOo3L1TqjptQa7s/REREuTBEREIRdXsDgQQCCCCCLgg6wQuyIQqdy/3MnQZ9RRNLoNLnwi5dHtc0crObWOjVXK+qFXmWu5XHUZ01Hmwzm7nRao3naPMd7Dza02pq39snn7pXU0V+lH5eyppFkV1BLBI6OaN0UjdbHCx6ecc40FY6bA3ySoi2BRERC4iIiEIiIhCIiIQiIiEIiIhCIi2GCYBUVkoip4y92snU1o857tTR/oXXCQBcroBcbBYUUTnua1rS5ziGhoBJJOoADWVcm57ubilzamqAdUWuyPQRFzna/n1Dk2ra5F7n0GHgPdaapIsZSNDb62xjkHPrPNqUsSaqrNfoMy48U4pqPU6T80RES1MUREQhEREIRERCEREQhavHsmaauZmVEQfa+a8aHtO1rhpHRqPKFU+Uu5JVU+c+lPhUWvNAAmA9XU/8unmV2ItENTJFkcOCzy07JcxjxXyzJGWktcC1zTYtIIIOwg6l1X0njWS1JWD/aIGSG1g/ivHQ9tj1XsoBjO4prNJUf1cw/zGj3t601jr43dbBLJKF7eriqrRSHE8gMRp759LI9o8qK0o6eBcjrAUfewtNnAtI5CLHsK2te12LTdY3Mc3rCy4REUlBEREIRFyxhcbNBcTyAXPYpBhmQGI1FsylkY0+XL9kLbeHYnqBUXPa3FxsptY53VF1Hl6U9M+RwZGxz3uNgxrS5xPMBpKtLBdxUCzqyozv93CLDrkcL9jR0qwMHydpaNubTwsiuLFwF3n1nnhO6ysMtfG3q4rbHQvd1sFWGTG4/NJmvrXGBmveWkGU+sdTPaehWrheEQUsYigjbEwcjRrO1x1uPOdKzESqaofKekfBNIoGRDohERFQrkREQhEREIRERCEREQhEREIRERCEREQhFjVNBFKLSxRyjY9jXD2hEXQbIVT5e4TTxOfvcEMenyImN9wVcu1lEXoaQkx4pDVgB+CBWHkJhNPI5m+QQyafLiY73hERVEhmC5SAF6tulw+GEWiiiiGxjGsHsCyQiLzpN0/yRERCEREQhEREIRERCEREQhf/9k="/>
          <p:cNvSpPr>
            <a:spLocks noChangeAspect="1" noChangeArrowheads="1"/>
          </p:cNvSpPr>
          <p:nvPr/>
        </p:nvSpPr>
        <p:spPr bwMode="auto">
          <a:xfrm>
            <a:off x="368300" y="-733425"/>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1434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050" y="5297488"/>
            <a:ext cx="12001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9" name="TextBox 5"/>
          <p:cNvSpPr txBox="1">
            <a:spLocks noChangeArrowheads="1"/>
          </p:cNvSpPr>
          <p:nvPr/>
        </p:nvSpPr>
        <p:spPr bwMode="auto">
          <a:xfrm>
            <a:off x="3228975" y="2897188"/>
            <a:ext cx="613886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4400" b="1" dirty="0" smtClean="0">
                <a:solidFill>
                  <a:srgbClr val="FFCC00"/>
                </a:solidFill>
                <a:latin typeface="+mn-lt"/>
              </a:rPr>
              <a:t>Parent Session: </a:t>
            </a:r>
            <a:br>
              <a:rPr lang="en-US" sz="4400" b="1" dirty="0" smtClean="0">
                <a:solidFill>
                  <a:srgbClr val="FFCC00"/>
                </a:solidFill>
                <a:latin typeface="+mn-lt"/>
              </a:rPr>
            </a:br>
            <a:r>
              <a:rPr lang="en-US" sz="4400" b="1" dirty="0" smtClean="0">
                <a:solidFill>
                  <a:srgbClr val="FFCC00"/>
                </a:solidFill>
                <a:latin typeface="+mn-lt"/>
              </a:rPr>
              <a:t>Living and Sharing Your Faith</a:t>
            </a:r>
          </a:p>
          <a:p>
            <a:pPr eaLnBrk="1" hangingPunct="1">
              <a:defRPr/>
            </a:pPr>
            <a:endParaRPr lang="en-US" dirty="0" smtClean="0">
              <a:latin typeface="+mn-lt"/>
            </a:endParaRPr>
          </a:p>
        </p:txBody>
      </p:sp>
    </p:spTree>
    <p:extLst>
      <p:ext uri="{BB962C8B-B14F-4D97-AF65-F5344CB8AC3E}">
        <p14:creationId xmlns:p14="http://schemas.microsoft.com/office/powerpoint/2010/main" val="1737161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914400"/>
          </a:xfrm>
        </p:spPr>
        <p:txBody>
          <a:bodyPr/>
          <a:lstStyle/>
          <a:p>
            <a:pPr>
              <a:defRPr/>
            </a:pPr>
            <a:r>
              <a:rPr lang="en-US" smtClean="0">
                <a:latin typeface="Arial" pitchFamily="34" charset="0"/>
                <a:ea typeface="ＭＳ Ｐゴシック" charset="-128"/>
                <a:cs typeface="Arial" pitchFamily="34" charset="0"/>
              </a:rPr>
              <a:t>Objectives</a:t>
            </a:r>
            <a:endParaRPr lang="en-US">
              <a:latin typeface="Arial" pitchFamily="34" charset="0"/>
              <a:ea typeface="ＭＳ Ｐゴシック" charset="-128"/>
              <a:cs typeface="Arial" pitchFamily="34" charset="0"/>
            </a:endParaRPr>
          </a:p>
        </p:txBody>
      </p:sp>
      <p:sp>
        <p:nvSpPr>
          <p:cNvPr id="16388" name="Rectangle 3"/>
          <p:cNvSpPr txBox="1">
            <a:spLocks noChangeArrowheads="1"/>
          </p:cNvSpPr>
          <p:nvPr/>
        </p:nvSpPr>
        <p:spPr bwMode="auto">
          <a:xfrm>
            <a:off x="228600" y="1371600"/>
            <a:ext cx="5334000" cy="4572000"/>
          </a:xfrm>
          <a:prstGeom prst="rect">
            <a:avLst/>
          </a:prstGeom>
          <a:noFill/>
          <a:ln w="9525">
            <a:noFill/>
            <a:miter lim="800000"/>
            <a:headEnd/>
            <a:tailEnd/>
          </a:ln>
        </p:spPr>
        <p:txBody>
          <a:bodyPr/>
          <a:lstStyle/>
          <a:p>
            <a:pPr marL="850900" indent="-514350">
              <a:spcBef>
                <a:spcPct val="20000"/>
              </a:spcBef>
              <a:buClr>
                <a:schemeClr val="accent6">
                  <a:lumMod val="20000"/>
                  <a:lumOff val="80000"/>
                </a:schemeClr>
              </a:buClr>
              <a:buSzPct val="90000"/>
              <a:buFontTx/>
              <a:buAutoNum type="arabicPeriod"/>
              <a:defRPr/>
            </a:pPr>
            <a:r>
              <a:rPr lang="en-US" sz="3200" b="1" dirty="0">
                <a:solidFill>
                  <a:srgbClr val="F6E9DB"/>
                </a:solidFill>
                <a:ea typeface="ＭＳ Ｐゴシック" charset="-128"/>
                <a:cs typeface="Arial" pitchFamily="34" charset="0"/>
              </a:rPr>
              <a:t>To actively explore ways that families can share faith at home.</a:t>
            </a:r>
          </a:p>
          <a:p>
            <a:pPr marL="850900" indent="-514350">
              <a:spcBef>
                <a:spcPct val="20000"/>
              </a:spcBef>
              <a:buClr>
                <a:schemeClr val="accent6">
                  <a:lumMod val="20000"/>
                  <a:lumOff val="80000"/>
                </a:schemeClr>
              </a:buClr>
              <a:buSzPct val="90000"/>
              <a:buFontTx/>
              <a:buAutoNum type="arabicPeriod"/>
              <a:defRPr/>
            </a:pPr>
            <a:r>
              <a:rPr lang="en-US" sz="3200" b="1" dirty="0">
                <a:solidFill>
                  <a:srgbClr val="F6E9DB"/>
                </a:solidFill>
                <a:ea typeface="ＭＳ Ｐゴシック" charset="-128"/>
                <a:cs typeface="Arial" pitchFamily="34" charset="0"/>
              </a:rPr>
              <a:t>To offer support and guidance to parents for how they can lead their families </a:t>
            </a:r>
            <a:r>
              <a:rPr lang="en-US" sz="3200" b="1" dirty="0" smtClean="0">
                <a:solidFill>
                  <a:srgbClr val="F6E9DB"/>
                </a:solidFill>
                <a:ea typeface="ＭＳ Ｐゴシック" charset="-128"/>
                <a:cs typeface="Arial" pitchFamily="34" charset="0"/>
              </a:rPr>
              <a:t>toward </a:t>
            </a:r>
            <a:br>
              <a:rPr lang="en-US" sz="3200" b="1" dirty="0" smtClean="0">
                <a:solidFill>
                  <a:srgbClr val="F6E9DB"/>
                </a:solidFill>
                <a:ea typeface="ＭＳ Ｐゴシック" charset="-128"/>
                <a:cs typeface="Arial" pitchFamily="34" charset="0"/>
              </a:rPr>
            </a:br>
            <a:r>
              <a:rPr lang="en-US" sz="3200" b="1" dirty="0" smtClean="0">
                <a:solidFill>
                  <a:srgbClr val="F6E9DB"/>
                </a:solidFill>
                <a:ea typeface="ＭＳ Ｐゴシック" charset="-128"/>
                <a:cs typeface="Arial" pitchFamily="34" charset="0"/>
              </a:rPr>
              <a:t>a </a:t>
            </a:r>
            <a:r>
              <a:rPr lang="en-US" sz="3200" b="1" dirty="0">
                <a:solidFill>
                  <a:srgbClr val="F6E9DB"/>
                </a:solidFill>
                <a:ea typeface="ＭＳ Ｐゴシック" charset="-128"/>
                <a:cs typeface="Arial" pitchFamily="34" charset="0"/>
              </a:rPr>
              <a:t>stronger faith. </a:t>
            </a:r>
          </a:p>
        </p:txBody>
      </p:sp>
      <p:pic>
        <p:nvPicPr>
          <p:cNvPr id="5" name="Picture 9" descr="N:\Training Services\Strong Families\Logos\PNG Files\01_SCF_SCY_color_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524000"/>
            <a:ext cx="2895600" cy="3247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99175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lstStyle/>
          <a:p>
            <a:pPr>
              <a:defRPr/>
            </a:pPr>
            <a:r>
              <a:rPr lang="en-US" smtClean="0">
                <a:solidFill>
                  <a:srgbClr val="FFFF99"/>
                </a:solidFill>
                <a:latin typeface="Arial" pitchFamily="34" charset="0"/>
                <a:ea typeface="ＭＳ Ｐゴシック" charset="-128"/>
                <a:cs typeface="Arial" pitchFamily="34" charset="0"/>
              </a:rPr>
              <a:t>Remember the Parental Mirror</a:t>
            </a:r>
            <a:endParaRPr lang="en-US">
              <a:solidFill>
                <a:srgbClr val="FFFF99"/>
              </a:solidFill>
              <a:latin typeface="Arial" pitchFamily="34" charset="0"/>
              <a:ea typeface="ＭＳ Ｐゴシック" charset="-128"/>
              <a:cs typeface="Arial" pitchFamily="34" charset="0"/>
            </a:endParaRPr>
          </a:p>
        </p:txBody>
      </p:sp>
      <p:sp>
        <p:nvSpPr>
          <p:cNvPr id="19459" name="Rectangle 10"/>
          <p:cNvSpPr>
            <a:spLocks noGrp="1" noChangeArrowheads="1"/>
          </p:cNvSpPr>
          <p:nvPr>
            <p:ph idx="1"/>
          </p:nvPr>
        </p:nvSpPr>
        <p:spPr>
          <a:xfrm>
            <a:off x="4800600" y="1371600"/>
            <a:ext cx="3962400" cy="4572000"/>
          </a:xfrm>
        </p:spPr>
        <p:txBody>
          <a:bodyPr/>
          <a:lstStyle/>
          <a:p>
            <a:pPr>
              <a:buFont typeface="Wingdings 2" pitchFamily="18" charset="2"/>
              <a:buNone/>
            </a:pPr>
            <a:r>
              <a:rPr lang="en-US" altLang="en-US" sz="3600" b="1" smtClean="0">
                <a:solidFill>
                  <a:srgbClr val="F6E9DB"/>
                </a:solidFill>
                <a:cs typeface="Tahoma" pitchFamily="34" charset="0"/>
              </a:rPr>
              <a:t>  </a:t>
            </a:r>
            <a:r>
              <a:rPr lang="en-US" altLang="en-US" sz="3600" b="1" smtClean="0">
                <a:solidFill>
                  <a:schemeClr val="bg1"/>
                </a:solidFill>
                <a:latin typeface="Arial" pitchFamily="34" charset="0"/>
                <a:cs typeface="Arial" pitchFamily="34" charset="0"/>
              </a:rPr>
              <a:t>“The single most important influence on the religious and spiritual lives of adolescents is </a:t>
            </a:r>
            <a:r>
              <a:rPr lang="en-US" altLang="en-US" sz="3600" b="1" smtClean="0">
                <a:solidFill>
                  <a:srgbClr val="F2B800"/>
                </a:solidFill>
                <a:latin typeface="Arial" pitchFamily="34" charset="0"/>
                <a:cs typeface="Arial" pitchFamily="34" charset="0"/>
              </a:rPr>
              <a:t>their parents.”</a:t>
            </a:r>
          </a:p>
        </p:txBody>
      </p:sp>
      <p:sp>
        <p:nvSpPr>
          <p:cNvPr id="19460" name="Rectangle 8"/>
          <p:cNvSpPr>
            <a:spLocks noChangeArrowheads="1"/>
          </p:cNvSpPr>
          <p:nvPr/>
        </p:nvSpPr>
        <p:spPr bwMode="auto">
          <a:xfrm>
            <a:off x="838200" y="6550025"/>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algn="r" fontAlgn="base">
              <a:spcBef>
                <a:spcPct val="0"/>
              </a:spcBef>
              <a:spcAft>
                <a:spcPct val="0"/>
              </a:spcAft>
              <a:buClrTx/>
              <a:buSzTx/>
              <a:buFontTx/>
              <a:buNone/>
            </a:pPr>
            <a:r>
              <a:rPr lang="en-US" altLang="en-US" sz="1400" u="sng">
                <a:solidFill>
                  <a:srgbClr val="F6E9DB"/>
                </a:solidFill>
                <a:latin typeface="Arial" pitchFamily="34" charset="0"/>
              </a:rPr>
              <a:t>Soul Searching: The Religious and Spiritual Lives of American Teenagers, p 261</a:t>
            </a:r>
            <a:endParaRPr lang="en-US" altLang="en-US" sz="1400">
              <a:solidFill>
                <a:srgbClr val="F6E9DB"/>
              </a:solidFill>
              <a:latin typeface="Arial" pitchFamily="34" charset="0"/>
            </a:endParaRPr>
          </a:p>
        </p:txBody>
      </p:sp>
      <p:pic>
        <p:nvPicPr>
          <p:cNvPr id="19461" name="Picture 6" descr="D:\NFCYM\bigstock-Family-Enjoying-Meal-Mealtime-5122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9050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0003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 y="152400"/>
            <a:ext cx="9172575" cy="1143000"/>
          </a:xfrm>
        </p:spPr>
        <p:txBody>
          <a:bodyPr>
            <a:noAutofit/>
          </a:bodyPr>
          <a:lstStyle/>
          <a:p>
            <a:pPr>
              <a:defRPr/>
            </a:pPr>
            <a:r>
              <a:rPr lang="en-US" smtClean="0">
                <a:effectLst>
                  <a:outerShdw blurRad="38100" dist="38100" dir="2700000" algn="tl">
                    <a:srgbClr val="000000">
                      <a:alpha val="43137"/>
                    </a:srgbClr>
                  </a:outerShdw>
                </a:effectLst>
                <a:ea typeface="MS PGothic" pitchFamily="34" charset="-128"/>
              </a:rPr>
              <a:t>Your Family is a Domestic Church </a:t>
            </a:r>
            <a:endParaRPr lang="en-US">
              <a:effectLst>
                <a:outerShdw blurRad="38100" dist="38100" dir="2700000" algn="tl">
                  <a:srgbClr val="000000">
                    <a:alpha val="43137"/>
                  </a:srgbClr>
                </a:outerShdw>
              </a:effectLst>
              <a:ea typeface="MS PGothic" pitchFamily="34" charset="-128"/>
            </a:endParaRPr>
          </a:p>
        </p:txBody>
      </p:sp>
      <p:graphicFrame>
        <p:nvGraphicFramePr>
          <p:cNvPr id="4" name="Content Placeholder 3"/>
          <p:cNvGraphicFramePr>
            <a:graphicFrameLocks noGrp="1"/>
          </p:cNvGraphicFramePr>
          <p:nvPr>
            <p:ph idx="1"/>
          </p:nvPr>
        </p:nvGraphicFramePr>
        <p:xfrm>
          <a:off x="0" y="1600200"/>
          <a:ext cx="792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6146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757288E8-6DEE-4332-8367-4245EC0928D0}"/>
                                            </p:graphicEl>
                                          </p:spTgt>
                                        </p:tgtEl>
                                        <p:attrNameLst>
                                          <p:attrName>style.visibility</p:attrName>
                                        </p:attrNameLst>
                                      </p:cBhvr>
                                      <p:to>
                                        <p:strVal val="visible"/>
                                      </p:to>
                                    </p:set>
                                    <p:animEffect transition="in" filter="fade">
                                      <p:cBhvr>
                                        <p:cTn id="7" dur="500"/>
                                        <p:tgtEl>
                                          <p:spTgt spid="4">
                                            <p:graphicEl>
                                              <a:dgm id="{757288E8-6DEE-4332-8367-4245EC0928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F052BBB-A06B-4D72-8CD1-63D446FE4C99}"/>
                                            </p:graphicEl>
                                          </p:spTgt>
                                        </p:tgtEl>
                                        <p:attrNameLst>
                                          <p:attrName>style.visibility</p:attrName>
                                        </p:attrNameLst>
                                      </p:cBhvr>
                                      <p:to>
                                        <p:strVal val="visible"/>
                                      </p:to>
                                    </p:set>
                                    <p:animEffect transition="in" filter="fade">
                                      <p:cBhvr>
                                        <p:cTn id="12" dur="500"/>
                                        <p:tgtEl>
                                          <p:spTgt spid="4">
                                            <p:graphicEl>
                                              <a:dgm id="{2F052BBB-A06B-4D72-8CD1-63D446FE4C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65B1121-D17D-43C5-8C3A-08815D0A8F9A}"/>
                                            </p:graphicEl>
                                          </p:spTgt>
                                        </p:tgtEl>
                                        <p:attrNameLst>
                                          <p:attrName>style.visibility</p:attrName>
                                        </p:attrNameLst>
                                      </p:cBhvr>
                                      <p:to>
                                        <p:strVal val="visible"/>
                                      </p:to>
                                    </p:set>
                                    <p:animEffect transition="in" filter="fade">
                                      <p:cBhvr>
                                        <p:cTn id="17" dur="500"/>
                                        <p:tgtEl>
                                          <p:spTgt spid="4">
                                            <p:graphicEl>
                                              <a:dgm id="{E65B1121-D17D-43C5-8C3A-08815D0A8F9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F89E7C4E-C9AF-4870-AD31-DB6CFDEF745A}"/>
                                            </p:graphicEl>
                                          </p:spTgt>
                                        </p:tgtEl>
                                        <p:attrNameLst>
                                          <p:attrName>style.visibility</p:attrName>
                                        </p:attrNameLst>
                                      </p:cBhvr>
                                      <p:to>
                                        <p:strVal val="visible"/>
                                      </p:to>
                                    </p:set>
                                    <p:animEffect transition="in" filter="fade">
                                      <p:cBhvr>
                                        <p:cTn id="22" dur="500"/>
                                        <p:tgtEl>
                                          <p:spTgt spid="4">
                                            <p:graphicEl>
                                              <a:dgm id="{F89E7C4E-C9AF-4870-AD31-DB6CFDEF745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BDAEDEB5-33AF-4A40-9BFD-BE6CFD68728B}"/>
                                            </p:graphicEl>
                                          </p:spTgt>
                                        </p:tgtEl>
                                        <p:attrNameLst>
                                          <p:attrName>style.visibility</p:attrName>
                                        </p:attrNameLst>
                                      </p:cBhvr>
                                      <p:to>
                                        <p:strVal val="visible"/>
                                      </p:to>
                                    </p:set>
                                    <p:animEffect transition="in" filter="fade">
                                      <p:cBhvr>
                                        <p:cTn id="27" dur="500"/>
                                        <p:tgtEl>
                                          <p:spTgt spid="4">
                                            <p:graphicEl>
                                              <a:dgm id="{BDAEDEB5-33AF-4A40-9BFD-BE6CFD687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686800" cy="1189038"/>
          </a:xfrm>
        </p:spPr>
        <p:txBody>
          <a:bodyPr>
            <a:normAutofit fontScale="90000"/>
          </a:bodyPr>
          <a:lstStyle/>
          <a:p>
            <a:pPr>
              <a:defRPr/>
            </a:pPr>
            <a:r>
              <a:rPr lang="en-US" dirty="0" smtClean="0">
                <a:solidFill>
                  <a:srgbClr val="FFEE6D"/>
                </a:solidFill>
                <a:latin typeface="Arial" pitchFamily="34" charset="0"/>
                <a:ea typeface="ＭＳ Ｐゴシック" charset="-128"/>
                <a:cs typeface="Arial" pitchFamily="34" charset="0"/>
              </a:rPr>
              <a:t>Building up the Domestic Church</a:t>
            </a:r>
            <a:br>
              <a:rPr lang="en-US" dirty="0" smtClean="0">
                <a:solidFill>
                  <a:srgbClr val="FFEE6D"/>
                </a:solidFill>
                <a:latin typeface="Arial" pitchFamily="34" charset="0"/>
                <a:ea typeface="ＭＳ Ｐゴシック" charset="-128"/>
                <a:cs typeface="Arial" pitchFamily="34" charset="0"/>
              </a:rPr>
            </a:br>
            <a:r>
              <a:rPr lang="en-US" dirty="0" smtClean="0">
                <a:solidFill>
                  <a:srgbClr val="FFEE6D"/>
                </a:solidFill>
                <a:latin typeface="Arial" pitchFamily="34" charset="0"/>
                <a:ea typeface="ＭＳ Ｐゴシック" charset="-128"/>
                <a:cs typeface="Arial" pitchFamily="34" charset="0"/>
              </a:rPr>
              <a:t>Building Faith at Home</a:t>
            </a:r>
          </a:p>
        </p:txBody>
      </p:sp>
      <p:sp>
        <p:nvSpPr>
          <p:cNvPr id="22532" name="Content Placeholder 2"/>
          <p:cNvSpPr txBox="1">
            <a:spLocks/>
          </p:cNvSpPr>
          <p:nvPr/>
        </p:nvSpPr>
        <p:spPr bwMode="auto">
          <a:xfrm>
            <a:off x="2560638" y="1828800"/>
            <a:ext cx="65532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20000"/>
              </a:spcBef>
              <a:spcAft>
                <a:spcPct val="25000"/>
              </a:spcAft>
              <a:buClr>
                <a:srgbClr val="F6E9DB"/>
              </a:buClr>
              <a:buSzPct val="75000"/>
              <a:defRPr/>
            </a:pPr>
            <a:r>
              <a:rPr lang="en-US" sz="3200" b="1" dirty="0" smtClean="0">
                <a:solidFill>
                  <a:srgbClr val="F2B800"/>
                </a:solidFill>
                <a:effectLst>
                  <a:outerShdw blurRad="38100" dist="38100" dir="2700000" algn="tl">
                    <a:srgbClr val="000000">
                      <a:alpha val="43137"/>
                    </a:srgbClr>
                  </a:outerShdw>
                </a:effectLst>
              </a:rPr>
              <a:t>Through Family and Community</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Make Meal Times Sacred</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Choose Wisely</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Decorate Your Home</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Model God’s Love</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Connect with Other Parents</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Share Your Cross Moments</a:t>
            </a:r>
          </a:p>
          <a:p>
            <a:pPr eaLnBrk="1" fontAlgn="base" hangingPunct="1">
              <a:spcBef>
                <a:spcPct val="20000"/>
              </a:spcBef>
              <a:spcAft>
                <a:spcPct val="25000"/>
              </a:spcAft>
              <a:buClr>
                <a:srgbClr val="F6E9DB"/>
              </a:buClr>
              <a:buSzPct val="75000"/>
              <a:buFont typeface="Arial" pitchFamily="34" charset="0"/>
              <a:buChar char="•"/>
              <a:defRPr/>
            </a:pPr>
            <a:endParaRPr lang="en-US" sz="3000" b="1" dirty="0" smtClean="0">
              <a:solidFill>
                <a:srgbClr val="F6E9DB"/>
              </a:solidFill>
            </a:endParaRPr>
          </a:p>
          <a:p>
            <a:pPr eaLnBrk="1" fontAlgn="base" hangingPunct="1">
              <a:spcBef>
                <a:spcPct val="20000"/>
              </a:spcBef>
              <a:spcAft>
                <a:spcPct val="25000"/>
              </a:spcAft>
              <a:buClr>
                <a:srgbClr val="F6E9DB"/>
              </a:buClr>
              <a:buSzPct val="75000"/>
              <a:defRPr/>
            </a:pPr>
            <a:endParaRPr lang="en-US" sz="3000" b="1" dirty="0" smtClean="0">
              <a:solidFill>
                <a:srgbClr val="F6E9DB"/>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22512"/>
            <a:ext cx="2079625"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3252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020762"/>
          </a:xfrm>
        </p:spPr>
        <p:txBody>
          <a:bodyPr/>
          <a:lstStyle/>
          <a:p>
            <a:pPr>
              <a:defRPr/>
            </a:pPr>
            <a:r>
              <a:rPr lang="en-US" smtClean="0">
                <a:solidFill>
                  <a:srgbClr val="FFFF99"/>
                </a:solidFill>
                <a:latin typeface="Arial" pitchFamily="34" charset="0"/>
                <a:ea typeface="ＭＳ Ｐゴシック" charset="-128"/>
                <a:cs typeface="Arial" pitchFamily="34" charset="0"/>
              </a:rPr>
              <a:t>Cross Moments</a:t>
            </a:r>
          </a:p>
        </p:txBody>
      </p:sp>
      <p:pic>
        <p:nvPicPr>
          <p:cNvPr id="23555" name="Picture 7" descr="D:\NFCYM\bigstock-The-Bible-25217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95400"/>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473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28600"/>
            <a:ext cx="8229600" cy="914400"/>
          </a:xfrm>
        </p:spPr>
        <p:txBody>
          <a:bodyPr>
            <a:normAutofit fontScale="90000"/>
          </a:bodyPr>
          <a:lstStyle/>
          <a:p>
            <a:pPr>
              <a:defRPr/>
            </a:pPr>
            <a:r>
              <a:rPr lang="en-US" dirty="0">
                <a:solidFill>
                  <a:srgbClr val="FFEE6D"/>
                </a:solidFill>
                <a:latin typeface="Arial" pitchFamily="34" charset="0"/>
                <a:ea typeface="ＭＳ Ｐゴシック" charset="-128"/>
                <a:cs typeface="Arial" pitchFamily="34" charset="0"/>
              </a:rPr>
              <a:t>Building up the Domestic Church</a:t>
            </a:r>
            <a:br>
              <a:rPr lang="en-US" dirty="0">
                <a:solidFill>
                  <a:srgbClr val="FFEE6D"/>
                </a:solidFill>
                <a:latin typeface="Arial" pitchFamily="34" charset="0"/>
                <a:ea typeface="ＭＳ Ｐゴシック" charset="-128"/>
                <a:cs typeface="Arial" pitchFamily="34" charset="0"/>
              </a:rPr>
            </a:br>
            <a:r>
              <a:rPr lang="en-US" dirty="0">
                <a:solidFill>
                  <a:srgbClr val="FFEE6D"/>
                </a:solidFill>
                <a:latin typeface="Arial" pitchFamily="34" charset="0"/>
                <a:ea typeface="ＭＳ Ｐゴシック" charset="-128"/>
                <a:cs typeface="Arial" pitchFamily="34" charset="0"/>
              </a:rPr>
              <a:t>Building Faith at Home</a:t>
            </a:r>
            <a:endParaRPr lang="en-US" dirty="0" smtClean="0">
              <a:solidFill>
                <a:srgbClr val="FFFF99"/>
              </a:solidFill>
              <a:latin typeface="Arial" pitchFamily="34" charset="0"/>
              <a:ea typeface="ＭＳ Ｐゴシック" charset="-128"/>
              <a:cs typeface="Arial" pitchFamily="34" charset="0"/>
            </a:endParaRPr>
          </a:p>
        </p:txBody>
      </p:sp>
      <p:sp>
        <p:nvSpPr>
          <p:cNvPr id="26627" name="Content Placeholder 2"/>
          <p:cNvSpPr txBox="1">
            <a:spLocks/>
          </p:cNvSpPr>
          <p:nvPr/>
        </p:nvSpPr>
        <p:spPr bwMode="auto">
          <a:xfrm>
            <a:off x="3048000" y="1828800"/>
            <a:ext cx="609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20000"/>
              </a:spcBef>
              <a:spcAft>
                <a:spcPct val="25000"/>
              </a:spcAft>
              <a:buClr>
                <a:srgbClr val="F6E9DB"/>
              </a:buClr>
              <a:buSzPct val="75000"/>
              <a:defRPr/>
            </a:pPr>
            <a:r>
              <a:rPr lang="en-US" sz="3200" b="1" dirty="0" smtClean="0">
                <a:solidFill>
                  <a:srgbClr val="F2B800"/>
                </a:solidFill>
                <a:effectLst>
                  <a:outerShdw blurRad="38100" dist="38100" dir="2700000" algn="tl">
                    <a:srgbClr val="000000">
                      <a:alpha val="43137"/>
                    </a:srgbClr>
                  </a:outerShdw>
                </a:effectLst>
              </a:rPr>
              <a:t>Through Prayer and Worship</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Develop your prayer life</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Pray together</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Daily blessings</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Eating out meal prayers</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Seize the Seasons</a:t>
            </a:r>
          </a:p>
          <a:p>
            <a:pPr eaLnBrk="1" fontAlgn="base" hangingPunct="1">
              <a:spcBef>
                <a:spcPct val="20000"/>
              </a:spcBef>
              <a:spcAft>
                <a:spcPct val="25000"/>
              </a:spcAft>
              <a:buClr>
                <a:srgbClr val="F6E9DB"/>
              </a:buClr>
              <a:buSzPct val="75000"/>
              <a:buFont typeface="Arial" pitchFamily="34" charset="0"/>
              <a:buChar char="•"/>
              <a:defRPr/>
            </a:pPr>
            <a:r>
              <a:rPr lang="en-US" sz="2800" b="1" dirty="0" smtClean="0">
                <a:solidFill>
                  <a:prstClr val="white"/>
                </a:solidFill>
              </a:rPr>
              <a:t>Creative family faith sharing</a:t>
            </a:r>
          </a:p>
          <a:p>
            <a:pPr eaLnBrk="1" fontAlgn="base" hangingPunct="1">
              <a:spcBef>
                <a:spcPct val="20000"/>
              </a:spcBef>
              <a:spcAft>
                <a:spcPct val="25000"/>
              </a:spcAft>
              <a:buClr>
                <a:srgbClr val="F6E9DB"/>
              </a:buClr>
              <a:buSzPct val="75000"/>
              <a:defRPr/>
            </a:pPr>
            <a:endParaRPr lang="en-US" sz="3000" b="1" dirty="0" smtClean="0">
              <a:solidFill>
                <a:prstClr val="white"/>
              </a:solidFill>
            </a:endParaRPr>
          </a:p>
        </p:txBody>
      </p:sp>
      <p:pic>
        <p:nvPicPr>
          <p:cNvPr id="25604" name="Picture 5" descr="D:\NFCYM\bigstock-Hispanic-father-and-daughter-o-12842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52700"/>
            <a:ext cx="23764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1682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0"/>
            <a:ext cx="8229600" cy="14382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FFEE6D"/>
                </a:solidFill>
                <a:latin typeface="Arial" pitchFamily="34" charset="0"/>
                <a:ea typeface="ＭＳ Ｐゴシック" charset="-128"/>
                <a:cs typeface="Arial" pitchFamily="34" charset="0"/>
              </a:rPr>
              <a:t>Pocket Prayer Sharing</a:t>
            </a:r>
          </a:p>
        </p:txBody>
      </p:sp>
      <p:sp>
        <p:nvSpPr>
          <p:cNvPr id="28675" name="Rectangle 2"/>
          <p:cNvSpPr>
            <a:spLocks noGrp="1" noChangeArrowheads="1"/>
          </p:cNvSpPr>
          <p:nvPr>
            <p:ph type="subTitle" idx="4294967295"/>
          </p:nvPr>
        </p:nvSpPr>
        <p:spPr>
          <a:xfrm>
            <a:off x="4114800" y="990600"/>
            <a:ext cx="5029200" cy="5257800"/>
          </a:xfrm>
        </p:spPr>
        <p:txBody>
          <a:bodyPr lIns="0" tIns="0" rIns="0" bIns="0" anchor="ctr"/>
          <a:lstStyle/>
          <a:p>
            <a:pPr marL="0" indent="0">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Which object best represents my relationship with God right now?</a:t>
            </a:r>
          </a:p>
          <a:p>
            <a:pPr marL="0" inden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a:p>
            <a:pPr marL="0" indent="0">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What are some ways </a:t>
            </a:r>
            <a:br>
              <a:rPr lang="en-U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br>
            <a:r>
              <a:rPr lang="en-U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I express this faith?</a:t>
            </a: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29368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49380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co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3140</Words>
  <Application>Microsoft Office PowerPoint</Application>
  <PresentationFormat>On-screen Show (4:3)</PresentationFormat>
  <Paragraphs>277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Welcome</vt:lpstr>
      <vt:lpstr>PowerPoint Presentation</vt:lpstr>
      <vt:lpstr>PowerPoint Presentation</vt:lpstr>
      <vt:lpstr>Objectives</vt:lpstr>
      <vt:lpstr>Remember the Parental Mirror</vt:lpstr>
      <vt:lpstr>Your Family is a Domestic Church </vt:lpstr>
      <vt:lpstr>Building up the Domestic Church Building Faith at Home</vt:lpstr>
      <vt:lpstr>Cross Moments</vt:lpstr>
      <vt:lpstr>Building up the Domestic Church Building Faith at Home</vt:lpstr>
      <vt:lpstr>Pocket Prayer Sharing</vt:lpstr>
      <vt:lpstr>Faith Sharing =  Theological Reflection</vt:lpstr>
      <vt:lpstr>Building up the Domestic Church Building Faith at Home</vt:lpstr>
      <vt:lpstr>Praying Scripture</vt:lpstr>
      <vt:lpstr>2 Timothy 4:1-4 (NRSV)</vt:lpstr>
      <vt:lpstr>PowerPoint Presentation</vt:lpstr>
      <vt:lpstr>Building up the Domestic Church Building Faith at Home</vt:lpstr>
      <vt:lpstr>Connecting Faith/Life: Levels of Faith Practice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Kledzik</dc:creator>
  <cp:lastModifiedBy>Diane Kledzik</cp:lastModifiedBy>
  <cp:revision>21</cp:revision>
  <cp:lastPrinted>2016-03-21T15:39:32Z</cp:lastPrinted>
  <dcterms:created xsi:type="dcterms:W3CDTF">2016-03-16T20:49:07Z</dcterms:created>
  <dcterms:modified xsi:type="dcterms:W3CDTF">2016-03-21T18:15:46Z</dcterms:modified>
</cp:coreProperties>
</file>