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36"/>
  </p:notesMasterIdLst>
  <p:handoutMasterIdLst>
    <p:handoutMasterId r:id="rId37"/>
  </p:handoutMasterIdLst>
  <p:sldIdLst>
    <p:sldId id="337" r:id="rId2"/>
    <p:sldId id="350" r:id="rId3"/>
    <p:sldId id="351" r:id="rId4"/>
    <p:sldId id="256" r:id="rId5"/>
    <p:sldId id="336" r:id="rId6"/>
    <p:sldId id="368" r:id="rId7"/>
    <p:sldId id="371" r:id="rId8"/>
    <p:sldId id="372" r:id="rId9"/>
    <p:sldId id="379" r:id="rId10"/>
    <p:sldId id="373" r:id="rId11"/>
    <p:sldId id="353" r:id="rId12"/>
    <p:sldId id="369" r:id="rId13"/>
    <p:sldId id="375" r:id="rId14"/>
    <p:sldId id="357" r:id="rId15"/>
    <p:sldId id="380" r:id="rId16"/>
    <p:sldId id="381" r:id="rId17"/>
    <p:sldId id="382" r:id="rId18"/>
    <p:sldId id="383" r:id="rId19"/>
    <p:sldId id="384" r:id="rId20"/>
    <p:sldId id="374" r:id="rId21"/>
    <p:sldId id="387" r:id="rId22"/>
    <p:sldId id="385" r:id="rId23"/>
    <p:sldId id="358" r:id="rId24"/>
    <p:sldId id="359" r:id="rId25"/>
    <p:sldId id="326" r:id="rId26"/>
    <p:sldId id="370" r:id="rId27"/>
    <p:sldId id="362" r:id="rId28"/>
    <p:sldId id="363" r:id="rId29"/>
    <p:sldId id="365" r:id="rId30"/>
    <p:sldId id="354" r:id="rId31"/>
    <p:sldId id="366" r:id="rId32"/>
    <p:sldId id="355" r:id="rId33"/>
    <p:sldId id="356" r:id="rId34"/>
    <p:sldId id="386"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41" autoAdjust="0"/>
  </p:normalViewPr>
  <p:slideViewPr>
    <p:cSldViewPr>
      <p:cViewPr varScale="1">
        <p:scale>
          <a:sx n="107" d="100"/>
          <a:sy n="107" d="100"/>
        </p:scale>
        <p:origin x="-109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72"/>
    </p:cViewPr>
  </p:sorterViewPr>
  <p:notesViewPr>
    <p:cSldViewPr>
      <p:cViewPr varScale="1">
        <p:scale>
          <a:sx n="62" d="100"/>
          <a:sy n="62" d="100"/>
        </p:scale>
        <p:origin x="-169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B1119D9-A524-406A-A5BA-22800315C774}" type="datetimeFigureOut">
              <a:rPr lang="en-US" smtClean="0"/>
              <a:t>12/15/2014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811FF1-FE78-4CD1-ABC6-0ADC60312F6E}" type="slidenum">
              <a:rPr lang="en-US" smtClean="0"/>
              <a:t>‹#›</a:t>
            </a:fld>
            <a:endParaRPr lang="en-US" dirty="0"/>
          </a:p>
        </p:txBody>
      </p:sp>
    </p:spTree>
    <p:extLst>
      <p:ext uri="{BB962C8B-B14F-4D97-AF65-F5344CB8AC3E}">
        <p14:creationId xmlns:p14="http://schemas.microsoft.com/office/powerpoint/2010/main" val="124374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21BB82D-9836-4E5C-8316-84F2D445ED8C}" type="datetimeFigureOut">
              <a:rPr lang="en-US" smtClean="0"/>
              <a:t>12/15/2014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CF9345-E2A3-4663-A45A-95BD3468D096}" type="slidenum">
              <a:rPr lang="en-US" smtClean="0"/>
              <a:t>‹#›</a:t>
            </a:fld>
            <a:endParaRPr lang="en-US" dirty="0"/>
          </a:p>
        </p:txBody>
      </p:sp>
    </p:spTree>
    <p:extLst>
      <p:ext uri="{BB962C8B-B14F-4D97-AF65-F5344CB8AC3E}">
        <p14:creationId xmlns:p14="http://schemas.microsoft.com/office/powerpoint/2010/main" val="1523795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F9345-E2A3-4663-A45A-95BD3468D096}" type="slidenum">
              <a:rPr lang="en-US" smtClean="0"/>
              <a:t>4</a:t>
            </a:fld>
            <a:endParaRPr lang="en-US" dirty="0"/>
          </a:p>
        </p:txBody>
      </p:sp>
    </p:spTree>
    <p:extLst>
      <p:ext uri="{BB962C8B-B14F-4D97-AF65-F5344CB8AC3E}">
        <p14:creationId xmlns:p14="http://schemas.microsoft.com/office/powerpoint/2010/main" val="3479792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846B13E-A895-4941-B014-BB1B1E54044F}" type="datetimeFigureOut">
              <a:rPr lang="en-US" smtClean="0"/>
              <a:t>12/15/2014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87941F7-EC69-4E3F-A8A5-5731771DB2CA}"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941F7-EC69-4E3F-A8A5-5731771DB2C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87941F7-EC69-4E3F-A8A5-5731771DB2C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7941F7-EC69-4E3F-A8A5-5731771DB2CA}"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846B13E-A895-4941-B014-BB1B1E54044F}" type="datetimeFigureOut">
              <a:rPr lang="en-US" smtClean="0"/>
              <a:t>12/15/2014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87941F7-EC69-4E3F-A8A5-5731771DB2CA}"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7941F7-EC69-4E3F-A8A5-5731771DB2CA}"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7941F7-EC69-4E3F-A8A5-5731771DB2CA}"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7941F7-EC69-4E3F-A8A5-5731771DB2CA}"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7941F7-EC69-4E3F-A8A5-5731771DB2C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87941F7-EC69-4E3F-A8A5-5731771DB2CA}"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46B13E-A895-4941-B014-BB1B1E54044F}" type="datetimeFigureOut">
              <a:rPr lang="en-US" smtClean="0"/>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7941F7-EC69-4E3F-A8A5-5731771DB2CA}"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846B13E-A895-4941-B014-BB1B1E54044F}" type="datetimeFigureOut">
              <a:rPr lang="en-US" smtClean="0"/>
              <a:t>12/15/2014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87941F7-EC69-4E3F-A8A5-5731771DB2C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dropbox.com/l/LAjsgxzk4VFhZZdPuiJEJ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eas-e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727" y="381000"/>
            <a:ext cx="4419600" cy="1200150"/>
          </a:xfrm>
          <a:ln w="57150">
            <a:solidFill>
              <a:schemeClr val="tx1"/>
            </a:solidFill>
          </a:ln>
        </p:spPr>
        <p:style>
          <a:lnRef idx="3">
            <a:schemeClr val="lt1"/>
          </a:lnRef>
          <a:fillRef idx="1">
            <a:schemeClr val="accent1"/>
          </a:fillRef>
          <a:effectRef idx="1">
            <a:schemeClr val="accent1"/>
          </a:effectRef>
          <a:fontRef idx="minor">
            <a:schemeClr val="lt1"/>
          </a:fontRef>
        </p:style>
        <p:txBody>
          <a:bodyPr>
            <a:normAutofit/>
          </a:bodyPr>
          <a:lstStyle/>
          <a:p>
            <a:pPr algn="ctr"/>
            <a:r>
              <a:rPr lang="en-US" sz="4000" dirty="0" smtClean="0">
                <a:solidFill>
                  <a:schemeClr val="bg1"/>
                </a:solidFill>
                <a:effectLst/>
                <a:latin typeface="Cambria Math" pitchFamily="18" charset="0"/>
                <a:ea typeface="Cambria Math" pitchFamily="18" charset="0"/>
              </a:rPr>
              <a:t> Accreditation</a:t>
            </a:r>
            <a:br>
              <a:rPr lang="en-US" sz="4000" dirty="0" smtClean="0">
                <a:solidFill>
                  <a:schemeClr val="bg1"/>
                </a:solidFill>
                <a:effectLst/>
                <a:latin typeface="Cambria Math" pitchFamily="18" charset="0"/>
                <a:ea typeface="Cambria Math" pitchFamily="18" charset="0"/>
              </a:rPr>
            </a:br>
            <a:r>
              <a:rPr lang="en-US" sz="2000" dirty="0" smtClean="0">
                <a:solidFill>
                  <a:schemeClr val="bg1"/>
                </a:solidFill>
                <a:latin typeface="Cambria Math" pitchFamily="18" charset="0"/>
                <a:ea typeface="Cambria Math" pitchFamily="18" charset="0"/>
              </a:rPr>
              <a:t>A New Direction</a:t>
            </a:r>
            <a:endParaRPr lang="en-US" sz="2000" dirty="0">
              <a:solidFill>
                <a:schemeClr val="bg1"/>
              </a:solidFill>
              <a:effectLst/>
              <a:latin typeface="Cambria Math" pitchFamily="18" charset="0"/>
              <a:ea typeface="Cambria Math" pitchFamily="18" charset="0"/>
            </a:endParaRPr>
          </a:p>
        </p:txBody>
      </p:sp>
      <p:pic>
        <p:nvPicPr>
          <p:cNvPr id="9" name="Picture 2" descr="C:\Users\Elizabeth Fulham\Pictures\FCC.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36150" y="4038600"/>
            <a:ext cx="3570288" cy="1828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468" y="3733800"/>
            <a:ext cx="3949719" cy="3048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Right Arrow 9"/>
          <p:cNvSpPr/>
          <p:nvPr/>
        </p:nvSpPr>
        <p:spPr>
          <a:xfrm>
            <a:off x="3657600" y="4463796"/>
            <a:ext cx="1371600" cy="381000"/>
          </a:xfrm>
          <a:prstGeom prst="leftRightArrow">
            <a:avLst/>
          </a:prstGeom>
          <a:solidFill>
            <a:srgbClr val="96364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02" y="381000"/>
            <a:ext cx="1104900" cy="1104900"/>
          </a:xfrm>
          <a:prstGeom prst="rect">
            <a:avLst/>
          </a:prstGeom>
          <a:ln w="19050">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1485900"/>
            <a:ext cx="4232387" cy="2626998"/>
          </a:xfrm>
          <a:prstGeom prst="rect">
            <a:avLst/>
          </a:prstGeom>
          <a:effectLst>
            <a:softEdge rad="635000"/>
          </a:effectLst>
        </p:spPr>
      </p:pic>
      <p:sp>
        <p:nvSpPr>
          <p:cNvPr id="4" name="TextBox 3"/>
          <p:cNvSpPr txBox="1"/>
          <p:nvPr/>
        </p:nvSpPr>
        <p:spPr>
          <a:xfrm>
            <a:off x="1295400" y="2650478"/>
            <a:ext cx="1851789" cy="646331"/>
          </a:xfrm>
          <a:prstGeom prst="rect">
            <a:avLst/>
          </a:prstGeom>
          <a:ln w="57150">
            <a:solidFill>
              <a:schemeClr val="tx1"/>
            </a:solidFill>
          </a:ln>
          <a:effectLst>
            <a:innerShdw blurRad="63500" dist="50800" dir="27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smtClean="0"/>
              <a:t>Florida Catholic </a:t>
            </a:r>
          </a:p>
          <a:p>
            <a:pPr algn="ctr"/>
            <a:r>
              <a:rPr lang="en-US" dirty="0" smtClean="0"/>
              <a:t>Conference</a:t>
            </a:r>
            <a:endParaRPr lang="en-US" dirty="0"/>
          </a:p>
        </p:txBody>
      </p:sp>
      <p:sp>
        <p:nvSpPr>
          <p:cNvPr id="5" name="TextBox 4"/>
          <p:cNvSpPr txBox="1"/>
          <p:nvPr/>
        </p:nvSpPr>
        <p:spPr>
          <a:xfrm>
            <a:off x="5919216" y="2743200"/>
            <a:ext cx="2210862" cy="646331"/>
          </a:xfrm>
          <a:prstGeom prst="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lang="en-US" dirty="0" smtClean="0"/>
              <a:t>National Standards </a:t>
            </a:r>
          </a:p>
          <a:p>
            <a:pPr algn="ctr"/>
            <a:r>
              <a:rPr lang="en-US" dirty="0" smtClean="0"/>
              <a:t>and Benchmarks</a:t>
            </a:r>
            <a:endParaRPr lang="en-US" dirty="0"/>
          </a:p>
        </p:txBody>
      </p:sp>
    </p:spTree>
    <p:extLst>
      <p:ext uri="{BB962C8B-B14F-4D97-AF65-F5344CB8AC3E}">
        <p14:creationId xmlns:p14="http://schemas.microsoft.com/office/powerpoint/2010/main" val="160084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BEGIN?</a:t>
            </a:r>
            <a:endParaRPr lang="en-US" dirty="0"/>
          </a:p>
        </p:txBody>
      </p:sp>
      <p:sp>
        <p:nvSpPr>
          <p:cNvPr id="3" name="TextBox 2"/>
          <p:cNvSpPr txBox="1"/>
          <p:nvPr/>
        </p:nvSpPr>
        <p:spPr>
          <a:xfrm>
            <a:off x="1371600" y="4724400"/>
            <a:ext cx="6036884" cy="1569660"/>
          </a:xfrm>
          <a:prstGeom prst="rect">
            <a:avLst/>
          </a:prstGeom>
          <a:effectLst>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800" dirty="0" smtClean="0"/>
              <a:t>Establish your Committees</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757530"/>
            <a:ext cx="4267200" cy="2836433"/>
          </a:xfrm>
          <a:prstGeom prst="rect">
            <a:avLst/>
          </a:prstGeom>
          <a:effectLst>
            <a:softEdge rad="127000"/>
          </a:effectLst>
        </p:spPr>
      </p:pic>
    </p:spTree>
    <p:extLst>
      <p:ext uri="{BB962C8B-B14F-4D97-AF65-F5344CB8AC3E}">
        <p14:creationId xmlns:p14="http://schemas.microsoft.com/office/powerpoint/2010/main" val="3991590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Steering </a:t>
            </a:r>
            <a:r>
              <a:rPr lang="en-US" dirty="0" err="1" smtClean="0"/>
              <a:t>COmMittee</a:t>
            </a:r>
            <a:r>
              <a:rPr lang="en-US" dirty="0"/>
              <a:t/>
            </a:r>
            <a:br>
              <a:rPr lang="en-US" dirty="0"/>
            </a:br>
            <a:r>
              <a:rPr lang="en-US" sz="1800" dirty="0" smtClean="0"/>
              <a:t>Who are they and what do they do?</a:t>
            </a:r>
            <a:endParaRPr lang="en-US" sz="1800" dirty="0"/>
          </a:p>
        </p:txBody>
      </p:sp>
      <p:sp>
        <p:nvSpPr>
          <p:cNvPr id="5" name="Content Placeholder 4"/>
          <p:cNvSpPr>
            <a:spLocks noGrp="1"/>
          </p:cNvSpPr>
          <p:nvPr>
            <p:ph idx="1"/>
          </p:nvPr>
        </p:nvSpPr>
        <p:spPr>
          <a:xfrm>
            <a:off x="304800" y="1752600"/>
            <a:ext cx="8382000" cy="4876800"/>
          </a:xfrm>
        </p:spPr>
        <p:style>
          <a:lnRef idx="1">
            <a:schemeClr val="accent1"/>
          </a:lnRef>
          <a:fillRef idx="2">
            <a:schemeClr val="accent1"/>
          </a:fillRef>
          <a:effectRef idx="1">
            <a:schemeClr val="accent1"/>
          </a:effectRef>
          <a:fontRef idx="minor">
            <a:schemeClr val="dk1"/>
          </a:fontRef>
        </p:style>
        <p:txBody>
          <a:bodyPr>
            <a:noAutofit/>
          </a:bodyPr>
          <a:lstStyle/>
          <a:p>
            <a:pPr marL="342900" indent="-342900">
              <a:buFont typeface="Wingdings" panose="05000000000000000000" pitchFamily="2" charset="2"/>
              <a:buChar char="q"/>
            </a:pPr>
            <a:r>
              <a:rPr lang="en-US" sz="2400" dirty="0" smtClean="0"/>
              <a:t>The leadership team for the entire CIPA process from beginning to end.  The SC administers the survey, oversees all the committee work, facilitates staff meetings, communicates progress to all stakeholders, and writes the action plan based on evidence as well as input from stakeholders.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The Steering Committee should have two Co-Chairpersons.   </a:t>
            </a:r>
            <a:endParaRPr lang="en-US" sz="2400" dirty="0"/>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smtClean="0"/>
              <a:t>The four domain chairpersons should also serve on the Steering Committee</a:t>
            </a:r>
            <a:r>
              <a:rPr lang="en-US" sz="2800" dirty="0" smtClean="0"/>
              <a:t>.</a:t>
            </a:r>
            <a:endParaRPr lang="en-US" sz="2800" dirty="0"/>
          </a:p>
        </p:txBody>
      </p:sp>
    </p:spTree>
    <p:extLst>
      <p:ext uri="{BB962C8B-B14F-4D97-AF65-F5344CB8AC3E}">
        <p14:creationId xmlns:p14="http://schemas.microsoft.com/office/powerpoint/2010/main" val="639862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799"/>
            <a:ext cx="8407893" cy="4297679"/>
          </a:xfrm>
          <a:ln w="57150">
            <a:solidFill>
              <a:srgbClr val="002060"/>
            </a:solidFill>
          </a:ln>
        </p:spPr>
        <p:style>
          <a:lnRef idx="1">
            <a:schemeClr val="accent1"/>
          </a:lnRef>
          <a:fillRef idx="2">
            <a:schemeClr val="accent1"/>
          </a:fillRef>
          <a:effectRef idx="1">
            <a:schemeClr val="accent1"/>
          </a:effectRef>
          <a:fontRef idx="minor">
            <a:schemeClr val="dk1"/>
          </a:fontRef>
        </p:style>
        <p:txBody>
          <a:bodyPr/>
          <a:lstStyle/>
          <a:p>
            <a:pPr lvl="1">
              <a:buFont typeface="Wingdings" panose="05000000000000000000" pitchFamily="2" charset="2"/>
              <a:buChar char="q"/>
            </a:pPr>
            <a:r>
              <a:rPr lang="en-US" sz="2800" dirty="0" smtClean="0"/>
              <a:t>Mission </a:t>
            </a:r>
            <a:r>
              <a:rPr lang="en-US" sz="2800" dirty="0"/>
              <a:t>and Catholic </a:t>
            </a:r>
            <a:r>
              <a:rPr lang="en-US" sz="2800" dirty="0" smtClean="0"/>
              <a:t>Identity</a:t>
            </a:r>
          </a:p>
          <a:p>
            <a:pPr lvl="1">
              <a:buFont typeface="Wingdings" panose="05000000000000000000" pitchFamily="2" charset="2"/>
              <a:buChar char="q"/>
            </a:pPr>
            <a:endParaRPr lang="en-US" sz="2800" dirty="0"/>
          </a:p>
          <a:p>
            <a:pPr lvl="1">
              <a:buFont typeface="Wingdings" panose="05000000000000000000" pitchFamily="2" charset="2"/>
              <a:buChar char="q"/>
            </a:pPr>
            <a:r>
              <a:rPr lang="en-US" sz="2800" dirty="0"/>
              <a:t>Governance and </a:t>
            </a:r>
            <a:r>
              <a:rPr lang="en-US" sz="2800" dirty="0" smtClean="0"/>
              <a:t>Leadership</a:t>
            </a:r>
          </a:p>
          <a:p>
            <a:pPr marL="365760" lvl="1" indent="0">
              <a:buNone/>
            </a:pPr>
            <a:endParaRPr lang="en-US" sz="2800" dirty="0"/>
          </a:p>
          <a:p>
            <a:pPr lvl="1">
              <a:buFont typeface="Wingdings" panose="05000000000000000000" pitchFamily="2" charset="2"/>
              <a:buChar char="q"/>
            </a:pPr>
            <a:r>
              <a:rPr lang="en-US" sz="2800" dirty="0"/>
              <a:t>Academic </a:t>
            </a:r>
            <a:r>
              <a:rPr lang="en-US" sz="2800" dirty="0" smtClean="0"/>
              <a:t>Excellence</a:t>
            </a:r>
          </a:p>
          <a:p>
            <a:pPr lvl="1">
              <a:buFont typeface="Wingdings" panose="05000000000000000000" pitchFamily="2" charset="2"/>
              <a:buChar char="q"/>
            </a:pPr>
            <a:endParaRPr lang="en-US" sz="2800" dirty="0"/>
          </a:p>
          <a:p>
            <a:pPr lvl="1">
              <a:buFont typeface="Wingdings" panose="05000000000000000000" pitchFamily="2" charset="2"/>
              <a:buChar char="q"/>
            </a:pPr>
            <a:r>
              <a:rPr lang="en-US" sz="2800" dirty="0"/>
              <a:t>Operational Vitality</a:t>
            </a:r>
          </a:p>
          <a:p>
            <a:endParaRPr lang="en-US" dirty="0"/>
          </a:p>
        </p:txBody>
      </p:sp>
      <p:sp>
        <p:nvSpPr>
          <p:cNvPr id="3" name="Title 2"/>
          <p:cNvSpPr>
            <a:spLocks noGrp="1"/>
          </p:cNvSpPr>
          <p:nvPr>
            <p:ph type="title"/>
          </p:nvPr>
        </p:nvSpPr>
        <p:spPr/>
        <p:txBody>
          <a:bodyPr/>
          <a:lstStyle/>
          <a:p>
            <a:pPr marL="0" indent="0"/>
            <a:r>
              <a:rPr lang="en-US" b="1" dirty="0"/>
              <a:t>Domain Committees:</a:t>
            </a:r>
          </a:p>
        </p:txBody>
      </p:sp>
      <p:sp>
        <p:nvSpPr>
          <p:cNvPr id="4" name="Rectangle 3"/>
          <p:cNvSpPr/>
          <p:nvPr/>
        </p:nvSpPr>
        <p:spPr>
          <a:xfrm rot="941998">
            <a:off x="5547130" y="2553986"/>
            <a:ext cx="4044374" cy="1569660"/>
          </a:xfrm>
          <a:prstGeom prst="rect">
            <a:avLst/>
          </a:prstGeom>
        </p:spPr>
        <p:txBody>
          <a:bodyPr wrap="square">
            <a:spAutoFit/>
          </a:bodyPr>
          <a:lstStyle/>
          <a:p>
            <a:pPr algn="ctr"/>
            <a:r>
              <a:rPr lang="en-US" sz="3200" b="1" dirty="0">
                <a:solidFill>
                  <a:srgbClr val="FF0000"/>
                </a:solidFill>
                <a:latin typeface="Brush Script MT" panose="03060802040406070304" pitchFamily="66" charset="0"/>
              </a:rPr>
              <a:t>Each Committee </a:t>
            </a:r>
            <a:endParaRPr lang="en-US" sz="3200" b="1" dirty="0" smtClean="0">
              <a:solidFill>
                <a:srgbClr val="FF0000"/>
              </a:solidFill>
              <a:latin typeface="Brush Script MT" panose="03060802040406070304" pitchFamily="66" charset="0"/>
            </a:endParaRPr>
          </a:p>
          <a:p>
            <a:pPr algn="ctr"/>
            <a:r>
              <a:rPr lang="en-US" sz="3200" b="1" dirty="0" smtClean="0">
                <a:solidFill>
                  <a:srgbClr val="FF0000"/>
                </a:solidFill>
                <a:latin typeface="Brush Script MT" panose="03060802040406070304" pitchFamily="66" charset="0"/>
              </a:rPr>
              <a:t>has </a:t>
            </a:r>
          </a:p>
          <a:p>
            <a:pPr algn="ctr"/>
            <a:r>
              <a:rPr lang="en-US" sz="3200" b="1" dirty="0" smtClean="0">
                <a:solidFill>
                  <a:srgbClr val="FF0000"/>
                </a:solidFill>
                <a:latin typeface="Brush Script MT" panose="03060802040406070304" pitchFamily="66" charset="0"/>
              </a:rPr>
              <a:t>a </a:t>
            </a:r>
            <a:r>
              <a:rPr lang="en-US" sz="3200" b="1" dirty="0">
                <a:solidFill>
                  <a:srgbClr val="FF0000"/>
                </a:solidFill>
                <a:latin typeface="Brush Script MT" panose="03060802040406070304" pitchFamily="66" charset="0"/>
              </a:rPr>
              <a:t>Chairperson</a:t>
            </a:r>
          </a:p>
        </p:txBody>
      </p:sp>
      <p:sp>
        <p:nvSpPr>
          <p:cNvPr id="5" name="Right Brace 4"/>
          <p:cNvSpPr/>
          <p:nvPr/>
        </p:nvSpPr>
        <p:spPr>
          <a:xfrm>
            <a:off x="5410199" y="1905000"/>
            <a:ext cx="1127760" cy="3962400"/>
          </a:xfrm>
          <a:prstGeom prst="rightBrace">
            <a:avLst/>
          </a:prstGeom>
          <a:ln w="571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606677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407893" cy="4407408"/>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US" sz="2400" dirty="0" smtClean="0">
                <a:solidFill>
                  <a:schemeClr val="tx1"/>
                </a:solidFill>
              </a:rPr>
              <a:t>Each domain committee focuses on the domain they have been assigned, such as Mission and Catholic Identity.  </a:t>
            </a:r>
          </a:p>
          <a:p>
            <a:r>
              <a:rPr lang="en-US" sz="2400" dirty="0" smtClean="0">
                <a:solidFill>
                  <a:schemeClr val="tx1"/>
                </a:solidFill>
              </a:rPr>
              <a:t>The committee meets as a group to discuss each specific benchmark within the domain.  Their primary job is to look </a:t>
            </a:r>
            <a:r>
              <a:rPr lang="en-US" sz="2400" dirty="0">
                <a:solidFill>
                  <a:schemeClr val="tx1"/>
                </a:solidFill>
              </a:rPr>
              <a:t>at the rubric scores and evidence from the ARCA and </a:t>
            </a:r>
            <a:r>
              <a:rPr lang="en-US" sz="2400" dirty="0" smtClean="0">
                <a:solidFill>
                  <a:schemeClr val="tx1"/>
                </a:solidFill>
              </a:rPr>
              <a:t>come </a:t>
            </a:r>
            <a:r>
              <a:rPr lang="en-US" sz="2400" dirty="0">
                <a:solidFill>
                  <a:schemeClr val="tx1"/>
                </a:solidFill>
              </a:rPr>
              <a:t>to consensus on whether they agree or </a:t>
            </a:r>
            <a:r>
              <a:rPr lang="en-US" sz="2400" dirty="0" smtClean="0">
                <a:solidFill>
                  <a:schemeClr val="tx1"/>
                </a:solidFill>
              </a:rPr>
              <a:t>disagree</a:t>
            </a:r>
            <a:r>
              <a:rPr lang="en-US" sz="2400" dirty="0">
                <a:solidFill>
                  <a:schemeClr val="tx1"/>
                </a:solidFill>
              </a:rPr>
              <a:t> </a:t>
            </a:r>
            <a:r>
              <a:rPr lang="en-US" sz="2400" dirty="0" smtClean="0">
                <a:solidFill>
                  <a:schemeClr val="tx1"/>
                </a:solidFill>
              </a:rPr>
              <a:t>with the rubric scores. </a:t>
            </a:r>
          </a:p>
          <a:p>
            <a:r>
              <a:rPr lang="en-US" sz="2400" dirty="0" smtClean="0">
                <a:solidFill>
                  <a:schemeClr val="tx1"/>
                </a:solidFill>
              </a:rPr>
              <a:t>Committees </a:t>
            </a:r>
            <a:r>
              <a:rPr lang="en-US" sz="2400" dirty="0">
                <a:solidFill>
                  <a:schemeClr val="tx1"/>
                </a:solidFill>
              </a:rPr>
              <a:t>will </a:t>
            </a:r>
            <a:r>
              <a:rPr lang="en-US" sz="2400" dirty="0" smtClean="0">
                <a:solidFill>
                  <a:schemeClr val="tx1"/>
                </a:solidFill>
              </a:rPr>
              <a:t>share with the staff the rubric scores and evidence for their domain, while remaining open for further questions</a:t>
            </a:r>
            <a:r>
              <a:rPr lang="en-US" sz="2400" dirty="0">
                <a:solidFill>
                  <a:schemeClr val="tx1"/>
                </a:solidFill>
              </a:rPr>
              <a:t>, and suggestions. </a:t>
            </a:r>
            <a:r>
              <a:rPr lang="en-US" sz="2400" dirty="0" smtClean="0">
                <a:solidFill>
                  <a:schemeClr val="tx1"/>
                </a:solidFill>
              </a:rPr>
              <a:t>Changes are often made after a faculty discussion has taken place.</a:t>
            </a:r>
            <a:endParaRPr lang="en-US" sz="2400" dirty="0">
              <a:solidFill>
                <a:schemeClr val="tx1"/>
              </a:solidFill>
            </a:endParaRPr>
          </a:p>
        </p:txBody>
      </p:sp>
      <p:sp>
        <p:nvSpPr>
          <p:cNvPr id="3" name="Title 2"/>
          <p:cNvSpPr>
            <a:spLocks noGrp="1"/>
          </p:cNvSpPr>
          <p:nvPr>
            <p:ph type="title"/>
          </p:nvPr>
        </p:nvSpPr>
        <p:spPr/>
        <p:txBody>
          <a:bodyPr/>
          <a:lstStyle/>
          <a:p>
            <a:r>
              <a:rPr lang="en-US" dirty="0" smtClean="0"/>
              <a:t>WHAT DO THE DOMAIN COMMITTEES DO?</a:t>
            </a:r>
            <a:endParaRPr lang="en-US" dirty="0"/>
          </a:p>
        </p:txBody>
      </p:sp>
    </p:spTree>
    <p:extLst>
      <p:ext uri="{BB962C8B-B14F-4D97-AF65-F5344CB8AC3E}">
        <p14:creationId xmlns:p14="http://schemas.microsoft.com/office/powerpoint/2010/main" val="4064647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dirty="0" smtClean="0"/>
              <a:t>CIPA</a:t>
            </a:r>
            <a:endParaRPr lang="en-US" sz="6600" dirty="0"/>
          </a:p>
        </p:txBody>
      </p:sp>
      <p:sp>
        <p:nvSpPr>
          <p:cNvPr id="3" name="Content Placeholder 2"/>
          <p:cNvSpPr>
            <a:spLocks noGrp="1"/>
          </p:cNvSpPr>
          <p:nvPr>
            <p:ph sz="half" idx="4294967295"/>
          </p:nvPr>
        </p:nvSpPr>
        <p:spPr>
          <a:xfrm>
            <a:off x="228600" y="2971801"/>
            <a:ext cx="3581400" cy="2438400"/>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dirty="0" smtClean="0">
                <a:solidFill>
                  <a:schemeClr val="tx1"/>
                </a:solidFill>
              </a:rPr>
              <a:t>Crucial parts </a:t>
            </a:r>
            <a:r>
              <a:rPr lang="en-US" dirty="0">
                <a:solidFill>
                  <a:schemeClr val="tx1"/>
                </a:solidFill>
              </a:rPr>
              <a:t>of the CIPA are the discussions that take place between faculty and staff members as they determine the school’s level of compliance.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057400"/>
            <a:ext cx="4883085" cy="3657600"/>
          </a:xfrm>
          <a:prstGeom prst="rect">
            <a:avLst/>
          </a:prstGeom>
          <a:ln w="38100">
            <a:solidFill>
              <a:schemeClr val="tx1"/>
            </a:solidFill>
          </a:ln>
        </p:spPr>
      </p:pic>
    </p:spTree>
    <p:extLst>
      <p:ext uri="{BB962C8B-B14F-4D97-AF65-F5344CB8AC3E}">
        <p14:creationId xmlns:p14="http://schemas.microsoft.com/office/powerpoint/2010/main" val="3591526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81199"/>
            <a:ext cx="8407893" cy="4145279"/>
          </a:xfrm>
        </p:spPr>
        <p:style>
          <a:lnRef idx="1">
            <a:schemeClr val="accent1"/>
          </a:lnRef>
          <a:fillRef idx="2">
            <a:schemeClr val="accent1"/>
          </a:fillRef>
          <a:effectRef idx="1">
            <a:schemeClr val="accent1"/>
          </a:effectRef>
          <a:fontRef idx="minor">
            <a:schemeClr val="dk1"/>
          </a:fontRef>
        </p:style>
        <p:txBody>
          <a:bodyPr/>
          <a:lstStyle/>
          <a:p>
            <a:r>
              <a:rPr lang="en-US" dirty="0"/>
              <a:t>2.6 </a:t>
            </a:r>
            <a:r>
              <a:rPr lang="en-US" dirty="0" smtClean="0">
                <a:solidFill>
                  <a:srgbClr val="FF0000"/>
                </a:solidFill>
              </a:rPr>
              <a:t>Catholic </a:t>
            </a:r>
            <a:r>
              <a:rPr lang="en-US" dirty="0">
                <a:solidFill>
                  <a:srgbClr val="FF0000"/>
                </a:solidFill>
              </a:rPr>
              <a:t>culture and faith are expressed in the school </a:t>
            </a:r>
            <a:r>
              <a:rPr lang="en-US" dirty="0"/>
              <a:t>through multiple and diverse forms  of visual and </a:t>
            </a:r>
            <a:r>
              <a:rPr lang="en-US" dirty="0" smtClean="0"/>
              <a:t>performing  </a:t>
            </a:r>
            <a:r>
              <a:rPr lang="en-US" dirty="0"/>
              <a:t>arts, music and </a:t>
            </a:r>
            <a:r>
              <a:rPr lang="en-US" dirty="0" smtClean="0"/>
              <a:t>architecture</a:t>
            </a:r>
          </a:p>
          <a:p>
            <a:endParaRPr lang="en-US" dirty="0"/>
          </a:p>
          <a:p>
            <a:r>
              <a:rPr lang="en-US" dirty="0" smtClean="0"/>
              <a:t>3.2  Every </a:t>
            </a:r>
            <a:r>
              <a:rPr lang="en-US" dirty="0"/>
              <a:t>student is offered timely, regular, and age- appropriate opportunities to reflect on their life  experiences and faith through </a:t>
            </a:r>
            <a:r>
              <a:rPr lang="en-US" dirty="0">
                <a:solidFill>
                  <a:srgbClr val="FF0000"/>
                </a:solidFill>
              </a:rPr>
              <a:t>retreats and other spiritual experiences</a:t>
            </a:r>
            <a:r>
              <a:rPr lang="en-US" dirty="0" smtClean="0">
                <a:solidFill>
                  <a:srgbClr val="FF0000"/>
                </a:solidFill>
              </a:rPr>
              <a:t>.</a:t>
            </a:r>
          </a:p>
          <a:p>
            <a:endParaRPr lang="en-US" dirty="0"/>
          </a:p>
          <a:p>
            <a:r>
              <a:rPr lang="en-US" dirty="0"/>
              <a:t>4.5  </a:t>
            </a:r>
            <a:r>
              <a:rPr lang="en-US" dirty="0" smtClean="0"/>
              <a:t>Every </a:t>
            </a:r>
            <a:r>
              <a:rPr lang="en-US" dirty="0"/>
              <a:t>administrator, faculty, and staff member </a:t>
            </a:r>
            <a:r>
              <a:rPr lang="en-US" dirty="0">
                <a:solidFill>
                  <a:srgbClr val="FF0000"/>
                </a:solidFill>
              </a:rPr>
              <a:t>visibly  supports the faith life of the school community</a:t>
            </a:r>
          </a:p>
        </p:txBody>
      </p:sp>
      <p:sp>
        <p:nvSpPr>
          <p:cNvPr id="3" name="Title 2"/>
          <p:cNvSpPr>
            <a:spLocks noGrp="1"/>
          </p:cNvSpPr>
          <p:nvPr>
            <p:ph type="title"/>
          </p:nvPr>
        </p:nvSpPr>
        <p:spPr/>
        <p:txBody>
          <a:bodyPr/>
          <a:lstStyle/>
          <a:p>
            <a:r>
              <a:rPr lang="en-US" dirty="0" smtClean="0"/>
              <a:t>Domain 1 Examples</a:t>
            </a:r>
            <a:endParaRPr lang="en-US" dirty="0"/>
          </a:p>
        </p:txBody>
      </p:sp>
    </p:spTree>
    <p:extLst>
      <p:ext uri="{BB962C8B-B14F-4D97-AF65-F5344CB8AC3E}">
        <p14:creationId xmlns:p14="http://schemas.microsoft.com/office/powerpoint/2010/main" val="2245431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45720" indent="0">
              <a:buNone/>
            </a:pPr>
            <a:endParaRPr lang="en-US" sz="2800" dirty="0" smtClean="0"/>
          </a:p>
          <a:p>
            <a:pPr marL="45720" indent="0">
              <a:buNone/>
            </a:pPr>
            <a:r>
              <a:rPr lang="en-US" sz="2800" dirty="0" smtClean="0"/>
              <a:t>6.3  The leadership </a:t>
            </a:r>
            <a:r>
              <a:rPr lang="en-US" sz="2800" dirty="0"/>
              <a:t>team takes responsibility for the development and </a:t>
            </a:r>
            <a:r>
              <a:rPr lang="en-US" sz="2800" dirty="0">
                <a:solidFill>
                  <a:srgbClr val="FF0000"/>
                </a:solidFill>
              </a:rPr>
              <a:t>oversight of personnel, including recruitment, professional growth, faith formation, and formal assessment of faculty and staff </a:t>
            </a:r>
            <a:r>
              <a:rPr lang="en-US" sz="2800" dirty="0"/>
              <a:t>in compliance </a:t>
            </a:r>
            <a:r>
              <a:rPr lang="en-US" sz="2800" dirty="0" smtClean="0"/>
              <a:t>with diocesan policies.</a:t>
            </a:r>
            <a:endParaRPr lang="en-US" sz="2800" dirty="0"/>
          </a:p>
        </p:txBody>
      </p:sp>
      <p:sp>
        <p:nvSpPr>
          <p:cNvPr id="3" name="Title 2"/>
          <p:cNvSpPr>
            <a:spLocks noGrp="1"/>
          </p:cNvSpPr>
          <p:nvPr>
            <p:ph type="title"/>
          </p:nvPr>
        </p:nvSpPr>
        <p:spPr/>
        <p:txBody>
          <a:bodyPr/>
          <a:lstStyle/>
          <a:p>
            <a:r>
              <a:rPr lang="en-US" dirty="0" smtClean="0"/>
              <a:t>DOMAIN 2 EXAMPLE</a:t>
            </a:r>
            <a:endParaRPr lang="en-US" dirty="0"/>
          </a:p>
        </p:txBody>
      </p:sp>
    </p:spTree>
    <p:extLst>
      <p:ext uri="{BB962C8B-B14F-4D97-AF65-F5344CB8AC3E}">
        <p14:creationId xmlns:p14="http://schemas.microsoft.com/office/powerpoint/2010/main" val="380083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endParaRPr lang="en-US" b="1" dirty="0" smtClean="0"/>
          </a:p>
          <a:p>
            <a:r>
              <a:rPr lang="en-US" b="1" dirty="0" smtClean="0"/>
              <a:t>7.4 </a:t>
            </a:r>
            <a:r>
              <a:rPr lang="en-US" dirty="0" smtClean="0"/>
              <a:t>Curriculum and instruction for the 21</a:t>
            </a:r>
            <a:r>
              <a:rPr lang="en-US" baseline="30000" dirty="0" smtClean="0"/>
              <a:t>st</a:t>
            </a:r>
            <a:r>
              <a:rPr lang="en-US" dirty="0" smtClean="0"/>
              <a:t> century learning </a:t>
            </a:r>
            <a:r>
              <a:rPr lang="en-US" b="1" dirty="0" smtClean="0">
                <a:solidFill>
                  <a:srgbClr val="C00000"/>
                </a:solidFill>
              </a:rPr>
              <a:t>prepares students to become expert users of technology, </a:t>
            </a:r>
            <a:r>
              <a:rPr lang="en-US" dirty="0" smtClean="0"/>
              <a:t>able to create, publish, and critique digital products that reflect their understanding of the content and their technological skills.</a:t>
            </a:r>
          </a:p>
          <a:p>
            <a:endParaRPr lang="en-US" dirty="0" smtClean="0"/>
          </a:p>
          <a:p>
            <a:r>
              <a:rPr lang="en-US" b="1" dirty="0" smtClean="0"/>
              <a:t>7.6  </a:t>
            </a:r>
            <a:r>
              <a:rPr lang="en-US" b="1" dirty="0" smtClean="0">
                <a:solidFill>
                  <a:srgbClr val="C00000"/>
                </a:solidFill>
              </a:rPr>
              <a:t>Classroom instruction is designed to engage and motivate all students, </a:t>
            </a:r>
            <a:r>
              <a:rPr lang="en-US" dirty="0" smtClean="0"/>
              <a:t>addressing the diverse needs and capabilities of each student, and accommodating students with special needs as fully as possible.</a:t>
            </a:r>
          </a:p>
          <a:p>
            <a:endParaRPr lang="en-US" dirty="0"/>
          </a:p>
        </p:txBody>
      </p:sp>
      <p:sp>
        <p:nvSpPr>
          <p:cNvPr id="2" name="Title 1"/>
          <p:cNvSpPr>
            <a:spLocks noGrp="1"/>
          </p:cNvSpPr>
          <p:nvPr>
            <p:ph type="title"/>
          </p:nvPr>
        </p:nvSpPr>
        <p:spPr/>
        <p:txBody>
          <a:bodyPr/>
          <a:lstStyle/>
          <a:p>
            <a:r>
              <a:rPr lang="en-US" dirty="0" smtClean="0"/>
              <a:t>DOMAIN 3 Examples</a:t>
            </a:r>
            <a:endParaRPr lang="en-US" dirty="0"/>
          </a:p>
        </p:txBody>
      </p:sp>
    </p:spTree>
    <p:extLst>
      <p:ext uri="{BB962C8B-B14F-4D97-AF65-F5344CB8AC3E}">
        <p14:creationId xmlns:p14="http://schemas.microsoft.com/office/powerpoint/2010/main" val="1425539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endParaRPr lang="en-US" b="1" dirty="0" smtClean="0"/>
          </a:p>
          <a:p>
            <a:r>
              <a:rPr lang="en-US" b="1" dirty="0" smtClean="0"/>
              <a:t>7.7  </a:t>
            </a:r>
            <a:r>
              <a:rPr lang="en-US" b="1" dirty="0">
                <a:solidFill>
                  <a:srgbClr val="C00000"/>
                </a:solidFill>
              </a:rPr>
              <a:t>Faculty collaborate in professional learning communities</a:t>
            </a:r>
            <a:r>
              <a:rPr lang="en-US" b="1" dirty="0">
                <a:solidFill>
                  <a:srgbClr val="002060"/>
                </a:solidFill>
              </a:rPr>
              <a:t> </a:t>
            </a:r>
            <a:r>
              <a:rPr lang="en-US" dirty="0">
                <a:solidFill>
                  <a:schemeClr val="tx1"/>
                </a:solidFill>
              </a:rPr>
              <a:t>to develop, implement and continuously improve the effectiveness of the curriculum and instruction to result in high levels of student </a:t>
            </a:r>
            <a:r>
              <a:rPr lang="en-US" dirty="0" smtClean="0">
                <a:solidFill>
                  <a:schemeClr val="tx1"/>
                </a:solidFill>
              </a:rPr>
              <a:t>achievement.</a:t>
            </a:r>
          </a:p>
          <a:p>
            <a:endParaRPr lang="en-US" dirty="0" smtClean="0">
              <a:solidFill>
                <a:schemeClr val="tx1"/>
              </a:solidFill>
            </a:endParaRPr>
          </a:p>
          <a:p>
            <a:r>
              <a:rPr lang="en-US" dirty="0" smtClean="0">
                <a:solidFill>
                  <a:schemeClr val="tx1"/>
                </a:solidFill>
              </a:rPr>
              <a:t>7.10 </a:t>
            </a:r>
            <a:r>
              <a:rPr lang="en-US" b="1" dirty="0" smtClean="0">
                <a:solidFill>
                  <a:srgbClr val="C00000"/>
                </a:solidFill>
              </a:rPr>
              <a:t> Faculty and staff engage in high quality professional development</a:t>
            </a:r>
            <a:r>
              <a:rPr lang="en-US" dirty="0" smtClean="0">
                <a:solidFill>
                  <a:schemeClr val="tx1"/>
                </a:solidFill>
              </a:rPr>
              <a:t>, including religious formation, and are accountable for implementation that supports student learning.</a:t>
            </a:r>
            <a:endParaRPr lang="en-US" dirty="0">
              <a:solidFill>
                <a:schemeClr val="tx1"/>
              </a:solidFill>
            </a:endParaRPr>
          </a:p>
        </p:txBody>
      </p:sp>
      <p:sp>
        <p:nvSpPr>
          <p:cNvPr id="3" name="Title 2"/>
          <p:cNvSpPr>
            <a:spLocks noGrp="1"/>
          </p:cNvSpPr>
          <p:nvPr>
            <p:ph type="title"/>
          </p:nvPr>
        </p:nvSpPr>
        <p:spPr/>
        <p:txBody>
          <a:bodyPr/>
          <a:lstStyle/>
          <a:p>
            <a:r>
              <a:rPr lang="en-US" dirty="0" smtClean="0"/>
              <a:t>DOMAIN 3 Examples</a:t>
            </a:r>
            <a:endParaRPr lang="en-US" dirty="0"/>
          </a:p>
        </p:txBody>
      </p:sp>
    </p:spTree>
    <p:extLst>
      <p:ext uri="{BB962C8B-B14F-4D97-AF65-F5344CB8AC3E}">
        <p14:creationId xmlns:p14="http://schemas.microsoft.com/office/powerpoint/2010/main" val="951699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marL="45720" indent="0">
              <a:buNone/>
            </a:pPr>
            <a:r>
              <a:rPr lang="en-US" sz="2800" dirty="0"/>
              <a:t>13.1  </a:t>
            </a:r>
            <a:r>
              <a:rPr lang="en-US" sz="2800" dirty="0" smtClean="0"/>
              <a:t>The marketing </a:t>
            </a:r>
            <a:r>
              <a:rPr lang="en-US" sz="2800" dirty="0"/>
              <a:t>plan requires school </a:t>
            </a:r>
            <a:r>
              <a:rPr lang="en-US" sz="2800" dirty="0" smtClean="0"/>
              <a:t>leaders and staff </a:t>
            </a:r>
            <a:r>
              <a:rPr lang="en-US" sz="2800" dirty="0"/>
              <a:t>to insure the implementation of </a:t>
            </a:r>
            <a:r>
              <a:rPr lang="en-US" sz="2800" dirty="0">
                <a:solidFill>
                  <a:srgbClr val="FF0000"/>
                </a:solidFill>
              </a:rPr>
              <a:t>contemporary, multiple information technologies to reach targeted audiences, </a:t>
            </a:r>
            <a:r>
              <a:rPr lang="en-US" sz="2800" dirty="0"/>
              <a:t>and to </a:t>
            </a:r>
            <a:r>
              <a:rPr lang="en-US" sz="2800" dirty="0" smtClean="0"/>
              <a:t>establish </a:t>
            </a:r>
            <a:r>
              <a:rPr lang="en-US" sz="2800" dirty="0"/>
              <a:t>reliable and secure databases and accountability to stakeholders.</a:t>
            </a:r>
          </a:p>
        </p:txBody>
      </p:sp>
      <p:sp>
        <p:nvSpPr>
          <p:cNvPr id="3" name="Title 2"/>
          <p:cNvSpPr>
            <a:spLocks noGrp="1"/>
          </p:cNvSpPr>
          <p:nvPr>
            <p:ph type="title"/>
          </p:nvPr>
        </p:nvSpPr>
        <p:spPr/>
        <p:txBody>
          <a:bodyPr/>
          <a:lstStyle/>
          <a:p>
            <a:r>
              <a:rPr lang="en-US" dirty="0" smtClean="0"/>
              <a:t>DOMAIN 4 EXAMPLE</a:t>
            </a:r>
            <a:endParaRPr lang="en-US" dirty="0"/>
          </a:p>
        </p:txBody>
      </p:sp>
    </p:spTree>
    <p:extLst>
      <p:ext uri="{BB962C8B-B14F-4D97-AF65-F5344CB8AC3E}">
        <p14:creationId xmlns:p14="http://schemas.microsoft.com/office/powerpoint/2010/main" val="260420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2057399"/>
            <a:ext cx="8407893" cy="4069079"/>
          </a:xfrm>
          <a:ln w="57150">
            <a:solidFill>
              <a:schemeClr val="tx1"/>
            </a:solidFill>
          </a:ln>
        </p:spPr>
        <p:style>
          <a:lnRef idx="1">
            <a:schemeClr val="accent1"/>
          </a:lnRef>
          <a:fillRef idx="2">
            <a:schemeClr val="accent1"/>
          </a:fillRef>
          <a:effectRef idx="1">
            <a:schemeClr val="accent1"/>
          </a:effectRef>
          <a:fontRef idx="minor">
            <a:schemeClr val="dk1"/>
          </a:fontRef>
        </p:style>
        <p:txBody>
          <a:bodyPr/>
          <a:lstStyle/>
          <a:p>
            <a:pPr marL="45720" indent="0" algn="ctr">
              <a:buNone/>
            </a:pPr>
            <a:r>
              <a:rPr lang="en-US" dirty="0" smtClean="0">
                <a:solidFill>
                  <a:schemeClr val="tx1"/>
                </a:solidFill>
                <a:hlinkClick r:id="rId2"/>
              </a:rPr>
              <a:t>The link below takes you to a 7 minute video by Elizabeth </a:t>
            </a:r>
            <a:r>
              <a:rPr lang="en-US" dirty="0" err="1" smtClean="0">
                <a:solidFill>
                  <a:schemeClr val="tx1"/>
                </a:solidFill>
                <a:hlinkClick r:id="rId2"/>
              </a:rPr>
              <a:t>Fulham</a:t>
            </a:r>
            <a:r>
              <a:rPr lang="en-US" dirty="0" smtClean="0">
                <a:solidFill>
                  <a:schemeClr val="tx1"/>
                </a:solidFill>
                <a:hlinkClick r:id="rId2"/>
              </a:rPr>
              <a:t>.  The purpose of the video is to provide a clear and simple explanation of the FCC accreditation program to parents.  Schools are advised to show this video as they are beginning the CIPA process.  Staff members can also benefit from the information.  </a:t>
            </a:r>
            <a:r>
              <a:rPr lang="en-US" dirty="0">
                <a:solidFill>
                  <a:schemeClr val="tx2">
                    <a:lumMod val="75000"/>
                  </a:schemeClr>
                </a:solidFill>
                <a:hlinkClick r:id="rId2"/>
              </a:rPr>
              <a:t/>
            </a:r>
            <a:br>
              <a:rPr lang="en-US" dirty="0">
                <a:solidFill>
                  <a:schemeClr val="tx2">
                    <a:lumMod val="75000"/>
                  </a:schemeClr>
                </a:solidFill>
                <a:hlinkClick r:id="rId2"/>
              </a:rPr>
            </a:br>
            <a:endParaRPr lang="en-US" dirty="0" smtClean="0">
              <a:solidFill>
                <a:schemeClr val="tx2">
                  <a:lumMod val="75000"/>
                </a:schemeClr>
              </a:solidFill>
              <a:hlinkClick r:id="rId2"/>
            </a:endParaRPr>
          </a:p>
          <a:p>
            <a:endParaRPr lang="en-US" dirty="0">
              <a:solidFill>
                <a:schemeClr val="tx2">
                  <a:lumMod val="75000"/>
                </a:schemeClr>
              </a:solidFill>
              <a:hlinkClick r:id="rId2"/>
            </a:endParaRPr>
          </a:p>
          <a:p>
            <a:pPr marL="45720" indent="0" algn="ctr">
              <a:buNone/>
            </a:pPr>
            <a:r>
              <a:rPr lang="en-US" dirty="0" smtClean="0">
                <a:solidFill>
                  <a:schemeClr val="tx2">
                    <a:lumMod val="75000"/>
                  </a:schemeClr>
                </a:solidFill>
                <a:hlinkClick r:id="rId2"/>
              </a:rPr>
              <a:t>https</a:t>
            </a:r>
            <a:r>
              <a:rPr lang="en-US" dirty="0">
                <a:solidFill>
                  <a:schemeClr val="tx2">
                    <a:lumMod val="75000"/>
                  </a:schemeClr>
                </a:solidFill>
                <a:hlinkClick r:id="rId2"/>
              </a:rPr>
              <a:t>://www.dropbox.com/l/LAjsgxzk4VFhZZdPuiJEJf</a:t>
            </a:r>
            <a:r>
              <a:rPr lang="en-US" dirty="0">
                <a:solidFill>
                  <a:schemeClr val="tx2">
                    <a:lumMod val="75000"/>
                  </a:schemeClr>
                </a:solidFill>
              </a:rPr>
              <a:t/>
            </a:r>
            <a:br>
              <a:rPr lang="en-US" dirty="0">
                <a:solidFill>
                  <a:schemeClr val="tx2">
                    <a:lumMod val="75000"/>
                  </a:schemeClr>
                </a:solidFill>
              </a:rPr>
            </a:br>
            <a:r>
              <a:rPr lang="en-US" dirty="0" smtClean="0">
                <a:solidFill>
                  <a:schemeClr val="tx2">
                    <a:lumMod val="75000"/>
                  </a:schemeClr>
                </a:solidFill>
              </a:rPr>
              <a:t> </a:t>
            </a:r>
            <a:endParaRPr lang="en-US" dirty="0"/>
          </a:p>
        </p:txBody>
      </p:sp>
      <p:sp>
        <p:nvSpPr>
          <p:cNvPr id="3" name="Title 2"/>
          <p:cNvSpPr>
            <a:spLocks noGrp="1"/>
          </p:cNvSpPr>
          <p:nvPr>
            <p:ph type="title"/>
          </p:nvPr>
        </p:nvSpPr>
        <p:spPr>
          <a:xfrm>
            <a:off x="381000" y="-152400"/>
            <a:ext cx="8229600" cy="2100072"/>
          </a:xfrm>
        </p:spPr>
        <p:txBody>
          <a:bodyPr>
            <a:normAutofit/>
          </a:bodyPr>
          <a:lstStyle/>
          <a:p>
            <a:r>
              <a:rPr lang="en-US" sz="2400" dirty="0" smtClean="0"/>
              <a:t>An explanation of the Catholic Standards and Benchmarks for Effective Elementary and Secondary Schools.</a:t>
            </a:r>
            <a:endParaRPr lang="en-US" sz="2400" dirty="0"/>
          </a:p>
        </p:txBody>
      </p:sp>
    </p:spTree>
    <p:extLst>
      <p:ext uri="{BB962C8B-B14F-4D97-AF65-F5344CB8AC3E}">
        <p14:creationId xmlns:p14="http://schemas.microsoft.com/office/powerpoint/2010/main" val="1522745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077199" cy="4343400"/>
          </a:xfrm>
          <a:ln w="38100">
            <a:solidFill>
              <a:schemeClr val="tx1"/>
            </a:solidFill>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2800" dirty="0" smtClean="0">
                <a:solidFill>
                  <a:schemeClr val="tx1"/>
                </a:solidFill>
              </a:rPr>
              <a:t>Review Standards and Benchmarks - </a:t>
            </a:r>
            <a:r>
              <a:rPr lang="en-US" sz="2800" i="1" dirty="0" smtClean="0">
                <a:solidFill>
                  <a:schemeClr val="tx1"/>
                </a:solidFill>
              </a:rPr>
              <a:t>everyone</a:t>
            </a:r>
          </a:p>
          <a:p>
            <a:r>
              <a:rPr lang="en-US" sz="2800" dirty="0" smtClean="0">
                <a:solidFill>
                  <a:schemeClr val="tx1"/>
                </a:solidFill>
              </a:rPr>
              <a:t>Analyze student data to use as </a:t>
            </a:r>
            <a:r>
              <a:rPr lang="en-US" sz="2800" i="1" dirty="0" smtClean="0">
                <a:solidFill>
                  <a:srgbClr val="FF0000"/>
                </a:solidFill>
              </a:rPr>
              <a:t>evidence - </a:t>
            </a:r>
            <a:r>
              <a:rPr lang="en-US" sz="2800" i="1" dirty="0" smtClean="0">
                <a:solidFill>
                  <a:schemeClr val="tx1"/>
                </a:solidFill>
              </a:rPr>
              <a:t>committee</a:t>
            </a:r>
          </a:p>
          <a:p>
            <a:r>
              <a:rPr lang="en-US" sz="2800" dirty="0" smtClean="0">
                <a:solidFill>
                  <a:schemeClr val="tx1"/>
                </a:solidFill>
              </a:rPr>
              <a:t>Compare survey results between staff, students, and parents.  Use as </a:t>
            </a:r>
            <a:r>
              <a:rPr lang="en-US" sz="2800" i="1" dirty="0" smtClean="0">
                <a:solidFill>
                  <a:srgbClr val="FF0000"/>
                </a:solidFill>
              </a:rPr>
              <a:t>evidence.  </a:t>
            </a:r>
            <a:r>
              <a:rPr lang="en-US" sz="2800" i="1" dirty="0" smtClean="0">
                <a:solidFill>
                  <a:schemeClr val="tx1"/>
                </a:solidFill>
              </a:rPr>
              <a:t>S.C.</a:t>
            </a:r>
          </a:p>
          <a:p>
            <a:r>
              <a:rPr lang="en-US" sz="2800" dirty="0" smtClean="0">
                <a:solidFill>
                  <a:schemeClr val="tx1"/>
                </a:solidFill>
              </a:rPr>
              <a:t>Score the rubrics and provide </a:t>
            </a:r>
            <a:r>
              <a:rPr lang="en-US" sz="2800" i="1" dirty="0" smtClean="0">
                <a:solidFill>
                  <a:srgbClr val="FF0000"/>
                </a:solidFill>
              </a:rPr>
              <a:t>evidence. </a:t>
            </a:r>
            <a:r>
              <a:rPr lang="en-US" sz="2800" i="1" dirty="0" smtClean="0">
                <a:solidFill>
                  <a:schemeClr val="tx1"/>
                </a:solidFill>
              </a:rPr>
              <a:t>Domain Committees</a:t>
            </a:r>
          </a:p>
          <a:p>
            <a:r>
              <a:rPr lang="en-US" sz="2800" dirty="0" smtClean="0">
                <a:solidFill>
                  <a:schemeClr val="tx1"/>
                </a:solidFill>
              </a:rPr>
              <a:t>Staff agrees as to where the school is on the rubrics</a:t>
            </a:r>
            <a:r>
              <a:rPr lang="en-US" dirty="0">
                <a:solidFill>
                  <a:schemeClr val="tx2"/>
                </a:solidFill>
              </a:rPr>
              <a:t> </a:t>
            </a:r>
            <a:r>
              <a:rPr lang="en-US" sz="2800" dirty="0" smtClean="0">
                <a:solidFill>
                  <a:schemeClr val="tx1"/>
                </a:solidFill>
              </a:rPr>
              <a:t>and provides </a:t>
            </a:r>
            <a:r>
              <a:rPr lang="en-US" sz="2800" i="1" dirty="0" smtClean="0">
                <a:solidFill>
                  <a:srgbClr val="FF0000"/>
                </a:solidFill>
              </a:rPr>
              <a:t>evidence </a:t>
            </a:r>
            <a:r>
              <a:rPr lang="en-US" sz="2800" dirty="0" smtClean="0">
                <a:solidFill>
                  <a:schemeClr val="tx1"/>
                </a:solidFill>
              </a:rPr>
              <a:t>to back it up.</a:t>
            </a:r>
          </a:p>
          <a:p>
            <a:r>
              <a:rPr lang="en-US" sz="2800" dirty="0" smtClean="0">
                <a:solidFill>
                  <a:schemeClr val="tx1"/>
                </a:solidFill>
              </a:rPr>
              <a:t>Update your Action Plan – S.C</a:t>
            </a:r>
          </a:p>
          <a:p>
            <a:r>
              <a:rPr lang="en-US" sz="2800" dirty="0" smtClean="0"/>
              <a:t>Communicate to stakeholders - Administration</a:t>
            </a:r>
            <a:endParaRPr lang="en-US" sz="2800" dirty="0"/>
          </a:p>
          <a:p>
            <a:pPr marL="0" indent="0">
              <a:buNone/>
            </a:pPr>
            <a:r>
              <a:rPr lang="en-US" dirty="0" smtClean="0"/>
              <a:t> </a:t>
            </a:r>
          </a:p>
          <a:p>
            <a:pPr>
              <a:buFont typeface="Arial" charset="0"/>
              <a:buChar char="•"/>
            </a:pPr>
            <a:endParaRPr lang="en-US" dirty="0"/>
          </a:p>
        </p:txBody>
      </p:sp>
      <p:sp>
        <p:nvSpPr>
          <p:cNvPr id="3" name="Title 2"/>
          <p:cNvSpPr>
            <a:spLocks noGrp="1"/>
          </p:cNvSpPr>
          <p:nvPr>
            <p:ph type="title"/>
          </p:nvPr>
        </p:nvSpPr>
        <p:spPr/>
        <p:txBody>
          <a:bodyPr/>
          <a:lstStyle/>
          <a:p>
            <a:r>
              <a:rPr lang="en-US" dirty="0" smtClean="0"/>
              <a:t>Key Parts of the Process</a:t>
            </a:r>
            <a:endParaRPr lang="en-US" dirty="0"/>
          </a:p>
        </p:txBody>
      </p:sp>
    </p:spTree>
    <p:extLst>
      <p:ext uri="{BB962C8B-B14F-4D97-AF65-F5344CB8AC3E}">
        <p14:creationId xmlns:p14="http://schemas.microsoft.com/office/powerpoint/2010/main" val="3731572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Executive Summary:  A brief overview of what has been accomplished since the last accreditation visit.</a:t>
            </a:r>
          </a:p>
          <a:p>
            <a:endParaRPr lang="en-US" sz="3200" dirty="0"/>
          </a:p>
          <a:p>
            <a:r>
              <a:rPr lang="en-US" sz="3200" dirty="0" smtClean="0"/>
              <a:t>Domain Reports:  Each domain requires a paragraph that summarizes strengths and areas to improve</a:t>
            </a:r>
            <a:endParaRPr lang="en-US" sz="3200" dirty="0"/>
          </a:p>
        </p:txBody>
      </p:sp>
      <p:sp>
        <p:nvSpPr>
          <p:cNvPr id="3" name="Title 2"/>
          <p:cNvSpPr>
            <a:spLocks noGrp="1"/>
          </p:cNvSpPr>
          <p:nvPr>
            <p:ph type="title"/>
          </p:nvPr>
        </p:nvSpPr>
        <p:spPr/>
        <p:txBody>
          <a:bodyPr/>
          <a:lstStyle/>
          <a:p>
            <a:r>
              <a:rPr lang="en-US" dirty="0" smtClean="0"/>
              <a:t>Principal</a:t>
            </a:r>
            <a:endParaRPr lang="en-US" dirty="0"/>
          </a:p>
        </p:txBody>
      </p:sp>
    </p:spTree>
    <p:extLst>
      <p:ext uri="{BB962C8B-B14F-4D97-AF65-F5344CB8AC3E}">
        <p14:creationId xmlns:p14="http://schemas.microsoft.com/office/powerpoint/2010/main" val="3372090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407893" cy="4724400"/>
          </a:xfrm>
        </p:spPr>
        <p:style>
          <a:lnRef idx="1">
            <a:schemeClr val="accent1"/>
          </a:lnRef>
          <a:fillRef idx="2">
            <a:schemeClr val="accent1"/>
          </a:fillRef>
          <a:effectRef idx="1">
            <a:schemeClr val="accent1"/>
          </a:effectRef>
          <a:fontRef idx="minor">
            <a:schemeClr val="dk1"/>
          </a:fontRef>
        </p:style>
        <p:txBody>
          <a:bodyPr>
            <a:normAutofit/>
          </a:bodyPr>
          <a:lstStyle/>
          <a:p>
            <a:pPr marL="45720" indent="0" algn="ctr">
              <a:buNone/>
            </a:pPr>
            <a:r>
              <a:rPr lang="en-US" sz="2400" dirty="0" smtClean="0"/>
              <a:t>The school Action Plan will serve as your roadmap for the future.  It will guide future decisions and assist you in documenting progress.  </a:t>
            </a:r>
            <a:endParaRPr lang="en-US" sz="2400" dirty="0"/>
          </a:p>
        </p:txBody>
      </p:sp>
      <p:sp>
        <p:nvSpPr>
          <p:cNvPr id="3" name="Title 2"/>
          <p:cNvSpPr>
            <a:spLocks noGrp="1"/>
          </p:cNvSpPr>
          <p:nvPr>
            <p:ph type="title"/>
          </p:nvPr>
        </p:nvSpPr>
        <p:spPr/>
        <p:txBody>
          <a:bodyPr/>
          <a:lstStyle/>
          <a:p>
            <a:r>
              <a:rPr lang="en-US" dirty="0" smtClean="0"/>
              <a:t>DON’T UNDERESTIMATE THE IMPORTANCE OF YOUR ACTION PLAN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124200"/>
            <a:ext cx="4419600" cy="3383756"/>
          </a:xfrm>
          <a:prstGeom prst="rect">
            <a:avLst/>
          </a:prstGeom>
          <a:effectLst>
            <a:softEdge rad="63500"/>
          </a:effectLst>
        </p:spPr>
      </p:pic>
    </p:spTree>
    <p:extLst>
      <p:ext uri="{BB962C8B-B14F-4D97-AF65-F5344CB8AC3E}">
        <p14:creationId xmlns:p14="http://schemas.microsoft.com/office/powerpoint/2010/main" val="2203567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7086600" cy="762000"/>
          </a:xfrm>
        </p:spPr>
        <p:txBody>
          <a:bodyPr/>
          <a:lstStyle/>
          <a:p>
            <a:r>
              <a:rPr lang="en-US" sz="4000" dirty="0" smtClean="0"/>
              <a:t>Sample Action Plan GOAL</a:t>
            </a:r>
            <a:endParaRPr lang="en-US" sz="4000" dirty="0"/>
          </a:p>
        </p:txBody>
      </p:sp>
      <p:sp>
        <p:nvSpPr>
          <p:cNvPr id="3" name="Subtitle 2"/>
          <p:cNvSpPr>
            <a:spLocks noGrp="1"/>
          </p:cNvSpPr>
          <p:nvPr>
            <p:ph type="subTitle" idx="1"/>
          </p:nvPr>
        </p:nvSpPr>
        <p:spPr>
          <a:xfrm>
            <a:off x="304800" y="1143000"/>
            <a:ext cx="6477000" cy="5181600"/>
          </a:xfrm>
        </p:spPr>
        <p:txBody>
          <a:bodyPr>
            <a:normAutofit lnSpcReduction="10000"/>
          </a:bodyPr>
          <a:lstStyle/>
          <a:p>
            <a:pPr algn="l"/>
            <a:r>
              <a:rPr lang="en-US" sz="2800" b="1" u="sng" dirty="0">
                <a:solidFill>
                  <a:schemeClr val="bg1"/>
                </a:solidFill>
              </a:rPr>
              <a:t>Goal 1 </a:t>
            </a:r>
            <a:endParaRPr lang="en-US" sz="2800" dirty="0">
              <a:solidFill>
                <a:schemeClr val="bg1"/>
              </a:solidFill>
            </a:endParaRPr>
          </a:p>
          <a:p>
            <a:pPr algn="l"/>
            <a:r>
              <a:rPr lang="en-US" sz="2800" dirty="0" smtClean="0">
                <a:solidFill>
                  <a:schemeClr val="bg1"/>
                </a:solidFill>
              </a:rPr>
              <a:t>St. Michael Catholic </a:t>
            </a:r>
            <a:r>
              <a:rPr lang="en-US" sz="2800" dirty="0">
                <a:solidFill>
                  <a:schemeClr val="bg1"/>
                </a:solidFill>
              </a:rPr>
              <a:t>School faculty will use Catholic intellectual tradition to help students think critically about the world around them.  Eighth graders will demonstrate an improved understanding of Catholic intellectual tradition and seventh graders will demonstrate an improved ability to debate by the spring of 2020 (2.5)</a:t>
            </a:r>
          </a:p>
        </p:txBody>
      </p:sp>
    </p:spTree>
    <p:extLst>
      <p:ext uri="{BB962C8B-B14F-4D97-AF65-F5344CB8AC3E}">
        <p14:creationId xmlns:p14="http://schemas.microsoft.com/office/powerpoint/2010/main" val="3739315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010400" cy="762000"/>
          </a:xfrm>
        </p:spPr>
        <p:txBody>
          <a:bodyPr/>
          <a:lstStyle/>
          <a:p>
            <a:r>
              <a:rPr lang="en-US" sz="4000" dirty="0" smtClean="0"/>
              <a:t>Sample Action Plan GOAL</a:t>
            </a:r>
            <a:endParaRPr lang="en-US" sz="4000" dirty="0"/>
          </a:p>
        </p:txBody>
      </p:sp>
      <p:sp>
        <p:nvSpPr>
          <p:cNvPr id="3" name="Subtitle 2"/>
          <p:cNvSpPr>
            <a:spLocks noGrp="1"/>
          </p:cNvSpPr>
          <p:nvPr>
            <p:ph type="subTitle" idx="1"/>
          </p:nvPr>
        </p:nvSpPr>
        <p:spPr>
          <a:xfrm>
            <a:off x="533400" y="1143000"/>
            <a:ext cx="6248400" cy="5181600"/>
          </a:xfrm>
        </p:spPr>
        <p:txBody>
          <a:bodyPr>
            <a:noAutofit/>
          </a:bodyPr>
          <a:lstStyle/>
          <a:p>
            <a:pPr algn="l"/>
            <a:r>
              <a:rPr lang="en-US" sz="2800" b="1" u="sng" dirty="0">
                <a:solidFill>
                  <a:schemeClr val="bg1"/>
                </a:solidFill>
              </a:rPr>
              <a:t>Goal 2</a:t>
            </a:r>
            <a:endParaRPr lang="en-US" sz="2800" dirty="0">
              <a:solidFill>
                <a:schemeClr val="bg1"/>
              </a:solidFill>
            </a:endParaRPr>
          </a:p>
          <a:p>
            <a:pPr algn="l"/>
            <a:r>
              <a:rPr lang="en-US" sz="2800" dirty="0" smtClean="0">
                <a:solidFill>
                  <a:schemeClr val="bg1"/>
                </a:solidFill>
              </a:rPr>
              <a:t>St. Gregory Catholic </a:t>
            </a:r>
            <a:r>
              <a:rPr lang="en-US" sz="2800" dirty="0">
                <a:solidFill>
                  <a:schemeClr val="bg1"/>
                </a:solidFill>
              </a:rPr>
              <a:t>School will update our facilities management and technology plans so that we have an integrated set of planning documents that will enable the school to better use our resources.  Through implementation of a new integrated plan, there will be a cost savings of 2% by 2018 and the ability to add $20,000 to upgrade technology in 2017.  (12.1)</a:t>
            </a:r>
          </a:p>
        </p:txBody>
      </p:sp>
    </p:spTree>
    <p:extLst>
      <p:ext uri="{BB962C8B-B14F-4D97-AF65-F5344CB8AC3E}">
        <p14:creationId xmlns:p14="http://schemas.microsoft.com/office/powerpoint/2010/main" val="939370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5" name="Text Box 2"/>
          <p:cNvSpPr txBox="1">
            <a:spLocks noChangeArrowheads="1"/>
          </p:cNvSpPr>
          <p:nvPr/>
        </p:nvSpPr>
        <p:spPr bwMode="auto">
          <a:xfrm>
            <a:off x="228600" y="2213782"/>
            <a:ext cx="4305300" cy="10156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000" dirty="0">
                <a:effectLst/>
                <a:latin typeface="Times New Roman"/>
                <a:ea typeface="Calibri"/>
                <a:cs typeface="Times New Roman"/>
              </a:rPr>
              <a:t>Goal Statement (includes specific audience, measurable change, and time frame)</a:t>
            </a:r>
          </a:p>
        </p:txBody>
      </p:sp>
      <p:sp>
        <p:nvSpPr>
          <p:cNvPr id="6" name="Text Box 2"/>
          <p:cNvSpPr txBox="1">
            <a:spLocks noChangeArrowheads="1"/>
          </p:cNvSpPr>
          <p:nvPr/>
        </p:nvSpPr>
        <p:spPr bwMode="auto">
          <a:xfrm>
            <a:off x="4533900" y="2242684"/>
            <a:ext cx="4305300" cy="101566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2000" dirty="0">
                <a:effectLst/>
                <a:latin typeface="Times New Roman"/>
                <a:ea typeface="Calibri"/>
                <a:cs typeface="Times New Roman"/>
              </a:rPr>
              <a:t>Evidence (List of evidence that will be used to document and evaluate the success of the goal)</a:t>
            </a:r>
          </a:p>
        </p:txBody>
      </p:sp>
      <p:sp>
        <p:nvSpPr>
          <p:cNvPr id="7" name="Text Box 3"/>
          <p:cNvSpPr txBox="1">
            <a:spLocks noChangeArrowheads="1"/>
          </p:cNvSpPr>
          <p:nvPr/>
        </p:nvSpPr>
        <p:spPr bwMode="auto">
          <a:xfrm>
            <a:off x="228600" y="3248660"/>
            <a:ext cx="8610600" cy="3304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2000" u="sng" dirty="0">
                <a:effectLst/>
                <a:latin typeface="Times New Roman"/>
                <a:ea typeface="Calibri"/>
                <a:cs typeface="Times New Roman"/>
              </a:rPr>
              <a:t>Strategy		Timeline	</a:t>
            </a:r>
            <a:r>
              <a:rPr lang="en-US" sz="2000" u="sng" dirty="0" smtClean="0">
                <a:effectLst/>
                <a:latin typeface="Times New Roman"/>
                <a:ea typeface="Calibri"/>
                <a:cs typeface="Times New Roman"/>
              </a:rPr>
              <a:t> 	Person </a:t>
            </a:r>
            <a:r>
              <a:rPr lang="en-US" sz="2000" u="sng" dirty="0">
                <a:effectLst/>
                <a:latin typeface="Times New Roman"/>
                <a:ea typeface="Calibri"/>
                <a:cs typeface="Times New Roman"/>
              </a:rPr>
              <a:t>Responsible	</a:t>
            </a:r>
            <a:r>
              <a:rPr lang="en-US" sz="2000" u="sng" dirty="0" smtClean="0">
                <a:effectLst/>
                <a:latin typeface="Times New Roman"/>
                <a:ea typeface="Calibri"/>
                <a:cs typeface="Times New Roman"/>
              </a:rPr>
              <a:t>Resources</a:t>
            </a:r>
            <a:endParaRPr lang="en-US" sz="2000" dirty="0">
              <a:effectLst/>
              <a:latin typeface="Times New Roman"/>
              <a:ea typeface="Calibri"/>
              <a:cs typeface="Times New Roman"/>
            </a:endParaRPr>
          </a:p>
          <a:p>
            <a:pPr marL="0" marR="0">
              <a:spcBef>
                <a:spcPts val="0"/>
              </a:spcBef>
              <a:spcAft>
                <a:spcPts val="0"/>
              </a:spcAft>
            </a:pPr>
            <a:r>
              <a:rPr lang="en-US" sz="2000" dirty="0">
                <a:effectLst/>
                <a:latin typeface="Times New Roman"/>
                <a:ea typeface="Calibri"/>
                <a:cs typeface="Times New Roman"/>
              </a:rPr>
              <a:t>Teachers will…</a:t>
            </a:r>
          </a:p>
          <a:p>
            <a:pPr marL="0" marR="0">
              <a:spcBef>
                <a:spcPts val="0"/>
              </a:spcBef>
              <a:spcAft>
                <a:spcPts val="0"/>
              </a:spcAft>
            </a:pPr>
            <a:r>
              <a:rPr lang="en-US" sz="2000" dirty="0">
                <a:effectLst/>
                <a:latin typeface="Times New Roman"/>
                <a:ea typeface="Calibri"/>
                <a:cs typeface="Times New Roman"/>
              </a:rPr>
              <a:t>Students will…</a:t>
            </a:r>
          </a:p>
        </p:txBody>
      </p:sp>
    </p:spTree>
    <p:extLst>
      <p:ext uri="{BB962C8B-B14F-4D97-AF65-F5344CB8AC3E}">
        <p14:creationId xmlns:p14="http://schemas.microsoft.com/office/powerpoint/2010/main" val="253380276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7924800" cy="4449763"/>
          </a:xfrm>
        </p:spPr>
        <p:txBody>
          <a:bodyPr>
            <a:normAutofit/>
          </a:bodyPr>
          <a:lstStyle/>
          <a:p>
            <a:pPr marL="45720" indent="0" algn="ctr">
              <a:buNone/>
            </a:pPr>
            <a:r>
              <a:rPr lang="en-US" sz="5400" dirty="0"/>
              <a:t>WHAT TO EXPECT DURING THE FCC VISITATION</a:t>
            </a:r>
          </a:p>
        </p:txBody>
      </p:sp>
      <p:sp>
        <p:nvSpPr>
          <p:cNvPr id="3" name="Title 2"/>
          <p:cNvSpPr>
            <a:spLocks noGrp="1"/>
          </p:cNvSpPr>
          <p:nvPr>
            <p:ph type="title" idx="4294967295"/>
          </p:nvPr>
        </p:nvSpPr>
        <p:spPr>
          <a:xfrm>
            <a:off x="0" y="355600"/>
            <a:ext cx="8382000" cy="1054100"/>
          </a:xfrm>
        </p:spPr>
        <p:txBody>
          <a:bodyPr/>
          <a:lstStyle/>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44" y="3581400"/>
            <a:ext cx="8269673" cy="2162175"/>
          </a:xfrm>
          <a:prstGeom prst="rect">
            <a:avLst/>
          </a:prstGeom>
          <a:effectLst>
            <a:softEdge rad="127000"/>
          </a:effectLst>
        </p:spPr>
      </p:pic>
    </p:spTree>
    <p:extLst>
      <p:ext uri="{BB962C8B-B14F-4D97-AF65-F5344CB8AC3E}">
        <p14:creationId xmlns:p14="http://schemas.microsoft.com/office/powerpoint/2010/main" val="9537749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6172200" cy="990600"/>
          </a:xfrm>
        </p:spPr>
        <p:txBody>
          <a:bodyPr/>
          <a:lstStyle/>
          <a:p>
            <a:r>
              <a:rPr lang="en-US" dirty="0" smtClean="0"/>
              <a:t>During the Visitation</a:t>
            </a:r>
            <a:endParaRPr lang="en-US" dirty="0"/>
          </a:p>
        </p:txBody>
      </p:sp>
      <p:sp>
        <p:nvSpPr>
          <p:cNvPr id="3" name="Subtitle 2"/>
          <p:cNvSpPr>
            <a:spLocks noGrp="1"/>
          </p:cNvSpPr>
          <p:nvPr>
            <p:ph type="subTitle" idx="1"/>
          </p:nvPr>
        </p:nvSpPr>
        <p:spPr>
          <a:xfrm>
            <a:off x="304800" y="1295400"/>
            <a:ext cx="8305800" cy="5181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457200" indent="-457200" algn="l">
              <a:buFont typeface="Wingdings" panose="05000000000000000000" pitchFamily="2" charset="2"/>
              <a:buChar char="q"/>
            </a:pPr>
            <a:endParaRPr lang="en-US" sz="2400" dirty="0" smtClean="0">
              <a:solidFill>
                <a:schemeClr val="tx1"/>
              </a:solidFill>
            </a:endParaRPr>
          </a:p>
          <a:p>
            <a:pPr marL="457200" indent="-457200" algn="l">
              <a:buFont typeface="Wingdings" panose="05000000000000000000" pitchFamily="2" charset="2"/>
              <a:buChar char="q"/>
            </a:pPr>
            <a:r>
              <a:rPr lang="en-US" sz="2400" dirty="0" smtClean="0">
                <a:solidFill>
                  <a:schemeClr val="tx1"/>
                </a:solidFill>
              </a:rPr>
              <a:t>Team members are provided with the CIPA report and Action plan approximately six weeks prior to arriving for the visit.  Upon arrival, the team will begin to discuss the information that was provided to them.  </a:t>
            </a:r>
          </a:p>
          <a:p>
            <a:pPr marL="457200" indent="-457200" algn="l">
              <a:buFont typeface="Wingdings" panose="05000000000000000000" pitchFamily="2" charset="2"/>
              <a:buChar char="q"/>
            </a:pPr>
            <a:endParaRPr lang="en-US" sz="2400" dirty="0" smtClean="0">
              <a:solidFill>
                <a:schemeClr val="tx1"/>
              </a:solidFill>
            </a:endParaRPr>
          </a:p>
          <a:p>
            <a:pPr marL="457200" indent="-457200" algn="l">
              <a:buFont typeface="Wingdings" panose="05000000000000000000" pitchFamily="2" charset="2"/>
              <a:buChar char="q"/>
            </a:pPr>
            <a:r>
              <a:rPr lang="en-US" sz="2400" dirty="0" smtClean="0">
                <a:solidFill>
                  <a:schemeClr val="tx1"/>
                </a:solidFill>
              </a:rPr>
              <a:t>Classroom observations and parents, student, and faculty interviews are also used to validate the benchmark ratings and action plans.</a:t>
            </a:r>
          </a:p>
          <a:p>
            <a:pPr marL="457200" indent="-457200" algn="l">
              <a:buFont typeface="Wingdings" panose="05000000000000000000" pitchFamily="2" charset="2"/>
              <a:buChar char="q"/>
            </a:pPr>
            <a:endParaRPr lang="en-US" sz="2400" dirty="0" smtClean="0">
              <a:solidFill>
                <a:schemeClr val="tx1"/>
              </a:solidFill>
            </a:endParaRPr>
          </a:p>
          <a:p>
            <a:pPr marL="457200" indent="-457200" algn="l">
              <a:buFont typeface="Wingdings" panose="05000000000000000000" pitchFamily="2" charset="2"/>
              <a:buChar char="q"/>
            </a:pPr>
            <a:r>
              <a:rPr lang="en-US" sz="2400" dirty="0" smtClean="0">
                <a:solidFill>
                  <a:schemeClr val="tx1"/>
                </a:solidFill>
              </a:rPr>
              <a:t>A team can always ask for more or specific evidence.</a:t>
            </a:r>
          </a:p>
          <a:p>
            <a:pPr algn="l"/>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132269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6172200" cy="990600"/>
          </a:xfrm>
        </p:spPr>
        <p:txBody>
          <a:bodyPr/>
          <a:lstStyle/>
          <a:p>
            <a:r>
              <a:rPr lang="en-US" dirty="0" smtClean="0"/>
              <a:t>During the Visitation</a:t>
            </a:r>
            <a:endParaRPr lang="en-US" dirty="0"/>
          </a:p>
        </p:txBody>
      </p:sp>
      <p:sp>
        <p:nvSpPr>
          <p:cNvPr id="3" name="Subtitle 2"/>
          <p:cNvSpPr>
            <a:spLocks noGrp="1"/>
          </p:cNvSpPr>
          <p:nvPr>
            <p:ph type="subTitle" idx="1"/>
          </p:nvPr>
        </p:nvSpPr>
        <p:spPr>
          <a:xfrm>
            <a:off x="533400" y="1371600"/>
            <a:ext cx="8305800" cy="4953000"/>
          </a:xfrm>
        </p:spPr>
        <p:style>
          <a:lnRef idx="1">
            <a:schemeClr val="accent1"/>
          </a:lnRef>
          <a:fillRef idx="2">
            <a:schemeClr val="accent1"/>
          </a:fillRef>
          <a:effectRef idx="1">
            <a:schemeClr val="accent1"/>
          </a:effectRef>
          <a:fontRef idx="minor">
            <a:schemeClr val="dk1"/>
          </a:fontRef>
        </p:style>
        <p:txBody>
          <a:bodyPr>
            <a:normAutofit/>
          </a:bodyPr>
          <a:lstStyle/>
          <a:p>
            <a:pPr marL="342900" indent="-342900" algn="l">
              <a:buFont typeface="Wingdings" panose="05000000000000000000" pitchFamily="2" charset="2"/>
              <a:buChar char="q"/>
            </a:pPr>
            <a:r>
              <a:rPr lang="en-US" sz="2000" dirty="0" smtClean="0">
                <a:solidFill>
                  <a:schemeClr val="tx1"/>
                </a:solidFill>
              </a:rPr>
              <a:t>Meet with Pastor, Administration, Staff, Parents, and Students</a:t>
            </a:r>
          </a:p>
          <a:p>
            <a:pPr marL="342900" indent="-342900">
              <a:buFont typeface="Wingdings" panose="05000000000000000000" pitchFamily="2" charset="2"/>
              <a:buChar char="q"/>
            </a:pPr>
            <a:r>
              <a:rPr lang="en-US" sz="2000" dirty="0" smtClean="0">
                <a:solidFill>
                  <a:schemeClr val="tx1"/>
                </a:solidFill>
              </a:rPr>
              <a:t>Observe </a:t>
            </a:r>
            <a:r>
              <a:rPr lang="en-US" sz="2000" dirty="0">
                <a:solidFill>
                  <a:schemeClr val="tx1"/>
                </a:solidFill>
              </a:rPr>
              <a:t>each classroom for 10 to 20 minutes to validate level of compliance with specific benchmarks: </a:t>
            </a:r>
          </a:p>
          <a:p>
            <a:pPr marL="914400" lvl="1" indent="-457200" algn="l">
              <a:buFont typeface="Arial" panose="020B0604020202020204" pitchFamily="34" charset="0"/>
              <a:buChar char="•"/>
            </a:pPr>
            <a:r>
              <a:rPr lang="en-US" dirty="0">
                <a:solidFill>
                  <a:schemeClr val="tx1"/>
                </a:solidFill>
              </a:rPr>
              <a:t>Mission statement visible 1.4 </a:t>
            </a:r>
          </a:p>
          <a:p>
            <a:pPr marL="914400" lvl="1" indent="-457200" algn="l">
              <a:buFont typeface="Arial" panose="020B0604020202020204" pitchFamily="34" charset="0"/>
              <a:buChar char="•"/>
            </a:pPr>
            <a:r>
              <a:rPr lang="en-US" dirty="0">
                <a:solidFill>
                  <a:schemeClr val="tx1"/>
                </a:solidFill>
              </a:rPr>
              <a:t>Catholic Culture visible 2.6 </a:t>
            </a:r>
          </a:p>
          <a:p>
            <a:pPr marL="914400" lvl="1" indent="-457200" algn="l">
              <a:buFont typeface="Arial" panose="020B0604020202020204" pitchFamily="34" charset="0"/>
              <a:buChar char="•"/>
            </a:pPr>
            <a:r>
              <a:rPr lang="en-US" dirty="0">
                <a:solidFill>
                  <a:schemeClr val="tx1"/>
                </a:solidFill>
              </a:rPr>
              <a:t>Role Model 3.4 / supports faith life 4.5 </a:t>
            </a:r>
          </a:p>
          <a:p>
            <a:pPr marL="914400" lvl="1" indent="-457200" algn="l">
              <a:buFont typeface="Arial" panose="020B0604020202020204" pitchFamily="34" charset="0"/>
              <a:buChar char="•"/>
            </a:pPr>
            <a:r>
              <a:rPr lang="en-US" dirty="0">
                <a:solidFill>
                  <a:schemeClr val="tx1"/>
                </a:solidFill>
              </a:rPr>
              <a:t>Instruction allows students to become evaluators, problem solvers, decision makers 7.3 </a:t>
            </a:r>
          </a:p>
          <a:p>
            <a:pPr marL="914400" lvl="1" indent="-457200" algn="l">
              <a:buFont typeface="Arial" panose="020B0604020202020204" pitchFamily="34" charset="0"/>
              <a:buChar char="•"/>
            </a:pPr>
            <a:r>
              <a:rPr lang="en-US" dirty="0">
                <a:solidFill>
                  <a:schemeClr val="tx1"/>
                </a:solidFill>
              </a:rPr>
              <a:t>Instruction prepares students to be excellent users of technology 7.4 </a:t>
            </a:r>
          </a:p>
          <a:p>
            <a:pPr marL="914400" lvl="1" indent="-457200" algn="l">
              <a:buFont typeface="Arial" panose="020B0604020202020204" pitchFamily="34" charset="0"/>
              <a:buChar char="•"/>
            </a:pPr>
            <a:r>
              <a:rPr lang="en-US" dirty="0">
                <a:solidFill>
                  <a:schemeClr val="tx1"/>
                </a:solidFill>
              </a:rPr>
              <a:t>Instruction addresses affective dimensions 7.5 </a:t>
            </a:r>
          </a:p>
          <a:p>
            <a:pPr marL="914400" lvl="1" indent="-457200" algn="l">
              <a:buFont typeface="Arial" panose="020B0604020202020204" pitchFamily="34" charset="0"/>
              <a:buChar char="•"/>
            </a:pPr>
            <a:r>
              <a:rPr lang="en-US" dirty="0">
                <a:solidFill>
                  <a:schemeClr val="tx1"/>
                </a:solidFill>
              </a:rPr>
              <a:t>Instruction engages and motivates all students 7.6 </a:t>
            </a:r>
          </a:p>
          <a:p>
            <a:pPr marL="342900" indent="-342900" algn="l">
              <a:buFont typeface="Wingdings" panose="05000000000000000000" pitchFamily="2" charset="2"/>
              <a:buChar char="q"/>
            </a:pPr>
            <a:endParaRPr lang="en-US" sz="2400" dirty="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58448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6705600" cy="1066800"/>
          </a:xfrm>
        </p:spPr>
        <p:txBody>
          <a:bodyPr/>
          <a:lstStyle/>
          <a:p>
            <a:pPr algn="l"/>
            <a:r>
              <a:rPr lang="en-US" sz="3600" dirty="0" smtClean="0"/>
              <a:t>Reviewing the Action Plan</a:t>
            </a:r>
            <a:br>
              <a:rPr lang="en-US" sz="3600" dirty="0" smtClean="0"/>
            </a:br>
            <a:r>
              <a:rPr lang="en-US" sz="2400" dirty="0" smtClean="0"/>
              <a:t>The team will discuss the following</a:t>
            </a:r>
            <a:endParaRPr lang="en-US" sz="2400" dirty="0"/>
          </a:p>
        </p:txBody>
      </p:sp>
      <p:sp>
        <p:nvSpPr>
          <p:cNvPr id="3" name="Subtitle 2"/>
          <p:cNvSpPr>
            <a:spLocks noGrp="1"/>
          </p:cNvSpPr>
          <p:nvPr>
            <p:ph type="subTitle" idx="1"/>
          </p:nvPr>
        </p:nvSpPr>
        <p:spPr>
          <a:xfrm>
            <a:off x="533400" y="1524000"/>
            <a:ext cx="8305800" cy="4800600"/>
          </a:xfrm>
          <a:ln w="38100">
            <a:solidFill>
              <a:schemeClr val="tx1"/>
            </a:solidFill>
          </a:ln>
        </p:spPr>
        <p:style>
          <a:lnRef idx="1">
            <a:schemeClr val="accent1"/>
          </a:lnRef>
          <a:fillRef idx="2">
            <a:schemeClr val="accent1"/>
          </a:fillRef>
          <a:effectRef idx="1">
            <a:schemeClr val="accent1"/>
          </a:effectRef>
          <a:fontRef idx="minor">
            <a:schemeClr val="dk1"/>
          </a:fontRef>
        </p:style>
        <p:txBody>
          <a:bodyPr>
            <a:normAutofit/>
          </a:bodyPr>
          <a:lstStyle/>
          <a:p>
            <a:pPr marL="457200" indent="-457200" algn="l">
              <a:buFont typeface="Wingdings" panose="05000000000000000000" pitchFamily="2" charset="2"/>
              <a:buChar char="q"/>
            </a:pPr>
            <a:r>
              <a:rPr lang="en-US" sz="3200" dirty="0" smtClean="0">
                <a:solidFill>
                  <a:schemeClr val="tx1"/>
                </a:solidFill>
              </a:rPr>
              <a:t>Are the goals specific and measurable?</a:t>
            </a:r>
          </a:p>
          <a:p>
            <a:pPr marL="457200" indent="-457200" algn="l">
              <a:buFont typeface="Wingdings" panose="05000000000000000000" pitchFamily="2" charset="2"/>
              <a:buChar char="q"/>
            </a:pPr>
            <a:r>
              <a:rPr lang="en-US" sz="3200" dirty="0" smtClean="0">
                <a:solidFill>
                  <a:schemeClr val="tx1"/>
                </a:solidFill>
              </a:rPr>
              <a:t>Will the evidence demonstrate success of the goal?</a:t>
            </a:r>
          </a:p>
          <a:p>
            <a:pPr marL="457200" indent="-457200" algn="l">
              <a:buFont typeface="Wingdings" panose="05000000000000000000" pitchFamily="2" charset="2"/>
              <a:buChar char="q"/>
            </a:pPr>
            <a:r>
              <a:rPr lang="en-US" sz="3200" dirty="0" smtClean="0">
                <a:solidFill>
                  <a:schemeClr val="tx1"/>
                </a:solidFill>
              </a:rPr>
              <a:t>Are a timeline, person responsible, and resources listed for the steps?</a:t>
            </a:r>
          </a:p>
          <a:p>
            <a:pPr marL="457200" indent="-457200" algn="l">
              <a:buFont typeface="Wingdings" panose="05000000000000000000" pitchFamily="2" charset="2"/>
              <a:buChar char="q"/>
            </a:pPr>
            <a:r>
              <a:rPr lang="en-US" sz="3200" dirty="0" smtClean="0">
                <a:solidFill>
                  <a:schemeClr val="tx1"/>
                </a:solidFill>
              </a:rPr>
              <a:t>Taken as a whole do the steps lead toward success of the goal?</a:t>
            </a:r>
            <a:endParaRPr lang="en-US" sz="3200" dirty="0">
              <a:solidFill>
                <a:schemeClr val="tx1"/>
              </a:solidFill>
            </a:endParaRPr>
          </a:p>
        </p:txBody>
      </p:sp>
    </p:spTree>
    <p:extLst>
      <p:ext uri="{BB962C8B-B14F-4D97-AF65-F5344CB8AC3E}">
        <p14:creationId xmlns:p14="http://schemas.microsoft.com/office/powerpoint/2010/main" val="127995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Accreditation?</a:t>
            </a:r>
            <a:endParaRPr lang="en-US" dirty="0"/>
          </a:p>
        </p:txBody>
      </p:sp>
      <p:sp>
        <p:nvSpPr>
          <p:cNvPr id="5" name="Content Placeholder 4"/>
          <p:cNvSpPr>
            <a:spLocks noGrp="1"/>
          </p:cNvSpPr>
          <p:nvPr>
            <p:ph idx="1"/>
          </p:nvPr>
        </p:nvSpPr>
        <p:spPr>
          <a:xfrm>
            <a:off x="457200" y="1981200"/>
            <a:ext cx="8229600" cy="43434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45720" indent="0" algn="ctr">
              <a:buNone/>
            </a:pPr>
            <a:r>
              <a:rPr lang="en-US" sz="3200" dirty="0"/>
              <a:t>Accreditation is a means </a:t>
            </a:r>
            <a:r>
              <a:rPr lang="en-US" sz="3200" dirty="0" smtClean="0"/>
              <a:t>for…</a:t>
            </a:r>
          </a:p>
          <a:p>
            <a:pPr>
              <a:buFont typeface="Wingdings" panose="05000000000000000000" pitchFamily="2" charset="2"/>
              <a:buChar char="q"/>
            </a:pPr>
            <a:r>
              <a:rPr lang="en-US" sz="3200" dirty="0" smtClean="0"/>
              <a:t>a </a:t>
            </a:r>
            <a:r>
              <a:rPr lang="en-US" sz="3200" dirty="0"/>
              <a:t>school to determine </a:t>
            </a:r>
            <a:r>
              <a:rPr lang="en-US" sz="3200" dirty="0" smtClean="0"/>
              <a:t>their compliance </a:t>
            </a:r>
            <a:r>
              <a:rPr lang="en-US" sz="3200" dirty="0"/>
              <a:t>with a </a:t>
            </a:r>
            <a:r>
              <a:rPr lang="en-US" sz="3200" dirty="0" smtClean="0"/>
              <a:t>specific set </a:t>
            </a:r>
            <a:r>
              <a:rPr lang="en-US" sz="3200" dirty="0"/>
              <a:t>of standards and </a:t>
            </a:r>
            <a:r>
              <a:rPr lang="en-US" sz="3200" dirty="0" smtClean="0"/>
              <a:t>benchmarks</a:t>
            </a:r>
          </a:p>
          <a:p>
            <a:pPr>
              <a:buFont typeface="Wingdings" panose="05000000000000000000" pitchFamily="2" charset="2"/>
              <a:buChar char="q"/>
            </a:pPr>
            <a:r>
              <a:rPr lang="en-US" sz="3200" dirty="0" smtClean="0"/>
              <a:t>determining </a:t>
            </a:r>
            <a:r>
              <a:rPr lang="en-US" sz="3200" dirty="0"/>
              <a:t>strengths and opportunities for growth </a:t>
            </a:r>
            <a:endParaRPr lang="en-US" sz="3200" dirty="0" smtClean="0"/>
          </a:p>
          <a:p>
            <a:pPr marL="45720" indent="0">
              <a:buNone/>
            </a:pPr>
            <a:r>
              <a:rPr lang="en-US" sz="3200" dirty="0"/>
              <a:t> </a:t>
            </a:r>
            <a:r>
              <a:rPr lang="en-US" sz="3200" dirty="0" smtClean="0"/>
              <a:t> based </a:t>
            </a:r>
            <a:r>
              <a:rPr lang="en-US" sz="3200" dirty="0"/>
              <a:t>on evidence.  </a:t>
            </a:r>
          </a:p>
          <a:p>
            <a:pPr>
              <a:buFont typeface="Wingdings" panose="05000000000000000000" pitchFamily="2" charset="2"/>
              <a:buChar char="q"/>
            </a:pPr>
            <a:r>
              <a:rPr lang="en-US" sz="3200" dirty="0" smtClean="0"/>
              <a:t>planning for </a:t>
            </a:r>
            <a:r>
              <a:rPr lang="en-US" sz="3200" dirty="0"/>
              <a:t>improvement.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1537" y="3657600"/>
            <a:ext cx="3203837" cy="2399785"/>
          </a:xfrm>
          <a:prstGeom prst="rect">
            <a:avLst/>
          </a:prstGeom>
          <a:effectLst>
            <a:softEdge rad="635000"/>
          </a:effectLst>
        </p:spPr>
      </p:pic>
    </p:spTree>
    <p:extLst>
      <p:ext uri="{BB962C8B-B14F-4D97-AF65-F5344CB8AC3E}">
        <p14:creationId xmlns:p14="http://schemas.microsoft.com/office/powerpoint/2010/main" val="1252859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81729"/>
          </a:xfrm>
        </p:spPr>
        <p:txBody>
          <a:bodyPr/>
          <a:lstStyle/>
          <a:p>
            <a:endParaRPr lang="en-US" dirty="0"/>
          </a:p>
        </p:txBody>
      </p:sp>
      <p:sp>
        <p:nvSpPr>
          <p:cNvPr id="4" name="Title 3"/>
          <p:cNvSpPr>
            <a:spLocks noGrp="1"/>
          </p:cNvSpPr>
          <p:nvPr>
            <p:ph type="title"/>
          </p:nvPr>
        </p:nvSpPr>
        <p:spPr/>
        <p:txBody>
          <a:bodyPr>
            <a:normAutofit fontScale="90000"/>
          </a:bodyPr>
          <a:lstStyle/>
          <a:p>
            <a:pPr marL="0" indent="0"/>
            <a:r>
              <a:rPr lang="en-US" dirty="0" smtClean="0"/>
              <a:t>WHEN YOU ARE READY TO REPORT</a:t>
            </a:r>
            <a:r>
              <a:rPr lang="en-US" dirty="0"/>
              <a:t/>
            </a:r>
            <a:br>
              <a:rPr lang="en-US" dirty="0"/>
            </a:br>
            <a:r>
              <a:rPr lang="en-US" sz="2700" dirty="0"/>
              <a:t>Work is completed online:  </a:t>
            </a:r>
            <a:r>
              <a:rPr lang="en-US" sz="2700" dirty="0">
                <a:hlinkClick r:id="rId2"/>
              </a:rPr>
              <a:t>www.eas-ed.org</a:t>
            </a:r>
            <a:r>
              <a:rPr lang="en-US" sz="2700" dirty="0"/>
              <a:t/>
            </a:r>
            <a:br>
              <a:rPr lang="en-US" sz="2700" dirty="0"/>
            </a:br>
            <a:r>
              <a:rPr lang="en-US" sz="2700" dirty="0"/>
              <a:t>Login to see the school ARCA and forms.</a:t>
            </a:r>
            <a:r>
              <a:rPr lang="en-US" dirty="0"/>
              <a:t/>
            </a:r>
            <a:br>
              <a:rPr lang="en-US" dirty="0"/>
            </a:br>
            <a:endParaRPr lang="en-US" dirty="0"/>
          </a:p>
        </p:txBody>
      </p:sp>
      <p:sp>
        <p:nvSpPr>
          <p:cNvPr id="6" name="Text Box 16"/>
          <p:cNvSpPr txBox="1"/>
          <p:nvPr/>
        </p:nvSpPr>
        <p:spPr>
          <a:xfrm>
            <a:off x="1152525" y="4788534"/>
            <a:ext cx="1028700" cy="476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a:solidFill>
                  <a:srgbClr val="FF0000"/>
                </a:solidFill>
                <a:effectLst/>
                <a:latin typeface="Times New Roman"/>
                <a:ea typeface="Calibri"/>
              </a:rPr>
              <a:t>Level of Compliance</a:t>
            </a:r>
            <a:endParaRPr lang="en-US" sz="1100">
              <a:effectLst/>
              <a:latin typeface="Times New Roman"/>
              <a:ea typeface="Calibri"/>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85800" y="1600200"/>
            <a:ext cx="7772400" cy="4953000"/>
          </a:xfrm>
          <a:prstGeom prst="rect">
            <a:avLst/>
          </a:prstGeom>
        </p:spPr>
      </p:pic>
      <p:cxnSp>
        <p:nvCxnSpPr>
          <p:cNvPr id="8" name="Straight Connector 7"/>
          <p:cNvCxnSpPr/>
          <p:nvPr/>
        </p:nvCxnSpPr>
        <p:spPr>
          <a:xfrm flipH="1">
            <a:off x="1981200" y="4578984"/>
            <a:ext cx="819150" cy="409575"/>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H="1" flipV="1">
            <a:off x="1981200" y="4988559"/>
            <a:ext cx="819150" cy="67627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23050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 y="228600"/>
            <a:ext cx="6858000" cy="762000"/>
          </a:xfrm>
        </p:spPr>
        <p:txBody>
          <a:bodyPr/>
          <a:lstStyle/>
          <a:p>
            <a:r>
              <a:rPr lang="en-US" dirty="0" smtClean="0"/>
              <a:t>Completing the Report</a:t>
            </a:r>
            <a:endParaRPr lang="en-US" dirty="0"/>
          </a:p>
        </p:txBody>
      </p:sp>
      <p:pic>
        <p:nvPicPr>
          <p:cNvPr id="4" name="Picture 3"/>
          <p:cNvPicPr/>
          <p:nvPr/>
        </p:nvPicPr>
        <p:blipFill>
          <a:blip r:embed="rId2"/>
          <a:stretch>
            <a:fillRect/>
          </a:stretch>
        </p:blipFill>
        <p:spPr>
          <a:xfrm>
            <a:off x="304800" y="1524000"/>
            <a:ext cx="4114800" cy="3429000"/>
          </a:xfrm>
          <a:prstGeom prst="rect">
            <a:avLst/>
          </a:prstGeom>
        </p:spPr>
      </p:pic>
      <p:pic>
        <p:nvPicPr>
          <p:cNvPr id="5" name="Picture 4"/>
          <p:cNvPicPr/>
          <p:nvPr/>
        </p:nvPicPr>
        <p:blipFill>
          <a:blip r:embed="rId3"/>
          <a:stretch>
            <a:fillRect/>
          </a:stretch>
        </p:blipFill>
        <p:spPr>
          <a:xfrm>
            <a:off x="4572000" y="3048000"/>
            <a:ext cx="4343400" cy="3581400"/>
          </a:xfrm>
          <a:prstGeom prst="rect">
            <a:avLst/>
          </a:prstGeom>
        </p:spPr>
      </p:pic>
      <p:sp>
        <p:nvSpPr>
          <p:cNvPr id="6" name="TextBox 5"/>
          <p:cNvSpPr txBox="1"/>
          <p:nvPr/>
        </p:nvSpPr>
        <p:spPr>
          <a:xfrm>
            <a:off x="5105400" y="1113472"/>
            <a:ext cx="3657600" cy="1477328"/>
          </a:xfrm>
          <a:prstGeom prst="rect">
            <a:avLst/>
          </a:prstGeom>
          <a:ln w="57150">
            <a:solidFill>
              <a:schemeClr val="tx1"/>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dirty="0" smtClean="0"/>
              <a:t>The visitation report is the team’s response on each benchmark and a form that is uploaded on the Forms tab regarding the action plan and general comments.</a:t>
            </a:r>
            <a:endParaRPr lang="en-US" dirty="0"/>
          </a:p>
        </p:txBody>
      </p:sp>
    </p:spTree>
    <p:extLst>
      <p:ext uri="{BB962C8B-B14F-4D97-AF65-F5344CB8AC3E}">
        <p14:creationId xmlns:p14="http://schemas.microsoft.com/office/powerpoint/2010/main" val="25930046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a:bodyPr>
          <a:lstStyle/>
          <a:p>
            <a:r>
              <a:rPr lang="en-US" dirty="0" smtClean="0"/>
              <a:t>EAS-ED.ORG</a:t>
            </a:r>
            <a:endParaRPr lang="en-US" dirty="0"/>
          </a:p>
        </p:txBody>
      </p:sp>
      <p:pic>
        <p:nvPicPr>
          <p:cNvPr id="14" name="Picture 13"/>
          <p:cNvPicPr/>
          <p:nvPr/>
        </p:nvPicPr>
        <p:blipFill>
          <a:blip r:embed="rId2" cstate="print">
            <a:extLst>
              <a:ext uri="{28A0092B-C50C-407E-A947-70E740481C1C}">
                <a14:useLocalDpi xmlns:a14="http://schemas.microsoft.com/office/drawing/2010/main" val="0"/>
              </a:ext>
            </a:extLst>
          </a:blip>
          <a:stretch>
            <a:fillRect/>
          </a:stretch>
        </p:blipFill>
        <p:spPr>
          <a:xfrm>
            <a:off x="838200" y="1524000"/>
            <a:ext cx="7696200" cy="4495800"/>
          </a:xfrm>
          <a:prstGeom prst="rect">
            <a:avLst/>
          </a:prstGeom>
        </p:spPr>
      </p:pic>
      <p:sp>
        <p:nvSpPr>
          <p:cNvPr id="15" name="Oval 14"/>
          <p:cNvSpPr/>
          <p:nvPr/>
        </p:nvSpPr>
        <p:spPr>
          <a:xfrm>
            <a:off x="914400" y="5029200"/>
            <a:ext cx="2886075" cy="695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3962400" y="2895600"/>
            <a:ext cx="31146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182244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CIPA</a:t>
            </a:r>
            <a:endParaRPr lang="en-US" dirty="0"/>
          </a:p>
        </p:txBody>
      </p:sp>
      <p:pic>
        <p:nvPicPr>
          <p:cNvPr id="11" name="Picture 10"/>
          <p:cNvPicPr/>
          <p:nvPr/>
        </p:nvPicPr>
        <p:blipFill>
          <a:blip r:embed="rId2"/>
          <a:stretch>
            <a:fillRect/>
          </a:stretch>
        </p:blipFill>
        <p:spPr>
          <a:xfrm>
            <a:off x="685800" y="1905000"/>
            <a:ext cx="7181850" cy="4572000"/>
          </a:xfrm>
          <a:prstGeom prst="rect">
            <a:avLst/>
          </a:prstGeom>
        </p:spPr>
      </p:pic>
      <p:sp>
        <p:nvSpPr>
          <p:cNvPr id="10" name="Oval 9"/>
          <p:cNvSpPr/>
          <p:nvPr/>
        </p:nvSpPr>
        <p:spPr>
          <a:xfrm>
            <a:off x="4724400" y="2514600"/>
            <a:ext cx="1314450" cy="352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10384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dirty="0" smtClean="0"/>
              <a:t>You will not submit the ARCA the year prior to your FCC Visitation.  </a:t>
            </a:r>
            <a:endParaRPr lang="en-US" sz="2800" dirty="0"/>
          </a:p>
          <a:p>
            <a:pPr marL="45720" indent="0">
              <a:buNone/>
            </a:pPr>
            <a:endParaRPr lang="en-US" sz="2800" dirty="0" smtClean="0"/>
          </a:p>
          <a:p>
            <a:pPr marL="45720" indent="0">
              <a:buNone/>
            </a:pPr>
            <a:r>
              <a:rPr lang="en-US" sz="2800" dirty="0" smtClean="0"/>
              <a:t>Your ARCA will be submitted 6-8 weeks prior to your FCC Visitation.  </a:t>
            </a:r>
            <a:endParaRPr lang="en-US" sz="2800" dirty="0"/>
          </a:p>
        </p:txBody>
      </p:sp>
      <p:sp>
        <p:nvSpPr>
          <p:cNvPr id="3" name="Title 2"/>
          <p:cNvSpPr>
            <a:spLocks noGrp="1"/>
          </p:cNvSpPr>
          <p:nvPr>
            <p:ph type="title"/>
          </p:nvPr>
        </p:nvSpPr>
        <p:spPr/>
        <p:txBody>
          <a:bodyPr/>
          <a:lstStyle/>
          <a:p>
            <a:r>
              <a:rPr lang="en-US" smtClean="0"/>
              <a:t>YOU ARCA DUE DATE WILL BE DIFFERENT</a:t>
            </a:r>
            <a:endParaRPr lang="en-US" dirty="0"/>
          </a:p>
        </p:txBody>
      </p:sp>
    </p:spTree>
    <p:extLst>
      <p:ext uri="{BB962C8B-B14F-4D97-AF65-F5344CB8AC3E}">
        <p14:creationId xmlns:p14="http://schemas.microsoft.com/office/powerpoint/2010/main" val="412609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4257236"/>
            <a:ext cx="3200400" cy="543365"/>
          </a:xfrm>
          <a:ln>
            <a:solidFill>
              <a:schemeClr val="tx2">
                <a:lumMod val="60000"/>
                <a:lumOff val="40000"/>
              </a:schemeClr>
            </a:solidFill>
          </a:ln>
          <a:effectLst>
            <a:innerShdw blurRad="63500" dist="50800" dir="27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a:normAutofit fontScale="92500"/>
          </a:bodyPr>
          <a:lstStyle/>
          <a:p>
            <a:r>
              <a:rPr lang="en-US" dirty="0" smtClean="0"/>
              <a:t>Diocese of St. Petersburg</a:t>
            </a:r>
          </a:p>
        </p:txBody>
      </p:sp>
      <p:sp>
        <p:nvSpPr>
          <p:cNvPr id="4" name="Subtitle 2"/>
          <p:cNvSpPr txBox="1">
            <a:spLocks/>
          </p:cNvSpPr>
          <p:nvPr/>
        </p:nvSpPr>
        <p:spPr>
          <a:xfrm>
            <a:off x="685800" y="3380936"/>
            <a:ext cx="7854696" cy="1752600"/>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endParaRPr lang="en-US" b="1" dirty="0" smtClean="0">
              <a:solidFill>
                <a:schemeClr val="bg1"/>
              </a:solidFill>
            </a:endParaRPr>
          </a:p>
          <a:p>
            <a:endParaRPr lang="en-US" b="1" dirty="0">
              <a:solidFill>
                <a:schemeClr val="bg1"/>
              </a:solidFill>
            </a:endParaRPr>
          </a:p>
          <a:p>
            <a:endParaRPr lang="en-US" b="1" dirty="0" smtClean="0">
              <a:solidFill>
                <a:schemeClr val="bg1"/>
              </a:solidFill>
            </a:endParaRPr>
          </a:p>
        </p:txBody>
      </p:sp>
      <p:sp>
        <p:nvSpPr>
          <p:cNvPr id="2" name="Title 1"/>
          <p:cNvSpPr>
            <a:spLocks noGrp="1"/>
          </p:cNvSpPr>
          <p:nvPr>
            <p:ph type="title"/>
          </p:nvPr>
        </p:nvSpPr>
        <p:spPr>
          <a:xfrm>
            <a:off x="685800" y="3276600"/>
            <a:ext cx="7772400" cy="3304736"/>
          </a:xfrm>
          <a:ln w="76200">
            <a:solidFill>
              <a:schemeClr val="tx1"/>
            </a:solidFill>
          </a:ln>
          <a:effectLst>
            <a:glow rad="101600">
              <a:schemeClr val="accent2">
                <a:satMod val="175000"/>
                <a:alpha val="40000"/>
              </a:schemeClr>
            </a:glow>
            <a:outerShdw blurRad="31750" dist="25400" dir="5400000" rotWithShape="0">
              <a:srgbClr val="000000">
                <a:alpha val="50000"/>
              </a:srgbClr>
            </a:outerShdw>
          </a:effectLst>
          <a:scene3d>
            <a:camera prst="orthographicFront">
              <a:rot lat="0" lon="0" rev="0"/>
            </a:camera>
            <a:lightRig rig="flat" dir="tl">
              <a:rot lat="0" lon="0" rev="6360000"/>
            </a:lightRig>
          </a:scene3d>
          <a:sp3d prstMaterial="flat">
            <a:bevelT w="12700" h="12700" prst="relaxedInset"/>
          </a:sp3d>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en-US" dirty="0" smtClean="0"/>
              <a:t/>
            </a:r>
            <a:br>
              <a:rPr lang="en-US" dirty="0" smtClean="0"/>
            </a:br>
            <a:r>
              <a:rPr lang="en-US" dirty="0" smtClean="0"/>
              <a:t>Implementing the National Catholic Standards and Benchmarks into the </a:t>
            </a:r>
            <a:r>
              <a:rPr lang="en-US" dirty="0"/>
              <a:t>School Improvement </a:t>
            </a:r>
            <a:r>
              <a:rPr lang="en-US" dirty="0" smtClean="0"/>
              <a:t>Plan MAKES OUR SCHOOLS STRONGER.</a:t>
            </a:r>
            <a:br>
              <a:rPr lang="en-US" dirty="0" smtClean="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52400"/>
            <a:ext cx="4854941" cy="3228536"/>
          </a:xfrm>
          <a:prstGeom prst="rect">
            <a:avLst/>
          </a:prstGeom>
          <a:ln>
            <a:noFill/>
          </a:ln>
          <a:effectLst>
            <a:softEdge rad="317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11016"/>
            <a:ext cx="4938996" cy="3065584"/>
          </a:xfrm>
          <a:prstGeom prst="rect">
            <a:avLst/>
          </a:prstGeom>
          <a:effectLst>
            <a:softEdge rad="317500"/>
          </a:effectLst>
        </p:spPr>
      </p:pic>
    </p:spTree>
    <p:extLst>
      <p:ext uri="{BB962C8B-B14F-4D97-AF65-F5344CB8AC3E}">
        <p14:creationId xmlns:p14="http://schemas.microsoft.com/office/powerpoint/2010/main" val="2588593314"/>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5846"/>
            <a:ext cx="8381260" cy="1244353"/>
          </a:xfrm>
        </p:spPr>
        <p:txBody>
          <a:bodyPr>
            <a:noAutofit/>
          </a:bodyPr>
          <a:lstStyle/>
          <a:p>
            <a:r>
              <a:rPr lang="en-US" sz="2400" dirty="0">
                <a:solidFill>
                  <a:schemeClr val="bg1"/>
                </a:solidFill>
              </a:rPr>
              <a:t>National Catholic Standards and Benchmarks</a:t>
            </a:r>
            <a:br>
              <a:rPr lang="en-US" sz="2400" dirty="0">
                <a:solidFill>
                  <a:schemeClr val="bg1"/>
                </a:solidFill>
              </a:rPr>
            </a:br>
            <a:r>
              <a:rPr lang="en-US" sz="2400" b="1" dirty="0">
                <a:solidFill>
                  <a:schemeClr val="bg1"/>
                </a:solidFill>
                <a:latin typeface="Cambria Math" pitchFamily="18" charset="0"/>
                <a:ea typeface="Cambria Math" pitchFamily="18" charset="0"/>
              </a:rPr>
              <a:t>13</a:t>
            </a:r>
            <a:r>
              <a:rPr lang="en-US" sz="2400" dirty="0">
                <a:solidFill>
                  <a:schemeClr val="bg1"/>
                </a:solidFill>
                <a:latin typeface="Cambria Math" pitchFamily="18" charset="0"/>
                <a:ea typeface="Cambria Math" pitchFamily="18" charset="0"/>
              </a:rPr>
              <a:t> National Standards</a:t>
            </a:r>
            <a:br>
              <a:rPr lang="en-US" sz="2400" dirty="0">
                <a:solidFill>
                  <a:schemeClr val="bg1"/>
                </a:solidFill>
                <a:latin typeface="Cambria Math" pitchFamily="18" charset="0"/>
                <a:ea typeface="Cambria Math" pitchFamily="18" charset="0"/>
              </a:rPr>
            </a:br>
            <a:r>
              <a:rPr lang="en-US" sz="2400" b="1" dirty="0">
                <a:solidFill>
                  <a:schemeClr val="bg1"/>
                </a:solidFill>
                <a:latin typeface="Cambria Math" pitchFamily="18" charset="0"/>
                <a:ea typeface="Cambria Math" pitchFamily="18" charset="0"/>
              </a:rPr>
              <a:t>70</a:t>
            </a:r>
            <a:r>
              <a:rPr lang="en-US" sz="2400" dirty="0">
                <a:solidFill>
                  <a:schemeClr val="bg1"/>
                </a:solidFill>
                <a:latin typeface="Cambria Math" pitchFamily="18" charset="0"/>
                <a:ea typeface="Cambria Math" pitchFamily="18" charset="0"/>
              </a:rPr>
              <a:t> Benchmarks</a:t>
            </a:r>
            <a:endParaRPr lang="en-US" sz="2400" dirty="0"/>
          </a:p>
        </p:txBody>
      </p:sp>
      <p:sp>
        <p:nvSpPr>
          <p:cNvPr id="3" name="TextBox 2"/>
          <p:cNvSpPr txBox="1"/>
          <p:nvPr/>
        </p:nvSpPr>
        <p:spPr>
          <a:xfrm>
            <a:off x="381000" y="1883289"/>
            <a:ext cx="3581400" cy="707886"/>
          </a:xfrm>
          <a:prstGeom prst="rect">
            <a:avLst/>
          </a:prstGeom>
          <a:ln w="57150">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000" dirty="0">
                <a:latin typeface="Cambria Math" pitchFamily="18" charset="0"/>
                <a:ea typeface="Cambria Math" pitchFamily="18" charset="0"/>
              </a:rPr>
              <a:t>Standards 1-4</a:t>
            </a:r>
            <a:br>
              <a:rPr lang="en-US" sz="2000" dirty="0">
                <a:latin typeface="Cambria Math" pitchFamily="18" charset="0"/>
                <a:ea typeface="Cambria Math" pitchFamily="18" charset="0"/>
              </a:rPr>
            </a:br>
            <a:r>
              <a:rPr lang="en-US" sz="2000" dirty="0">
                <a:latin typeface="Cambria Math" pitchFamily="18" charset="0"/>
                <a:ea typeface="Cambria Math" pitchFamily="18" charset="0"/>
              </a:rPr>
              <a:t>Mission and Catholic Identity</a:t>
            </a:r>
            <a:endParaRPr lang="en-US" sz="2000" dirty="0"/>
          </a:p>
        </p:txBody>
      </p:sp>
      <p:sp>
        <p:nvSpPr>
          <p:cNvPr id="4" name="TextBox 3"/>
          <p:cNvSpPr txBox="1"/>
          <p:nvPr/>
        </p:nvSpPr>
        <p:spPr>
          <a:xfrm>
            <a:off x="439437" y="3006338"/>
            <a:ext cx="3228000" cy="707886"/>
          </a:xfrm>
          <a:prstGeom prst="rect">
            <a:avLst/>
          </a:prstGeom>
          <a:ln w="57150">
            <a:solidFill>
              <a:schemeClr val="tx1"/>
            </a:solidFill>
          </a:ln>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2000" dirty="0">
                <a:latin typeface="Cambria Math" pitchFamily="18" charset="0"/>
                <a:ea typeface="Cambria Math" pitchFamily="18" charset="0"/>
              </a:rPr>
              <a:t>Standards 5-6</a:t>
            </a:r>
            <a:br>
              <a:rPr lang="en-US" sz="2000" dirty="0">
                <a:latin typeface="Cambria Math" pitchFamily="18" charset="0"/>
                <a:ea typeface="Cambria Math" pitchFamily="18" charset="0"/>
              </a:rPr>
            </a:br>
            <a:r>
              <a:rPr lang="en-US" sz="2000" dirty="0">
                <a:latin typeface="Cambria Math" pitchFamily="18" charset="0"/>
                <a:ea typeface="Cambria Math" pitchFamily="18" charset="0"/>
              </a:rPr>
              <a:t>Governance and Leadership</a:t>
            </a:r>
            <a:endParaRPr lang="en-US" sz="2000" dirty="0"/>
          </a:p>
        </p:txBody>
      </p:sp>
      <p:sp>
        <p:nvSpPr>
          <p:cNvPr id="5" name="TextBox 4"/>
          <p:cNvSpPr txBox="1"/>
          <p:nvPr/>
        </p:nvSpPr>
        <p:spPr>
          <a:xfrm>
            <a:off x="3786033" y="5318337"/>
            <a:ext cx="2451697" cy="707886"/>
          </a:xfrm>
          <a:prstGeom prst="rect">
            <a:avLst/>
          </a:prstGeom>
          <a:ln w="57150">
            <a:solidFill>
              <a:schemeClr val="tx1"/>
            </a:solidFill>
          </a:ln>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2000" dirty="0">
                <a:latin typeface="Cambria Math" pitchFamily="18" charset="0"/>
                <a:ea typeface="Cambria Math" pitchFamily="18" charset="0"/>
              </a:rPr>
              <a:t>Standards 7-9</a:t>
            </a:r>
            <a:br>
              <a:rPr lang="en-US" sz="2000" dirty="0">
                <a:latin typeface="Cambria Math" pitchFamily="18" charset="0"/>
                <a:ea typeface="Cambria Math" pitchFamily="18" charset="0"/>
              </a:rPr>
            </a:br>
            <a:r>
              <a:rPr lang="en-US" sz="2000" dirty="0">
                <a:latin typeface="Cambria Math" pitchFamily="18" charset="0"/>
                <a:ea typeface="Cambria Math" pitchFamily="18" charset="0"/>
              </a:rPr>
              <a:t>Academic Excellence</a:t>
            </a:r>
            <a:endParaRPr lang="en-US" sz="20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744091"/>
            <a:ext cx="4744422" cy="3237466"/>
          </a:xfrm>
          <a:prstGeom prst="rect">
            <a:avLst/>
          </a:prstGeom>
          <a:effectLst>
            <a:softEdge rad="635000"/>
          </a:effectLst>
        </p:spPr>
      </p:pic>
      <p:sp>
        <p:nvSpPr>
          <p:cNvPr id="6" name="TextBox 5"/>
          <p:cNvSpPr txBox="1"/>
          <p:nvPr/>
        </p:nvSpPr>
        <p:spPr>
          <a:xfrm>
            <a:off x="6496155" y="5318337"/>
            <a:ext cx="2326727" cy="707886"/>
          </a:xfrm>
          <a:prstGeom prst="rect">
            <a:avLst/>
          </a:prstGeom>
          <a:ln w="57150">
            <a:solidFill>
              <a:schemeClr val="tx1"/>
            </a:solidFill>
          </a:ln>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US" sz="2000" dirty="0">
                <a:latin typeface="Cambria Math" pitchFamily="18" charset="0"/>
                <a:ea typeface="Cambria Math" pitchFamily="18" charset="0"/>
              </a:rPr>
              <a:t>Standards 10–13</a:t>
            </a:r>
            <a:br>
              <a:rPr lang="en-US" sz="2000" dirty="0">
                <a:latin typeface="Cambria Math" pitchFamily="18" charset="0"/>
                <a:ea typeface="Cambria Math" pitchFamily="18" charset="0"/>
              </a:rPr>
            </a:br>
            <a:r>
              <a:rPr lang="en-US" sz="2000" dirty="0">
                <a:latin typeface="Cambria Math" pitchFamily="18" charset="0"/>
                <a:ea typeface="Cambria Math" pitchFamily="18" charset="0"/>
              </a:rPr>
              <a:t>Operational Vitality</a:t>
            </a:r>
            <a:endParaRPr lang="en-US" sz="20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14799"/>
            <a:ext cx="3357981" cy="259135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785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740805"/>
            <a:ext cx="4572000" cy="1815882"/>
          </a:xfrm>
          <a:prstGeom prst="rect">
            <a:avLst/>
          </a:prstGeom>
          <a:effectLst>
            <a:softEdge rad="317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a:t>Continuous Improvement </a:t>
            </a:r>
            <a:endParaRPr lang="en-US" sz="2800" dirty="0" smtClean="0"/>
          </a:p>
          <a:p>
            <a:pPr algn="ctr"/>
            <a:r>
              <a:rPr lang="en-US" sz="2800" dirty="0" smtClean="0"/>
              <a:t>Process for </a:t>
            </a:r>
          </a:p>
          <a:p>
            <a:pPr algn="ctr"/>
            <a:r>
              <a:rPr lang="en-US" sz="2800" dirty="0" smtClean="0"/>
              <a:t>Accreditation </a:t>
            </a:r>
          </a:p>
          <a:p>
            <a:pPr algn="ctr"/>
            <a:r>
              <a:rPr lang="en-US" sz="2800" dirty="0" smtClean="0"/>
              <a:t>(</a:t>
            </a:r>
            <a:r>
              <a:rPr lang="en-US" sz="2800" dirty="0"/>
              <a:t>CIPA)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0"/>
            <a:ext cx="8039100" cy="3337646"/>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66892"/>
            <a:ext cx="3847531" cy="2563708"/>
          </a:xfrm>
          <a:prstGeom prst="rect">
            <a:avLst/>
          </a:prstGeom>
          <a:effectLst>
            <a:softEdge rad="317500"/>
          </a:effectLst>
        </p:spPr>
      </p:pic>
      <p:sp>
        <p:nvSpPr>
          <p:cNvPr id="6" name="TextBox 5"/>
          <p:cNvSpPr txBox="1"/>
          <p:nvPr/>
        </p:nvSpPr>
        <p:spPr>
          <a:xfrm rot="21194573">
            <a:off x="3308058" y="2601724"/>
            <a:ext cx="2489784" cy="523220"/>
          </a:xfrm>
          <a:prstGeom prst="rect">
            <a:avLst/>
          </a:prstGeom>
          <a:noFill/>
        </p:spPr>
        <p:txBody>
          <a:bodyPr wrap="none" rtlCol="0">
            <a:spAutoFit/>
          </a:bodyPr>
          <a:lstStyle/>
          <a:p>
            <a:r>
              <a:rPr lang="en-US" sz="2800" b="1" dirty="0" smtClean="0">
                <a:solidFill>
                  <a:srgbClr val="FF0000"/>
                </a:solidFill>
                <a:latin typeface="Tempus Sans ITC" panose="04020404030D07020202" pitchFamily="82" charset="0"/>
              </a:rPr>
              <a:t>We’re worth it</a:t>
            </a:r>
            <a:r>
              <a:rPr lang="en-US" sz="2800" dirty="0" smtClean="0">
                <a:solidFill>
                  <a:srgbClr val="FF0000"/>
                </a:solidFill>
                <a:latin typeface="Tempus Sans ITC" panose="04020404030D07020202" pitchFamily="82" charset="0"/>
              </a:rPr>
              <a:t>!</a:t>
            </a:r>
            <a:endParaRPr lang="en-US" sz="2800" dirty="0">
              <a:solidFill>
                <a:srgbClr val="FF0000"/>
              </a:solidFill>
              <a:latin typeface="Tempus Sans ITC" panose="04020404030D07020202" pitchFamily="82" charset="0"/>
            </a:endParaRPr>
          </a:p>
        </p:txBody>
      </p:sp>
    </p:spTree>
    <p:extLst>
      <p:ext uri="{BB962C8B-B14F-4D97-AF65-F5344CB8AC3E}">
        <p14:creationId xmlns:p14="http://schemas.microsoft.com/office/powerpoint/2010/main" val="678313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45720" indent="0">
              <a:buClr>
                <a:srgbClr val="963646"/>
              </a:buClr>
              <a:buNone/>
            </a:pPr>
            <a:endParaRPr lang="en-US" sz="2400" dirty="0">
              <a:latin typeface="Cambria Math" pitchFamily="18" charset="0"/>
              <a:ea typeface="Cambria Math" pitchFamily="18" charset="0"/>
            </a:endParaRPr>
          </a:p>
          <a:p>
            <a:pPr>
              <a:buClr>
                <a:srgbClr val="963646"/>
              </a:buClr>
            </a:pPr>
            <a:r>
              <a:rPr lang="en-US" sz="2400" dirty="0" smtClean="0">
                <a:latin typeface="Cambria Math" pitchFamily="18" charset="0"/>
                <a:ea typeface="Cambria Math" pitchFamily="18" charset="0"/>
              </a:rPr>
              <a:t>Four-point </a:t>
            </a:r>
            <a:r>
              <a:rPr lang="en-US" sz="2400" dirty="0">
                <a:latin typeface="Cambria Math" pitchFamily="18" charset="0"/>
                <a:ea typeface="Cambria Math" pitchFamily="18" charset="0"/>
              </a:rPr>
              <a:t>scale rubrics to self-assess school performance</a:t>
            </a:r>
            <a:r>
              <a:rPr lang="en-US" sz="2400" dirty="0" smtClean="0">
                <a:latin typeface="Cambria Math" pitchFamily="18" charset="0"/>
                <a:ea typeface="Cambria Math" pitchFamily="18" charset="0"/>
              </a:rPr>
              <a:t>.</a:t>
            </a:r>
          </a:p>
          <a:p>
            <a:pPr>
              <a:buClr>
                <a:srgbClr val="963646"/>
              </a:buClr>
            </a:pPr>
            <a:endParaRPr lang="en-US" sz="2400" dirty="0">
              <a:latin typeface="Cambria Math" pitchFamily="18" charset="0"/>
              <a:ea typeface="Cambria Math" pitchFamily="18" charset="0"/>
            </a:endParaRPr>
          </a:p>
          <a:p>
            <a:pPr>
              <a:buClr>
                <a:srgbClr val="963646"/>
              </a:buClr>
            </a:pPr>
            <a:r>
              <a:rPr lang="en-US" sz="2400" dirty="0" smtClean="0">
                <a:latin typeface="Cambria Math" pitchFamily="18" charset="0"/>
                <a:ea typeface="Cambria Math" pitchFamily="18" charset="0"/>
              </a:rPr>
              <a:t>Schools must provide evidence of performance</a:t>
            </a:r>
          </a:p>
          <a:p>
            <a:pPr>
              <a:buClr>
                <a:srgbClr val="963646"/>
              </a:buClr>
            </a:pPr>
            <a:endParaRPr lang="en-US" sz="2400" dirty="0" smtClean="0">
              <a:latin typeface="Cambria Math" pitchFamily="18" charset="0"/>
              <a:ea typeface="Cambria Math" pitchFamily="18" charset="0"/>
            </a:endParaRPr>
          </a:p>
          <a:p>
            <a:pPr>
              <a:buClr>
                <a:srgbClr val="963646"/>
              </a:buClr>
            </a:pPr>
            <a:r>
              <a:rPr lang="en-US" sz="2400" dirty="0" smtClean="0">
                <a:latin typeface="Cambria Math" pitchFamily="18" charset="0"/>
                <a:ea typeface="Cambria Math" pitchFamily="18" charset="0"/>
              </a:rPr>
              <a:t>Larger Action Plan with more measurable goals and a realistic timeline for implementation</a:t>
            </a:r>
            <a:endParaRPr lang="en-US" sz="2400" dirty="0">
              <a:latin typeface="Cambria Math" pitchFamily="18" charset="0"/>
              <a:ea typeface="Cambria Math" pitchFamily="18" charset="0"/>
            </a:endParaRPr>
          </a:p>
          <a:p>
            <a:pPr>
              <a:buClr>
                <a:srgbClr val="963646"/>
              </a:buClr>
            </a:pPr>
            <a:endParaRPr lang="en-US" sz="2400" dirty="0" smtClean="0">
              <a:latin typeface="Cambria Math" pitchFamily="18" charset="0"/>
              <a:ea typeface="Cambria Math" pitchFamily="18" charset="0"/>
            </a:endParaRPr>
          </a:p>
          <a:p>
            <a:pPr>
              <a:buClr>
                <a:srgbClr val="963646"/>
              </a:buClr>
            </a:pPr>
            <a:r>
              <a:rPr lang="en-US" sz="2400" dirty="0" smtClean="0">
                <a:latin typeface="Cambria Math" pitchFamily="18" charset="0"/>
                <a:ea typeface="Cambria Math" pitchFamily="18" charset="0"/>
              </a:rPr>
              <a:t>ARCA </a:t>
            </a:r>
            <a:r>
              <a:rPr lang="en-US" sz="2400" dirty="0">
                <a:latin typeface="Cambria Math" pitchFamily="18" charset="0"/>
                <a:ea typeface="Cambria Math" pitchFamily="18" charset="0"/>
              </a:rPr>
              <a:t>– Based on Catholic School Standards</a:t>
            </a:r>
          </a:p>
          <a:p>
            <a:pPr>
              <a:buClr>
                <a:srgbClr val="963646"/>
              </a:buClr>
            </a:pPr>
            <a:r>
              <a:rPr lang="en-US" sz="2400" dirty="0">
                <a:latin typeface="Cambria Math" pitchFamily="18" charset="0"/>
                <a:ea typeface="Cambria Math" pitchFamily="18" charset="0"/>
              </a:rPr>
              <a:t>First and Third Year Reviews - </a:t>
            </a:r>
          </a:p>
          <a:p>
            <a:pPr lvl="1">
              <a:buClr>
                <a:srgbClr val="963646"/>
              </a:buClr>
            </a:pPr>
            <a:r>
              <a:rPr lang="en-US" sz="2400" dirty="0">
                <a:latin typeface="Cambria Math" pitchFamily="18" charset="0"/>
                <a:ea typeface="Cambria Math" pitchFamily="18" charset="0"/>
              </a:rPr>
              <a:t>Higher accountability for entire staff </a:t>
            </a:r>
          </a:p>
          <a:p>
            <a:pPr lvl="1">
              <a:buClr>
                <a:srgbClr val="963646"/>
              </a:buClr>
            </a:pPr>
            <a:r>
              <a:rPr lang="en-US" sz="2400" dirty="0" smtClean="0">
                <a:latin typeface="Cambria Math" pitchFamily="18" charset="0"/>
                <a:ea typeface="Cambria Math" pitchFamily="18" charset="0"/>
              </a:rPr>
              <a:t>Full staff participation</a:t>
            </a:r>
            <a:endParaRPr lang="en-US" sz="2400" dirty="0">
              <a:latin typeface="Cambria Math" pitchFamily="18" charset="0"/>
              <a:ea typeface="Cambria Math" pitchFamily="18" charset="0"/>
            </a:endParaRPr>
          </a:p>
          <a:p>
            <a:endParaRPr lang="en-US" dirty="0"/>
          </a:p>
        </p:txBody>
      </p:sp>
      <p:sp>
        <p:nvSpPr>
          <p:cNvPr id="2" name="Title 1"/>
          <p:cNvSpPr>
            <a:spLocks noGrp="1"/>
          </p:cNvSpPr>
          <p:nvPr>
            <p:ph type="title"/>
          </p:nvPr>
        </p:nvSpPr>
        <p:spPr/>
        <p:txBody>
          <a:bodyPr/>
          <a:lstStyle/>
          <a:p>
            <a:r>
              <a:rPr lang="en-US" dirty="0" smtClean="0"/>
              <a:t>Key Changes SINCE YOUR LAST </a:t>
            </a:r>
            <a:br>
              <a:rPr lang="en-US" dirty="0" smtClean="0"/>
            </a:br>
            <a:r>
              <a:rPr lang="en-US" dirty="0" smtClean="0"/>
              <a:t>FCC VISITATION</a:t>
            </a:r>
            <a:endParaRPr lang="en-US" dirty="0"/>
          </a:p>
        </p:txBody>
      </p:sp>
    </p:spTree>
    <p:extLst>
      <p:ext uri="{BB962C8B-B14F-4D97-AF65-F5344CB8AC3E}">
        <p14:creationId xmlns:p14="http://schemas.microsoft.com/office/powerpoint/2010/main" val="21336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6992" y="1991605"/>
            <a:ext cx="8458200" cy="4343400"/>
          </a:xfrm>
          <a:ln w="57150">
            <a:solidFill>
              <a:schemeClr val="tx2"/>
            </a:solidFill>
          </a:ln>
          <a:effectLst>
            <a:outerShdw blurRad="50800" dist="38100" dir="13500000" algn="b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buClr>
                <a:srgbClr val="963646"/>
              </a:buClr>
              <a:buFont typeface="Arial" pitchFamily="34" charset="0"/>
              <a:buChar char="•"/>
            </a:pPr>
            <a:r>
              <a:rPr lang="en-US" dirty="0" smtClean="0">
                <a:latin typeface="Cambria Math" pitchFamily="18" charset="0"/>
                <a:ea typeface="Cambria Math" pitchFamily="18" charset="0"/>
              </a:rPr>
              <a:t>Previously </a:t>
            </a:r>
            <a:r>
              <a:rPr lang="en-US" sz="2000" dirty="0" smtClean="0">
                <a:latin typeface="Cambria Math" pitchFamily="18" charset="0"/>
                <a:ea typeface="Cambria Math" pitchFamily="18" charset="0"/>
              </a:rPr>
              <a:t>used surveys </a:t>
            </a:r>
            <a:r>
              <a:rPr lang="en-US" sz="2000" dirty="0">
                <a:latin typeface="Cambria Math" pitchFamily="18" charset="0"/>
                <a:ea typeface="Cambria Math" pitchFamily="18" charset="0"/>
              </a:rPr>
              <a:t>replaced by the surveys developed </a:t>
            </a:r>
            <a:r>
              <a:rPr lang="en-US" sz="2000" dirty="0" smtClean="0">
                <a:latin typeface="Cambria Math" pitchFamily="18" charset="0"/>
                <a:ea typeface="Cambria Math" pitchFamily="18" charset="0"/>
              </a:rPr>
              <a:t>for </a:t>
            </a:r>
            <a:r>
              <a:rPr lang="en-US" sz="2000" dirty="0">
                <a:latin typeface="Cambria Math" pitchFamily="18" charset="0"/>
                <a:ea typeface="Cambria Math" pitchFamily="18" charset="0"/>
              </a:rPr>
              <a:t>the Catholic School Standards Project. </a:t>
            </a:r>
            <a:endParaRPr lang="en-US" sz="2000" dirty="0" smtClean="0">
              <a:latin typeface="Cambria Math" pitchFamily="18" charset="0"/>
              <a:ea typeface="Cambria Math" pitchFamily="18" charset="0"/>
            </a:endParaRPr>
          </a:p>
          <a:p>
            <a:pPr lvl="1">
              <a:buClr>
                <a:srgbClr val="963646"/>
              </a:buClr>
              <a:buFont typeface="Arial" pitchFamily="34" charset="0"/>
              <a:buChar char="•"/>
            </a:pPr>
            <a:r>
              <a:rPr lang="en-US" sz="2000" dirty="0" smtClean="0">
                <a:latin typeface="Cambria Math" pitchFamily="18" charset="0"/>
                <a:ea typeface="Cambria Math" pitchFamily="18" charset="0"/>
              </a:rPr>
              <a:t>Defining Characteristics for staff, parents, &amp; students</a:t>
            </a:r>
          </a:p>
          <a:p>
            <a:pPr lvl="1">
              <a:buClr>
                <a:srgbClr val="963646"/>
              </a:buClr>
              <a:buFont typeface="Arial" pitchFamily="34" charset="0"/>
              <a:buChar char="•"/>
            </a:pPr>
            <a:r>
              <a:rPr lang="en-US" sz="2000" dirty="0" smtClean="0">
                <a:latin typeface="Cambria Math" pitchFamily="18" charset="0"/>
                <a:ea typeface="Cambria Math" pitchFamily="18" charset="0"/>
              </a:rPr>
              <a:t>Program Effectiveness for staff, parents, &amp; students</a:t>
            </a:r>
          </a:p>
          <a:p>
            <a:pPr lvl="1">
              <a:buClr>
                <a:srgbClr val="963646"/>
              </a:buClr>
              <a:buFont typeface="Arial" pitchFamily="34" charset="0"/>
              <a:buChar char="•"/>
            </a:pPr>
            <a:endParaRPr lang="en-US" sz="2000" dirty="0">
              <a:latin typeface="Cambria Math" pitchFamily="18" charset="0"/>
              <a:ea typeface="Cambria Math" pitchFamily="18" charset="0"/>
            </a:endParaRPr>
          </a:p>
          <a:p>
            <a:pPr lvl="1">
              <a:buClr>
                <a:srgbClr val="963646"/>
              </a:buClr>
              <a:buFont typeface="Arial" pitchFamily="34" charset="0"/>
              <a:buChar char="•"/>
            </a:pPr>
            <a:r>
              <a:rPr lang="en-US" sz="2000" dirty="0" smtClean="0">
                <a:latin typeface="Cambria Math" pitchFamily="18" charset="0"/>
                <a:ea typeface="Cambria Math" pitchFamily="18" charset="0"/>
              </a:rPr>
              <a:t>Staff survey :        59 questions</a:t>
            </a:r>
          </a:p>
          <a:p>
            <a:pPr lvl="1">
              <a:buClr>
                <a:srgbClr val="963646"/>
              </a:buClr>
              <a:buFont typeface="Arial" pitchFamily="34" charset="0"/>
              <a:buChar char="•"/>
            </a:pPr>
            <a:r>
              <a:rPr lang="en-US" sz="2000" dirty="0" smtClean="0">
                <a:latin typeface="Cambria Math" pitchFamily="18" charset="0"/>
                <a:ea typeface="Cambria Math" pitchFamily="18" charset="0"/>
              </a:rPr>
              <a:t>Parent survey:     59 questions</a:t>
            </a:r>
          </a:p>
          <a:p>
            <a:pPr lvl="1">
              <a:buClr>
                <a:srgbClr val="963646"/>
              </a:buClr>
              <a:buFont typeface="Arial" pitchFamily="34" charset="0"/>
              <a:buChar char="•"/>
            </a:pPr>
            <a:r>
              <a:rPr lang="en-US" sz="2000" dirty="0" smtClean="0">
                <a:latin typeface="Cambria Math" pitchFamily="18" charset="0"/>
                <a:ea typeface="Cambria Math" pitchFamily="18" charset="0"/>
              </a:rPr>
              <a:t>Students 5 - 8:     30 questions</a:t>
            </a:r>
          </a:p>
          <a:p>
            <a:pPr lvl="1">
              <a:buClr>
                <a:srgbClr val="963646"/>
              </a:buClr>
              <a:buFont typeface="Arial" pitchFamily="34" charset="0"/>
              <a:buChar char="•"/>
            </a:pPr>
            <a:r>
              <a:rPr lang="en-US" sz="2000" dirty="0" smtClean="0">
                <a:latin typeface="Cambria Math" pitchFamily="18" charset="0"/>
                <a:ea typeface="Cambria Math" pitchFamily="18" charset="0"/>
              </a:rPr>
              <a:t>Students 9 – 12   52 questions </a:t>
            </a:r>
          </a:p>
          <a:p>
            <a:pPr marL="0" indent="0">
              <a:buClr>
                <a:srgbClr val="963646"/>
              </a:buClr>
              <a:buNone/>
            </a:pPr>
            <a:r>
              <a:rPr lang="en-US" sz="2800" dirty="0" smtClean="0">
                <a:latin typeface="Cambria Math" pitchFamily="18" charset="0"/>
                <a:ea typeface="Cambria Math" pitchFamily="18" charset="0"/>
              </a:rPr>
              <a:t> </a:t>
            </a:r>
            <a:endParaRPr lang="en-US" sz="2800" dirty="0">
              <a:latin typeface="Cambria Math" pitchFamily="18" charset="0"/>
              <a:ea typeface="Cambria Math" pitchFamily="18" charset="0"/>
            </a:endParaRPr>
          </a:p>
        </p:txBody>
      </p:sp>
      <p:sp>
        <p:nvSpPr>
          <p:cNvPr id="4" name="Title 3"/>
          <p:cNvSpPr>
            <a:spLocks noGrp="1"/>
          </p:cNvSpPr>
          <p:nvPr>
            <p:ph type="title" idx="4294967295"/>
          </p:nvPr>
        </p:nvSpPr>
        <p:spPr>
          <a:xfrm>
            <a:off x="0" y="338138"/>
            <a:ext cx="8763000" cy="1252537"/>
          </a:xfrm>
        </p:spPr>
        <p:txBody>
          <a:bodyPr>
            <a:normAutofit/>
          </a:bodyPr>
          <a:lstStyle/>
          <a:p>
            <a:r>
              <a:rPr lang="en-US" dirty="0" smtClean="0">
                <a:solidFill>
                  <a:schemeClr val="tx1"/>
                </a:solidFill>
              </a:rPr>
              <a:t>   SURVEY CHANGES</a:t>
            </a:r>
            <a:endParaRPr lang="en-US" dirty="0">
              <a:solidFill>
                <a:schemeClr val="tx1"/>
              </a:solidFill>
            </a:endParaRPr>
          </a:p>
        </p:txBody>
      </p:sp>
      <p:sp>
        <p:nvSpPr>
          <p:cNvPr id="8" name="Oval 7"/>
          <p:cNvSpPr/>
          <p:nvPr/>
        </p:nvSpPr>
        <p:spPr>
          <a:xfrm>
            <a:off x="6001512" y="4296156"/>
            <a:ext cx="1923288" cy="1342644"/>
          </a:xfrm>
          <a:prstGeom prst="ellipse">
            <a:avLst/>
          </a:prstGeom>
          <a:solidFill>
            <a:srgbClr val="FFC0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ONE</a:t>
            </a:r>
            <a:br>
              <a:rPr lang="en-US" b="1" dirty="0" smtClean="0">
                <a:solidFill>
                  <a:srgbClr val="C00000"/>
                </a:solidFill>
              </a:rPr>
            </a:br>
            <a:r>
              <a:rPr lang="en-US" b="1" dirty="0" smtClean="0">
                <a:solidFill>
                  <a:srgbClr val="C00000"/>
                </a:solidFill>
              </a:rPr>
              <a:t>SURVEY</a:t>
            </a:r>
            <a:endParaRPr lang="en-US" b="1" dirty="0">
              <a:solidFill>
                <a:srgbClr val="C00000"/>
              </a:solidFill>
            </a:endParaRPr>
          </a:p>
        </p:txBody>
      </p:sp>
      <p:cxnSp>
        <p:nvCxnSpPr>
          <p:cNvPr id="10" name="Straight Arrow Connector 9"/>
          <p:cNvCxnSpPr/>
          <p:nvPr/>
        </p:nvCxnSpPr>
        <p:spPr>
          <a:xfrm>
            <a:off x="2743200" y="3350514"/>
            <a:ext cx="3982212" cy="94564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344412" y="3185922"/>
            <a:ext cx="381000" cy="11102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31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457200" y="1752600"/>
            <a:ext cx="8153400" cy="4800600"/>
          </a:xfrm>
          <a:ln/>
        </p:spPr>
        <p:style>
          <a:lnRef idx="1">
            <a:schemeClr val="accent1"/>
          </a:lnRef>
          <a:fillRef idx="2">
            <a:schemeClr val="accent1"/>
          </a:fillRef>
          <a:effectRef idx="1">
            <a:schemeClr val="accent1"/>
          </a:effectRef>
          <a:fontRef idx="minor">
            <a:schemeClr val="dk1"/>
          </a:fontRef>
        </p:style>
        <p:txBody>
          <a:bodyPr>
            <a:normAutofit/>
          </a:bodyPr>
          <a:lstStyle/>
          <a:p>
            <a:pPr>
              <a:buFont typeface="Arial" pitchFamily="34" charset="0"/>
              <a:buChar char="•"/>
            </a:pPr>
            <a:r>
              <a:rPr lang="en-US" dirty="0">
                <a:solidFill>
                  <a:schemeClr val="tx1"/>
                </a:solidFill>
              </a:rPr>
              <a:t>There is one survey for parents, one for staff, and one for students in grades 5-8 and High School. The parent and staff survey are identical. </a:t>
            </a:r>
          </a:p>
          <a:p>
            <a:pPr>
              <a:buFont typeface="Arial" pitchFamily="34" charset="0"/>
              <a:buChar char="•"/>
            </a:pPr>
            <a:r>
              <a:rPr lang="en-US" dirty="0" smtClean="0">
                <a:solidFill>
                  <a:schemeClr val="tx1"/>
                </a:solidFill>
              </a:rPr>
              <a:t>One survey, given in the beginning of SIP, covers the entire SIP process.</a:t>
            </a:r>
          </a:p>
          <a:p>
            <a:pPr>
              <a:buFont typeface="Arial" pitchFamily="34" charset="0"/>
              <a:buChar char="•"/>
            </a:pPr>
            <a:r>
              <a:rPr lang="en-US" dirty="0" smtClean="0">
                <a:solidFill>
                  <a:schemeClr val="tx1"/>
                </a:solidFill>
              </a:rPr>
              <a:t>The survey will include questions that relate to each area.  </a:t>
            </a:r>
          </a:p>
          <a:p>
            <a:pPr>
              <a:buFont typeface="Arial" pitchFamily="34" charset="0"/>
              <a:buChar char="•"/>
            </a:pPr>
            <a:r>
              <a:rPr lang="en-US" dirty="0" smtClean="0">
                <a:solidFill>
                  <a:schemeClr val="tx1"/>
                </a:solidFill>
              </a:rPr>
              <a:t>Your school must have a Survey Monkey account.</a:t>
            </a:r>
          </a:p>
          <a:p>
            <a:pPr>
              <a:buFont typeface="Arial" pitchFamily="34" charset="0"/>
              <a:buChar char="•"/>
            </a:pPr>
            <a:r>
              <a:rPr lang="en-US" dirty="0" smtClean="0">
                <a:solidFill>
                  <a:schemeClr val="tx1"/>
                </a:solidFill>
              </a:rPr>
              <a:t>When you are ready to receive your surveys, send the name of your school Survey Monkey account to Mary Camp.  </a:t>
            </a:r>
          </a:p>
          <a:p>
            <a:pPr>
              <a:buFont typeface="Arial" pitchFamily="34" charset="0"/>
              <a:buChar char="•"/>
            </a:pPr>
            <a:r>
              <a:rPr lang="en-US" dirty="0" smtClean="0">
                <a:solidFill>
                  <a:schemeClr val="tx1"/>
                </a:solidFill>
              </a:rPr>
              <a:t>Once your school receives the survey from Mary, it is editable.  You may add specific questions that you would like to ask.</a:t>
            </a:r>
          </a:p>
          <a:p>
            <a:pPr>
              <a:buFont typeface="Arial" pitchFamily="34" charset="0"/>
              <a:buChar char="•"/>
            </a:pPr>
            <a:r>
              <a:rPr lang="en-US" dirty="0" smtClean="0">
                <a:solidFill>
                  <a:schemeClr val="tx1"/>
                </a:solidFill>
              </a:rPr>
              <a:t>Surveys will be free.  </a:t>
            </a:r>
            <a:endParaRPr lang="en-US" dirty="0">
              <a:solidFill>
                <a:schemeClr val="tx1"/>
              </a:solidFill>
            </a:endParaRPr>
          </a:p>
        </p:txBody>
      </p:sp>
      <p:sp>
        <p:nvSpPr>
          <p:cNvPr id="5" name="Title 4"/>
          <p:cNvSpPr>
            <a:spLocks noGrp="1"/>
          </p:cNvSpPr>
          <p:nvPr>
            <p:ph type="title" idx="4294967295"/>
          </p:nvPr>
        </p:nvSpPr>
        <p:spPr>
          <a:xfrm>
            <a:off x="762000" y="338138"/>
            <a:ext cx="7620000" cy="652462"/>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   </a:t>
            </a:r>
            <a:r>
              <a:rPr lang="en-US" sz="6700" dirty="0" smtClean="0">
                <a:solidFill>
                  <a:schemeClr val="tx1"/>
                </a:solidFill>
              </a:rPr>
              <a:t>Surveys</a:t>
            </a:r>
            <a:endParaRPr lang="en-US" sz="6700" dirty="0">
              <a:solidFill>
                <a:schemeClr val="tx1"/>
              </a:solidFill>
            </a:endParaRPr>
          </a:p>
        </p:txBody>
      </p:sp>
      <p:pic>
        <p:nvPicPr>
          <p:cNvPr id="2050" name="Picture 2" descr="C:\Users\Elizabeth Fulham\AppData\Local\Microsoft\Windows\Temporary Internet Files\Content.IE5\6D9WF2CQ\MP9004331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086" y="381001"/>
            <a:ext cx="987770" cy="990600"/>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127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4312</TotalTime>
  <Words>1506</Words>
  <Application>Microsoft Office PowerPoint</Application>
  <PresentationFormat>On-screen Show (4:3)</PresentationFormat>
  <Paragraphs>167</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Grid</vt:lpstr>
      <vt:lpstr> Accreditation A New Direction</vt:lpstr>
      <vt:lpstr>An explanation of the Catholic Standards and Benchmarks for Effective Elementary and Secondary Schools.</vt:lpstr>
      <vt:lpstr>WHAT IS Accreditation?</vt:lpstr>
      <vt:lpstr> Implementing the National Catholic Standards and Benchmarks into the School Improvement Plan MAKES OUR SCHOOLS STRONGER. </vt:lpstr>
      <vt:lpstr>National Catholic Standards and Benchmarks 13 National Standards 70 Benchmarks</vt:lpstr>
      <vt:lpstr>PowerPoint Presentation</vt:lpstr>
      <vt:lpstr>Key Changes SINCE YOUR LAST  FCC VISITATION</vt:lpstr>
      <vt:lpstr>   SURVEY CHANGES</vt:lpstr>
      <vt:lpstr>   Surveys</vt:lpstr>
      <vt:lpstr>WHERE DO WE BEGIN?</vt:lpstr>
      <vt:lpstr>The Steering COmMittee Who are they and what do they do?</vt:lpstr>
      <vt:lpstr>Domain Committees:</vt:lpstr>
      <vt:lpstr>WHAT DO THE DOMAIN COMMITTEES DO?</vt:lpstr>
      <vt:lpstr>CIPA</vt:lpstr>
      <vt:lpstr>Domain 1 Examples</vt:lpstr>
      <vt:lpstr>DOMAIN 2 EXAMPLE</vt:lpstr>
      <vt:lpstr>DOMAIN 3 Examples</vt:lpstr>
      <vt:lpstr>DOMAIN 3 Examples</vt:lpstr>
      <vt:lpstr>DOMAIN 4 EXAMPLE</vt:lpstr>
      <vt:lpstr>Key Parts of the Process</vt:lpstr>
      <vt:lpstr>Principal</vt:lpstr>
      <vt:lpstr>DON’T UNDERESTIMATE THE IMPORTANCE OF YOUR ACTION PLAN</vt:lpstr>
      <vt:lpstr>Sample Action Plan GOAL</vt:lpstr>
      <vt:lpstr>Sample Action Plan GOAL</vt:lpstr>
      <vt:lpstr>Action Plan</vt:lpstr>
      <vt:lpstr> </vt:lpstr>
      <vt:lpstr>During the Visitation</vt:lpstr>
      <vt:lpstr>During the Visitation</vt:lpstr>
      <vt:lpstr>Reviewing the Action Plan The team will discuss the following</vt:lpstr>
      <vt:lpstr>WHEN YOU ARE READY TO REPORT Work is completed online:  www.eas-ed.org Login to see the school ARCA and forms. </vt:lpstr>
      <vt:lpstr>Completing the Report</vt:lpstr>
      <vt:lpstr>EAS-ED.ORG</vt:lpstr>
      <vt:lpstr>CIPA</vt:lpstr>
      <vt:lpstr>YOU ARCA DUE DATE WILL BE DIFFERENT</vt:lpstr>
    </vt:vector>
  </TitlesOfParts>
  <Company>Florida Catholic Conference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Catholic Conference Accreditation Program</dc:title>
  <dc:creator>mcamp</dc:creator>
  <cp:lastModifiedBy>Veronica DeMicheli</cp:lastModifiedBy>
  <cp:revision>164</cp:revision>
  <cp:lastPrinted>2013-08-27T16:19:06Z</cp:lastPrinted>
  <dcterms:created xsi:type="dcterms:W3CDTF">2011-07-22T18:15:00Z</dcterms:created>
  <dcterms:modified xsi:type="dcterms:W3CDTF">2014-12-15T16:28:45Z</dcterms:modified>
</cp:coreProperties>
</file>