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70" r:id="rId6"/>
    <p:sldId id="271" r:id="rId7"/>
    <p:sldId id="261" r:id="rId8"/>
    <p:sldId id="265" r:id="rId9"/>
    <p:sldId id="266" r:id="rId10"/>
    <p:sldId id="268" r:id="rId11"/>
    <p:sldId id="264" r:id="rId12"/>
    <p:sldId id="273" r:id="rId13"/>
    <p:sldId id="274" r:id="rId14"/>
    <p:sldId id="269" r:id="rId15"/>
    <p:sldId id="275" r:id="rId16"/>
    <p:sldId id="276" r:id="rId17"/>
    <p:sldId id="272"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028" y="-7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C7A1877-3822-4186-B656-63C42FAD7BFB}" type="datetimeFigureOut">
              <a:rPr lang="en-US" smtClean="0"/>
              <a:t>12/15/2014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A407638-2F87-4FF1-B708-271234CA2BC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7A1877-3822-4186-B656-63C42FAD7BFB}"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7638-2F87-4FF1-B708-271234CA2B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7A1877-3822-4186-B656-63C42FAD7BFB}"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7638-2F87-4FF1-B708-271234CA2B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7A1877-3822-4186-B656-63C42FAD7BFB}"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7638-2F87-4FF1-B708-271234CA2BC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7A1877-3822-4186-B656-63C42FAD7BFB}" type="datetimeFigureOut">
              <a:rPr lang="en-US" smtClean="0"/>
              <a:t>12/15/2014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A407638-2F87-4FF1-B708-271234CA2BC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7A1877-3822-4186-B656-63C42FAD7BFB}" type="datetimeFigureOut">
              <a:rPr lang="en-US" smtClean="0"/>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07638-2F87-4FF1-B708-271234CA2BC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7A1877-3822-4186-B656-63C42FAD7BFB}" type="datetimeFigureOut">
              <a:rPr lang="en-US" smtClean="0"/>
              <a:t>12/15/2014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07638-2F87-4FF1-B708-271234CA2BC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7A1877-3822-4186-B656-63C42FAD7BFB}" type="datetimeFigureOut">
              <a:rPr lang="en-US" smtClean="0"/>
              <a:t>12/15/2014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07638-2F87-4FF1-B708-271234CA2B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A1877-3822-4186-B656-63C42FAD7BFB}" type="datetimeFigureOut">
              <a:rPr lang="en-US" smtClean="0"/>
              <a:t>12/15/2014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07638-2F87-4FF1-B708-271234CA2B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7A1877-3822-4186-B656-63C42FAD7BFB}" type="datetimeFigureOut">
              <a:rPr lang="en-US" smtClean="0"/>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07638-2F87-4FF1-B708-271234CA2BC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7A1877-3822-4186-B656-63C42FAD7BFB}" type="datetimeFigureOut">
              <a:rPr lang="en-US" smtClean="0"/>
              <a:t>12/15/2014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A407638-2F87-4FF1-B708-271234CA2BC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C7A1877-3822-4186-B656-63C42FAD7BFB}" type="datetimeFigureOut">
              <a:rPr lang="en-US" smtClean="0"/>
              <a:t>12/15/2014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A407638-2F87-4FF1-B708-271234CA2B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eas-ed.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477962"/>
          </a:xfrm>
        </p:spPr>
        <p:txBody>
          <a:bodyPr>
            <a:noAutofit/>
          </a:bodyPr>
          <a:lstStyle/>
          <a:p>
            <a:r>
              <a:rPr lang="en-US" dirty="0" smtClean="0"/>
              <a:t>Chairing a Florida Catholic Conference </a:t>
            </a:r>
            <a:br>
              <a:rPr lang="en-US" dirty="0" smtClean="0"/>
            </a:br>
            <a:r>
              <a:rPr lang="en-US" dirty="0" smtClean="0"/>
              <a:t>Accreditation Visitation</a:t>
            </a:r>
            <a:endParaRPr lang="en-US" dirty="0"/>
          </a:p>
        </p:txBody>
      </p:sp>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81200" y="1752600"/>
            <a:ext cx="5334000" cy="1904999"/>
          </a:xfrm>
          <a:ln w="57150">
            <a:solidFill>
              <a:schemeClr val="tx1"/>
            </a:solidFill>
          </a:ln>
          <a:effectLst>
            <a:softEdge rad="317500"/>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3505200"/>
            <a:ext cx="5143500" cy="3192517"/>
          </a:xfrm>
          <a:prstGeom prst="rect">
            <a:avLst/>
          </a:prstGeom>
          <a:effectLst>
            <a:softEdge rad="317500"/>
          </a:effectLst>
        </p:spPr>
      </p:pic>
    </p:spTree>
    <p:extLst>
      <p:ext uri="{BB962C8B-B14F-4D97-AF65-F5344CB8AC3E}">
        <p14:creationId xmlns:p14="http://schemas.microsoft.com/office/powerpoint/2010/main" val="36727662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1143000"/>
          </a:xfrm>
        </p:spPr>
        <p:txBody>
          <a:bodyPr>
            <a:normAutofit fontScale="90000"/>
          </a:bodyPr>
          <a:lstStyle/>
          <a:p>
            <a:r>
              <a:rPr lang="en-US" dirty="0" smtClean="0"/>
              <a:t/>
            </a:r>
            <a:br>
              <a:rPr lang="en-US" dirty="0" smtClean="0"/>
            </a:br>
            <a:r>
              <a:rPr lang="en-US" dirty="0" smtClean="0"/>
              <a:t>Day </a:t>
            </a:r>
            <a:r>
              <a:rPr lang="en-US" dirty="0"/>
              <a:t>2 </a:t>
            </a:r>
            <a:br>
              <a:rPr lang="en-US" dirty="0"/>
            </a:br>
            <a:endParaRPr lang="en-US" dirty="0"/>
          </a:p>
        </p:txBody>
      </p:sp>
      <p:sp>
        <p:nvSpPr>
          <p:cNvPr id="3" name="Content Placeholder 2"/>
          <p:cNvSpPr>
            <a:spLocks noGrp="1"/>
          </p:cNvSpPr>
          <p:nvPr>
            <p:ph sz="quarter" idx="1"/>
          </p:nvPr>
        </p:nvSpPr>
        <p:spPr>
          <a:xfrm>
            <a:off x="914400" y="1447800"/>
            <a:ext cx="7315200" cy="457200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8:15 – 9:00 Meet </a:t>
            </a:r>
            <a:r>
              <a:rPr lang="en-US" dirty="0"/>
              <a:t>with Parents </a:t>
            </a:r>
            <a:endParaRPr lang="en-US" dirty="0" smtClean="0"/>
          </a:p>
          <a:p>
            <a:r>
              <a:rPr lang="en-US" dirty="0" smtClean="0"/>
              <a:t>9:15 Meet with Pastor</a:t>
            </a:r>
          </a:p>
          <a:p>
            <a:r>
              <a:rPr lang="en-US" dirty="0" smtClean="0"/>
              <a:t>9:45 – 10:30 Meet with Students</a:t>
            </a:r>
            <a:endParaRPr lang="en-US" dirty="0"/>
          </a:p>
          <a:p>
            <a:r>
              <a:rPr lang="en-US" dirty="0" smtClean="0"/>
              <a:t>10:30 – 11:30 Continue </a:t>
            </a:r>
            <a:r>
              <a:rPr lang="en-US" dirty="0"/>
              <a:t>observations / meetings as needed </a:t>
            </a:r>
            <a:endParaRPr lang="en-US" dirty="0" smtClean="0"/>
          </a:p>
          <a:p>
            <a:r>
              <a:rPr lang="en-US" dirty="0"/>
              <a:t>Morning Talk with Diocesan Schools Office </a:t>
            </a:r>
            <a:endParaRPr lang="en-US" dirty="0" smtClean="0"/>
          </a:p>
          <a:p>
            <a:r>
              <a:rPr lang="en-US" smtClean="0"/>
              <a:t>12:15 Dismissal</a:t>
            </a:r>
            <a:endParaRPr lang="en-US" dirty="0" smtClean="0"/>
          </a:p>
          <a:p>
            <a:r>
              <a:rPr lang="en-US" dirty="0" smtClean="0"/>
              <a:t>12:45 Exit Report</a:t>
            </a:r>
            <a:endParaRPr lang="en-US" dirty="0"/>
          </a:p>
          <a:p>
            <a:r>
              <a:rPr lang="en-US" dirty="0" smtClean="0"/>
              <a:t>Exit Report </a:t>
            </a: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4495800"/>
            <a:ext cx="2539388" cy="1386640"/>
          </a:xfrm>
          <a:prstGeom prst="rect">
            <a:avLst/>
          </a:prstGeom>
          <a:effectLst>
            <a:softEdge rad="127000"/>
          </a:effectLst>
        </p:spPr>
      </p:pic>
    </p:spTree>
    <p:extLst>
      <p:ext uri="{BB962C8B-B14F-4D97-AF65-F5344CB8AC3E}">
        <p14:creationId xmlns:p14="http://schemas.microsoft.com/office/powerpoint/2010/main" val="3737689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Members Responsibilities</a:t>
            </a:r>
            <a:endParaRPr lang="en-US" dirty="0"/>
          </a:p>
        </p:txBody>
      </p:sp>
      <p:sp>
        <p:nvSpPr>
          <p:cNvPr id="3" name="Content Placeholder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a:bodyPr>
          <a:lstStyle/>
          <a:p>
            <a:endParaRPr lang="en-US" dirty="0" smtClean="0"/>
          </a:p>
          <a:p>
            <a:r>
              <a:rPr lang="en-US" dirty="0" smtClean="0"/>
              <a:t>Review CIPA materials and other assigned documents</a:t>
            </a:r>
          </a:p>
          <a:p>
            <a:r>
              <a:rPr lang="en-US" dirty="0" smtClean="0"/>
              <a:t>Identify questions, concerns or items needing clarification</a:t>
            </a:r>
          </a:p>
          <a:p>
            <a:r>
              <a:rPr lang="en-US" dirty="0" smtClean="0"/>
              <a:t>Classroom observations</a:t>
            </a:r>
            <a:endParaRPr lang="en-US" dirty="0"/>
          </a:p>
          <a:p>
            <a:r>
              <a:rPr lang="en-US" dirty="0" smtClean="0"/>
              <a:t>Meet with pastor, administration, staff, students, and parents to validate level of compliance with specific benchmarks.  </a:t>
            </a:r>
          </a:p>
          <a:p>
            <a:r>
              <a:rPr lang="en-US" dirty="0" smtClean="0"/>
              <a:t>Review the Action Plan: Do the goals align with the needs of the school according to rubric scores, interviews, and surveys?</a:t>
            </a:r>
          </a:p>
          <a:p>
            <a:r>
              <a:rPr lang="en-US" dirty="0" smtClean="0"/>
              <a:t>As a team determine validation and comments/suggestions. </a:t>
            </a:r>
          </a:p>
          <a:p>
            <a:endParaRPr lang="en-US" dirty="0"/>
          </a:p>
        </p:txBody>
      </p:sp>
    </p:spTree>
    <p:extLst>
      <p:ext uri="{BB962C8B-B14F-4D97-AF65-F5344CB8AC3E}">
        <p14:creationId xmlns:p14="http://schemas.microsoft.com/office/powerpoint/2010/main" val="1072901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066800"/>
          </a:xfrm>
        </p:spPr>
        <p:txBody>
          <a:bodyPr/>
          <a:lstStyle/>
          <a:p>
            <a:r>
              <a:rPr lang="en-US" dirty="0" smtClean="0"/>
              <a:t>    Classroom Observation Form</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54539750"/>
              </p:ext>
            </p:extLst>
          </p:nvPr>
        </p:nvGraphicFramePr>
        <p:xfrm>
          <a:off x="609601" y="1371599"/>
          <a:ext cx="8000998" cy="5105398"/>
        </p:xfrm>
        <a:graphic>
          <a:graphicData uri="http://schemas.openxmlformats.org/drawingml/2006/table">
            <a:tbl>
              <a:tblPr/>
              <a:tblGrid>
                <a:gridCol w="3170139"/>
                <a:gridCol w="374652"/>
                <a:gridCol w="291796"/>
                <a:gridCol w="4088212"/>
                <a:gridCol w="76199"/>
              </a:tblGrid>
              <a:tr h="482780">
                <a:tc>
                  <a:txBody>
                    <a:bodyPr/>
                    <a:lstStyle/>
                    <a:p>
                      <a:pPr algn="l" fontAlgn="ctr"/>
                      <a:r>
                        <a:rPr lang="en-US" sz="1100" b="1" i="0" u="none" strike="noStrike">
                          <a:solidFill>
                            <a:srgbClr val="000000"/>
                          </a:solidFill>
                          <a:effectLst/>
                          <a:latin typeface="Times New Roman"/>
                        </a:rPr>
                        <a:t>Classroom: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Times New Roman"/>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Times New Roman"/>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Times New Roman"/>
                        </a:rPr>
                        <a:t>Comments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1.4 Mission Statement Visible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2.6 Catholic Culture Visible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4.5 Evidence of supporting faith life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760378">
                <a:tc>
                  <a:txBody>
                    <a:bodyPr/>
                    <a:lstStyle/>
                    <a:p>
                      <a:pPr algn="l" fontAlgn="ctr"/>
                      <a:r>
                        <a:rPr lang="en-US" sz="1100" b="1" i="0" u="none" strike="noStrike">
                          <a:solidFill>
                            <a:srgbClr val="000000"/>
                          </a:solidFill>
                          <a:effectLst/>
                          <a:latin typeface="Times New Roman"/>
                        </a:rPr>
                        <a:t>7.3 Instruction allows students to become evaluators, problem solvers, decision makers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7.4 Instruction prepares students to be excellent users of technology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7.5 Instruction addresses affective dimensions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7.6 Instruction engages and motivates all students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Types of student work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482780">
                <a:tc>
                  <a:txBody>
                    <a:bodyPr/>
                    <a:lstStyle/>
                    <a:p>
                      <a:pPr algn="l" fontAlgn="ctr"/>
                      <a:r>
                        <a:rPr lang="en-US" sz="1100" b="1" i="0" u="none" strike="noStrike">
                          <a:solidFill>
                            <a:srgbClr val="000000"/>
                          </a:solidFill>
                          <a:effectLst/>
                          <a:latin typeface="Times New Roman"/>
                        </a:rPr>
                        <a:t>Type of instruction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bl>
          </a:graphicData>
        </a:graphic>
      </p:graphicFrame>
    </p:spTree>
    <p:extLst>
      <p:ext uri="{BB962C8B-B14F-4D97-AF65-F5344CB8AC3E}">
        <p14:creationId xmlns:p14="http://schemas.microsoft.com/office/powerpoint/2010/main" val="3003420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0"/>
            <a:ext cx="7620000" cy="762000"/>
          </a:xfrm>
        </p:spPr>
        <p:txBody>
          <a:bodyPr>
            <a:normAutofit/>
          </a:bodyPr>
          <a:lstStyle/>
          <a:p>
            <a:r>
              <a:rPr lang="en-US" dirty="0" smtClean="0">
                <a:solidFill>
                  <a:schemeClr val="tx1"/>
                </a:solidFill>
              </a:rPr>
              <a:t> Reviewing the Action Plan</a:t>
            </a:r>
            <a:endParaRPr lang="en-US" dirty="0">
              <a:solidFill>
                <a:schemeClr val="tx1"/>
              </a:solidFill>
            </a:endParaRPr>
          </a:p>
        </p:txBody>
      </p:sp>
      <p:sp>
        <p:nvSpPr>
          <p:cNvPr id="3" name="Subtitle 2"/>
          <p:cNvSpPr>
            <a:spLocks noGrp="1"/>
          </p:cNvSpPr>
          <p:nvPr>
            <p:ph type="subTitle" idx="1"/>
          </p:nvPr>
        </p:nvSpPr>
        <p:spPr>
          <a:xfrm>
            <a:off x="533400" y="1066800"/>
            <a:ext cx="8305800" cy="5257800"/>
          </a:xfrm>
          <a:ln w="38100">
            <a:solidFill>
              <a:schemeClr val="tx1"/>
            </a:solidFill>
          </a:ln>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lgn="l">
              <a:buFont typeface="Arial" panose="020B0604020202020204" pitchFamily="34" charset="0"/>
              <a:buChar char="•"/>
            </a:pPr>
            <a:endParaRPr lang="en-US" sz="3600" dirty="0">
              <a:solidFill>
                <a:schemeClr val="tx1"/>
              </a:solidFill>
            </a:endParaRPr>
          </a:p>
          <a:p>
            <a:pPr marL="571500" indent="-571500" algn="l">
              <a:buFont typeface="Arial" panose="020B0604020202020204" pitchFamily="34" charset="0"/>
              <a:buChar char="•"/>
            </a:pPr>
            <a:r>
              <a:rPr lang="en-US" sz="3600" dirty="0" smtClean="0">
                <a:solidFill>
                  <a:schemeClr val="tx1"/>
                </a:solidFill>
              </a:rPr>
              <a:t>Are the goals specific and measurable?</a:t>
            </a:r>
          </a:p>
          <a:p>
            <a:pPr marL="457200" indent="-457200" algn="l">
              <a:buFont typeface="Arial" panose="020B0604020202020204" pitchFamily="34" charset="0"/>
              <a:buChar char="•"/>
            </a:pPr>
            <a:r>
              <a:rPr lang="en-US" sz="3600" dirty="0" smtClean="0">
                <a:solidFill>
                  <a:schemeClr val="tx1"/>
                </a:solidFill>
              </a:rPr>
              <a:t>Will the evidence demonstrate success of the goal?</a:t>
            </a:r>
          </a:p>
          <a:p>
            <a:pPr marL="457200" indent="-457200" algn="l">
              <a:buFont typeface="Arial" panose="020B0604020202020204" pitchFamily="34" charset="0"/>
              <a:buChar char="•"/>
            </a:pPr>
            <a:r>
              <a:rPr lang="en-US" sz="3600" dirty="0" smtClean="0">
                <a:solidFill>
                  <a:schemeClr val="tx1"/>
                </a:solidFill>
              </a:rPr>
              <a:t>Are a timeline, person responsible, and resources listed for the steps?</a:t>
            </a:r>
          </a:p>
          <a:p>
            <a:pPr marL="457200" indent="-457200" algn="l">
              <a:buFont typeface="Arial" panose="020B0604020202020204" pitchFamily="34" charset="0"/>
              <a:buChar char="•"/>
            </a:pPr>
            <a:r>
              <a:rPr lang="en-US" sz="3600" dirty="0" smtClean="0">
                <a:solidFill>
                  <a:schemeClr val="tx1"/>
                </a:solidFill>
              </a:rPr>
              <a:t>Taken as a whole do the steps lead toward success of the goal?</a:t>
            </a:r>
            <a:endParaRPr lang="en-US" sz="3600" dirty="0">
              <a:solidFill>
                <a:schemeClr val="tx1"/>
              </a:solidFill>
            </a:endParaRPr>
          </a:p>
        </p:txBody>
      </p:sp>
    </p:spTree>
    <p:extLst>
      <p:ext uri="{BB962C8B-B14F-4D97-AF65-F5344CB8AC3E}">
        <p14:creationId xmlns:p14="http://schemas.microsoft.com/office/powerpoint/2010/main" val="1266064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lstStyle/>
          <a:p>
            <a:r>
              <a:rPr lang="en-US" dirty="0" smtClean="0"/>
              <a:t>Final Report</a:t>
            </a:r>
            <a:endParaRPr lang="en-US" dirty="0"/>
          </a:p>
        </p:txBody>
      </p:sp>
      <p:sp>
        <p:nvSpPr>
          <p:cNvPr id="3" name="Content Placeholder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dirty="0"/>
              <a:t>E</a:t>
            </a:r>
            <a:r>
              <a:rPr lang="en-US" dirty="0" smtClean="0"/>
              <a:t>xactly </a:t>
            </a:r>
            <a:r>
              <a:rPr lang="en-US" dirty="0"/>
              <a:t>like </a:t>
            </a:r>
            <a:r>
              <a:rPr lang="en-US" dirty="0" smtClean="0"/>
              <a:t>ARCA  </a:t>
            </a:r>
            <a:endParaRPr lang="en-US" dirty="0"/>
          </a:p>
          <a:p>
            <a:r>
              <a:rPr lang="en-US" dirty="0" smtClean="0"/>
              <a:t>Click </a:t>
            </a:r>
            <a:r>
              <a:rPr lang="en-US" dirty="0"/>
              <a:t>agree/disagree with each benchmark.</a:t>
            </a:r>
          </a:p>
          <a:p>
            <a:pPr lvl="0"/>
            <a:r>
              <a:rPr lang="en-US" dirty="0"/>
              <a:t>Make comments as appropriate</a:t>
            </a:r>
            <a:r>
              <a:rPr lang="en-US" dirty="0" smtClean="0"/>
              <a:t>.</a:t>
            </a:r>
          </a:p>
          <a:p>
            <a:r>
              <a:rPr lang="en-US" dirty="0" smtClean="0"/>
              <a:t>Chairperson has access to school’s ARCA on-line and the report will be viewed by </a:t>
            </a:r>
            <a:r>
              <a:rPr lang="en-US" dirty="0"/>
              <a:t>M</a:t>
            </a:r>
            <a:r>
              <a:rPr lang="en-US" dirty="0" smtClean="0"/>
              <a:t>ary Camp when completed</a:t>
            </a:r>
          </a:p>
          <a:p>
            <a:pPr marL="1005840" lvl="2" indent="-457200">
              <a:buFont typeface="+mj-lt"/>
              <a:buAutoNum type="arabicPeriod"/>
            </a:pPr>
            <a:r>
              <a:rPr lang="en-US" dirty="0" smtClean="0"/>
              <a:t>A </a:t>
            </a:r>
            <a:r>
              <a:rPr lang="en-US" dirty="0"/>
              <a:t>few highlights from each Domain, including some of the recommendations and some of the comments from the stakeholder meetings </a:t>
            </a:r>
            <a:br>
              <a:rPr lang="en-US" dirty="0"/>
            </a:br>
            <a:r>
              <a:rPr lang="en-US" dirty="0" smtClean="0"/>
              <a:t>A </a:t>
            </a:r>
            <a:r>
              <a:rPr lang="en-US" dirty="0"/>
              <a:t>few comments regarding the Action Plan, including some of the recommendations </a:t>
            </a:r>
            <a:br>
              <a:rPr lang="en-US" dirty="0"/>
            </a:br>
            <a:r>
              <a:rPr lang="en-US" dirty="0" smtClean="0"/>
              <a:t>Appreciation </a:t>
            </a:r>
            <a:r>
              <a:rPr lang="en-US" dirty="0"/>
              <a:t>for hospitality </a:t>
            </a:r>
          </a:p>
          <a:p>
            <a:endParaRPr lang="en-US" dirty="0"/>
          </a:p>
        </p:txBody>
      </p:sp>
    </p:spTree>
    <p:extLst>
      <p:ext uri="{BB962C8B-B14F-4D97-AF65-F5344CB8AC3E}">
        <p14:creationId xmlns:p14="http://schemas.microsoft.com/office/powerpoint/2010/main" val="3261235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the Exit Report</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2800" dirty="0" smtClean="0"/>
              <a:t>Each team member presents their Domain to the team</a:t>
            </a:r>
          </a:p>
          <a:p>
            <a:r>
              <a:rPr lang="en-US" sz="2800" dirty="0" smtClean="0"/>
              <a:t>Discussion on any benchmarks where the team member does not agree with the school</a:t>
            </a:r>
          </a:p>
          <a:p>
            <a:r>
              <a:rPr lang="en-US" sz="2800" dirty="0" smtClean="0"/>
              <a:t>Comments are made on </a:t>
            </a:r>
            <a:r>
              <a:rPr lang="en-US" sz="2800" b="1" u="sng" dirty="0" smtClean="0"/>
              <a:t>all</a:t>
            </a:r>
            <a:r>
              <a:rPr lang="en-US" sz="2800" dirty="0" smtClean="0"/>
              <a:t> “disagree” marks; Comments may be made on “agree” marks</a:t>
            </a:r>
          </a:p>
          <a:p>
            <a:r>
              <a:rPr lang="en-US" sz="2800" dirty="0" smtClean="0"/>
              <a:t>Team makes any comments or recommendations for the action plan and any general comments not covered else where</a:t>
            </a:r>
            <a:endParaRPr lang="en-US" sz="2800" dirty="0"/>
          </a:p>
        </p:txBody>
      </p:sp>
    </p:spTree>
    <p:extLst>
      <p:ext uri="{BB962C8B-B14F-4D97-AF65-F5344CB8AC3E}">
        <p14:creationId xmlns:p14="http://schemas.microsoft.com/office/powerpoint/2010/main" val="3430840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the Visitation Report</a:t>
            </a:r>
            <a:endParaRPr lang="en-US" dirty="0"/>
          </a:p>
        </p:txBody>
      </p:sp>
      <p:sp>
        <p:nvSpPr>
          <p:cNvPr id="3" name="Content Placeholder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lstStyle/>
          <a:p>
            <a:r>
              <a:rPr lang="en-US" dirty="0"/>
              <a:t>Login on </a:t>
            </a:r>
            <a:r>
              <a:rPr lang="en-US" u="sng" dirty="0">
                <a:hlinkClick r:id="rId2"/>
              </a:rPr>
              <a:t>www.eas-ed.org</a:t>
            </a:r>
            <a:r>
              <a:rPr lang="en-US" dirty="0"/>
              <a:t>.  </a:t>
            </a:r>
            <a:endParaRPr lang="en-US" dirty="0" smtClean="0"/>
          </a:p>
          <a:p>
            <a:r>
              <a:rPr lang="en-US" dirty="0" smtClean="0"/>
              <a:t>On </a:t>
            </a:r>
            <a:r>
              <a:rPr lang="en-US" dirty="0"/>
              <a:t>the right-hand side of the dashboard, click on visitations.  Then click on Blessed Trinity.  Click on view ARCA.  Click on the Questionnaire tab.  </a:t>
            </a:r>
            <a:endParaRPr lang="en-US" dirty="0" smtClean="0"/>
          </a:p>
          <a:p>
            <a:r>
              <a:rPr lang="en-US" dirty="0" smtClean="0"/>
              <a:t>At </a:t>
            </a:r>
            <a:r>
              <a:rPr lang="en-US" dirty="0"/>
              <a:t>the end of each benchmark click agree or disagree and write any comments you have in the comments boxes.  </a:t>
            </a:r>
            <a:r>
              <a:rPr lang="en-US" dirty="0" smtClean="0"/>
              <a:t> </a:t>
            </a:r>
            <a:endParaRPr lang="en-US" dirty="0"/>
          </a:p>
          <a:p>
            <a:endParaRPr lang="en-US" dirty="0"/>
          </a:p>
        </p:txBody>
      </p:sp>
    </p:spTree>
    <p:extLst>
      <p:ext uri="{BB962C8B-B14F-4D97-AF65-F5344CB8AC3E}">
        <p14:creationId xmlns:p14="http://schemas.microsoft.com/office/powerpoint/2010/main" val="2203047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Visitation Team Addendum to Report</a:t>
            </a:r>
            <a:r>
              <a:rPr lang="en-US" dirty="0"/>
              <a:t/>
            </a:r>
            <a:br>
              <a:rPr lang="en-US" dirty="0"/>
            </a:br>
            <a:endParaRPr lang="en-US" dirty="0"/>
          </a:p>
        </p:txBody>
      </p:sp>
      <p:sp>
        <p:nvSpPr>
          <p:cNvPr id="3" name="Content Placeholder 2"/>
          <p:cNvSpPr>
            <a:spLocks noGrp="1"/>
          </p:cNvSpPr>
          <p:nvPr>
            <p:ph sz="quarter" idx="1"/>
          </p:nvPr>
        </p:nvSpPr>
        <p:spPr>
          <a:xfrm>
            <a:off x="609600" y="1447800"/>
            <a:ext cx="8077200" cy="457200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en-US" b="1" dirty="0"/>
              <a:t>School Name:</a:t>
            </a:r>
            <a:endParaRPr lang="en-US" dirty="0"/>
          </a:p>
          <a:p>
            <a:pPr marL="0" indent="0">
              <a:buNone/>
            </a:pPr>
            <a:endParaRPr lang="en-US" dirty="0"/>
          </a:p>
          <a:p>
            <a:r>
              <a:rPr lang="en-US" b="1" dirty="0"/>
              <a:t>Action Plan – Please describe any comments, recommendations, or commendations to the action plan here:</a:t>
            </a:r>
            <a:endParaRPr lang="en-US" dirty="0"/>
          </a:p>
          <a:p>
            <a:endParaRPr lang="en-US" dirty="0"/>
          </a:p>
          <a:p>
            <a:endParaRPr lang="en-US" dirty="0"/>
          </a:p>
          <a:p>
            <a:endParaRPr lang="en-US" dirty="0"/>
          </a:p>
          <a:p>
            <a:r>
              <a:rPr lang="en-US" b="1" dirty="0"/>
              <a:t>Executive Summary – Please describe any comments, recommendations or commendations to the executive summary here:</a:t>
            </a:r>
            <a:endParaRPr lang="en-US" dirty="0"/>
          </a:p>
          <a:p>
            <a:endParaRPr lang="en-US" dirty="0"/>
          </a:p>
          <a:p>
            <a:endParaRPr lang="en-US" dirty="0"/>
          </a:p>
          <a:p>
            <a:r>
              <a:rPr lang="en-US" b="1" dirty="0"/>
              <a:t>If the team has any other comments to make, please write them here:</a:t>
            </a:r>
            <a:endParaRPr lang="en-US" dirty="0"/>
          </a:p>
          <a:p>
            <a:endParaRPr lang="en-US" dirty="0"/>
          </a:p>
        </p:txBody>
      </p:sp>
    </p:spTree>
    <p:extLst>
      <p:ext uri="{BB962C8B-B14F-4D97-AF65-F5344CB8AC3E}">
        <p14:creationId xmlns:p14="http://schemas.microsoft.com/office/powerpoint/2010/main" val="161201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Stipends and Travel Reimbursement </a:t>
            </a:r>
            <a:r>
              <a:rPr lang="en-US" dirty="0"/>
              <a:t/>
            </a:r>
            <a:br>
              <a:rPr lang="en-US" dirty="0"/>
            </a:br>
            <a:endParaRPr lang="en-US" dirty="0"/>
          </a:p>
        </p:txBody>
      </p:sp>
      <p:sp>
        <p:nvSpPr>
          <p:cNvPr id="3" name="Content Placeholder 2"/>
          <p:cNvSpPr>
            <a:spLocks noGrp="1"/>
          </p:cNvSpPr>
          <p:nvPr>
            <p:ph sz="quarter" idx="1"/>
          </p:nvPr>
        </p:nvSpPr>
        <p:spPr>
          <a:xfrm>
            <a:off x="914400" y="1447800"/>
            <a:ext cx="7467600" cy="4572000"/>
          </a:xfrm>
          <a:scene3d>
            <a:camera prst="orthographicFront"/>
            <a:lightRig rig="threePt" dir="t"/>
          </a:scene3d>
          <a:sp3d>
            <a:bevelT prst="relaxedInset"/>
          </a:sp3d>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marL="0" indent="0">
              <a:buNone/>
            </a:pPr>
            <a:r>
              <a:rPr lang="en-US" dirty="0" smtClean="0"/>
              <a:t> </a:t>
            </a:r>
            <a:endParaRPr lang="en-US" dirty="0"/>
          </a:p>
          <a:p>
            <a:pPr marL="0" indent="0">
              <a:buNone/>
            </a:pPr>
            <a:r>
              <a:rPr lang="en-US" dirty="0" smtClean="0"/>
              <a:t>The </a:t>
            </a:r>
            <a:r>
              <a:rPr lang="en-US" dirty="0"/>
              <a:t>school reimburses the visitation team members for any travel and lodging expenses incurred. The automobile mileage reimbursement rate used is the rate of the school’s diocese. The school gives each team member an honorarium of $175 and the chairperson $350. Each team member completes a voucher form during the visitation and the school gives them a check before they leave. </a:t>
            </a:r>
          </a:p>
          <a:p>
            <a:pPr marL="0" indent="0">
              <a:buNone/>
            </a:pPr>
            <a:r>
              <a:rPr lang="en-US" b="1" dirty="0"/>
              <a:t>FLORIDA CATHOLIC CONFERENCE </a:t>
            </a:r>
            <a:endParaRPr lang="en-US" dirty="0"/>
          </a:p>
          <a:p>
            <a:pPr marL="0" indent="0">
              <a:buNone/>
            </a:pPr>
            <a:r>
              <a:rPr lang="en-US" b="1" dirty="0"/>
              <a:t>VOUCHER FORM FOR VISITATION TEAM MEMBERS AND CHAIRPERSON </a:t>
            </a:r>
            <a:endParaRPr lang="en-US" dirty="0"/>
          </a:p>
          <a:p>
            <a:pPr marL="0" indent="0">
              <a:buNone/>
            </a:pPr>
            <a:r>
              <a:rPr lang="en-US" b="1" dirty="0"/>
              <a:t>NAME ________________________________________ </a:t>
            </a:r>
            <a:endParaRPr lang="en-US" dirty="0"/>
          </a:p>
          <a:p>
            <a:pPr marL="0" indent="0">
              <a:buNone/>
            </a:pPr>
            <a:r>
              <a:rPr lang="en-US" b="1" dirty="0"/>
              <a:t>DATE _________________________________________ </a:t>
            </a:r>
            <a:endParaRPr lang="en-US" dirty="0"/>
          </a:p>
          <a:p>
            <a:pPr marL="0" indent="0">
              <a:buNone/>
            </a:pPr>
            <a:r>
              <a:rPr lang="en-US" b="1" dirty="0"/>
              <a:t>SCHOOL VISITED _______________________________ </a:t>
            </a:r>
            <a:endParaRPr lang="en-US" dirty="0"/>
          </a:p>
          <a:p>
            <a:pPr marL="0" indent="0">
              <a:buNone/>
            </a:pPr>
            <a:r>
              <a:rPr lang="en-US" b="1" dirty="0"/>
              <a:t>TRAVEL: </a:t>
            </a:r>
            <a:endParaRPr lang="en-US" dirty="0"/>
          </a:p>
          <a:p>
            <a:pPr marL="0" indent="0">
              <a:buNone/>
            </a:pPr>
            <a:r>
              <a:rPr lang="en-US" b="1" dirty="0"/>
              <a:t>CAR _____________________________ (Submit receipts) </a:t>
            </a:r>
            <a:endParaRPr lang="en-US" dirty="0"/>
          </a:p>
          <a:p>
            <a:pPr marL="0" indent="0">
              <a:buNone/>
            </a:pPr>
            <a:r>
              <a:rPr lang="en-US" b="1" dirty="0"/>
              <a:t>PLANE ___________________________ </a:t>
            </a:r>
            <a:endParaRPr lang="en-US" dirty="0"/>
          </a:p>
          <a:p>
            <a:pPr marL="0" indent="0">
              <a:buNone/>
            </a:pPr>
            <a:r>
              <a:rPr lang="en-US" b="1" dirty="0"/>
              <a:t>OTHER ___________________________ </a:t>
            </a:r>
            <a:endParaRPr lang="en-US" dirty="0"/>
          </a:p>
          <a:p>
            <a:pPr marL="0" indent="0">
              <a:buNone/>
            </a:pPr>
            <a:r>
              <a:rPr lang="en-US" b="1" dirty="0"/>
              <a:t>MEALS ________________________ (Submit receipts) </a:t>
            </a:r>
            <a:endParaRPr lang="en-US" dirty="0"/>
          </a:p>
          <a:p>
            <a:pPr marL="0" indent="0">
              <a:buNone/>
            </a:pPr>
            <a:r>
              <a:rPr lang="en-US" b="1" dirty="0"/>
              <a:t>HONORARIUM (In addition to reimbursement for travel, lodging, and meals, the school provides an honorarium to each team member as follows.) </a:t>
            </a:r>
            <a:endParaRPr lang="en-US" dirty="0"/>
          </a:p>
          <a:p>
            <a:pPr marL="0" indent="0">
              <a:buNone/>
            </a:pPr>
            <a:r>
              <a:rPr lang="en-US" b="1" dirty="0"/>
              <a:t>Chairperson: $350.00 </a:t>
            </a:r>
            <a:endParaRPr lang="en-US" dirty="0"/>
          </a:p>
          <a:p>
            <a:pPr marL="0" indent="0">
              <a:buNone/>
            </a:pPr>
            <a:r>
              <a:rPr lang="en-US" b="1" dirty="0"/>
              <a:t>Team Member: $175.00 </a:t>
            </a:r>
            <a:endParaRPr lang="en-US" dirty="0"/>
          </a:p>
          <a:p>
            <a:pPr marL="0" indent="0">
              <a:buNone/>
            </a:pPr>
            <a:r>
              <a:rPr lang="en-US" b="1" dirty="0"/>
              <a:t>_______________________________________ </a:t>
            </a:r>
            <a:endParaRPr lang="en-US" dirty="0"/>
          </a:p>
          <a:p>
            <a:pPr marL="0" indent="0">
              <a:buNone/>
            </a:pPr>
            <a:r>
              <a:rPr lang="en-US" b="1" dirty="0"/>
              <a:t>(Signature of Team Member) </a:t>
            </a:r>
            <a:endParaRPr lang="en-US" dirty="0"/>
          </a:p>
        </p:txBody>
      </p:sp>
    </p:spTree>
    <p:extLst>
      <p:ext uri="{BB962C8B-B14F-4D97-AF65-F5344CB8AC3E}">
        <p14:creationId xmlns:p14="http://schemas.microsoft.com/office/powerpoint/2010/main" val="2970116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the Visit</a:t>
            </a:r>
            <a:endParaRPr lang="en-US" dirty="0"/>
          </a:p>
        </p:txBody>
      </p:sp>
      <p:sp>
        <p:nvSpPr>
          <p:cNvPr id="3" name="Content Placeholder 2"/>
          <p:cNvSpPr>
            <a:spLocks noGrp="1"/>
          </p:cNvSpPr>
          <p:nvPr>
            <p:ph sz="quarter" idx="1"/>
          </p:nvPr>
        </p:nvSpPr>
        <p:spPr>
          <a:xfrm>
            <a:off x="533400" y="1981200"/>
            <a:ext cx="8153400" cy="40386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en-US" sz="4000" b="1" dirty="0"/>
              <a:t>V</a:t>
            </a:r>
            <a:r>
              <a:rPr lang="en-US" sz="4000" b="1" dirty="0" smtClean="0"/>
              <a:t>alidate the school’s compliance with the benchmarks.  </a:t>
            </a:r>
          </a:p>
          <a:p>
            <a:pPr lvl="1"/>
            <a:r>
              <a:rPr lang="en-US" sz="3800" dirty="0" smtClean="0"/>
              <a:t>Is there enough evidence to support the rubric scores?  Does the team agree or disagree with the scores?</a:t>
            </a:r>
          </a:p>
          <a:p>
            <a:endParaRPr lang="en-US" sz="4000" b="1" dirty="0"/>
          </a:p>
          <a:p>
            <a:r>
              <a:rPr lang="en-US" sz="4000" b="1" dirty="0" smtClean="0"/>
              <a:t>Validate the Action Plan.  </a:t>
            </a:r>
          </a:p>
          <a:p>
            <a:pPr lvl="1"/>
            <a:r>
              <a:rPr lang="en-US" sz="3800" dirty="0" smtClean="0"/>
              <a:t>Does the Action Plan align with the needs of the school according to the evidence/lack of evidence, surveys, and interviews.</a:t>
            </a:r>
            <a:endParaRPr lang="en-US" sz="3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52400"/>
            <a:ext cx="2466975" cy="1847850"/>
          </a:xfrm>
          <a:prstGeom prst="rect">
            <a:avLst/>
          </a:prstGeom>
          <a:effectLst>
            <a:softEdge rad="317500"/>
          </a:effectLst>
        </p:spPr>
      </p:pic>
    </p:spTree>
    <p:extLst>
      <p:ext uri="{BB962C8B-B14F-4D97-AF65-F5344CB8AC3E}">
        <p14:creationId xmlns:p14="http://schemas.microsoft.com/office/powerpoint/2010/main" val="698350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19200"/>
          </a:xfrm>
        </p:spPr>
        <p:txBody>
          <a:bodyPr>
            <a:noAutofit/>
          </a:bodyPr>
          <a:lstStyle/>
          <a:p>
            <a:pPr algn="ctr"/>
            <a:r>
              <a:rPr lang="en-US" sz="2800" b="1" dirty="0" smtClean="0"/>
              <a:t>5-6 Weeks Prior to Visit</a:t>
            </a:r>
            <a:r>
              <a:rPr lang="en-US" sz="2800" dirty="0" smtClean="0"/>
              <a:t>:</a:t>
            </a:r>
            <a:br>
              <a:rPr lang="en-US" sz="2800" dirty="0" smtClean="0"/>
            </a:br>
            <a:r>
              <a:rPr lang="en-US" sz="2800" dirty="0" smtClean="0"/>
              <a:t>Call the Superintendent or Associate to Discuss the following:  </a:t>
            </a:r>
            <a:endParaRPr lang="en-US" sz="2800" dirty="0"/>
          </a:p>
        </p:txBody>
      </p:sp>
      <p:sp>
        <p:nvSpPr>
          <p:cNvPr id="3" name="Content Placeholder 2"/>
          <p:cNvSpPr>
            <a:spLocks noGrp="1"/>
          </p:cNvSpPr>
          <p:nvPr>
            <p:ph sz="quarter" idx="1"/>
          </p:nvPr>
        </p:nvSpPr>
        <p:spPr>
          <a:xfrm>
            <a:off x="685800" y="2971800"/>
            <a:ext cx="7924800" cy="3733800"/>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en-US" dirty="0" smtClean="0"/>
              <a:t>Introduce yourself as Chairperson for one of his/her schools.</a:t>
            </a:r>
          </a:p>
          <a:p>
            <a:r>
              <a:rPr lang="en-US" dirty="0" smtClean="0"/>
              <a:t>Discuss the fact that you are in the process of reviewing all of the CIPA materials, rubrics and evidence, and wanted to know if the Superintendent had any concerns or questions about the upcoming visit.</a:t>
            </a:r>
          </a:p>
          <a:p>
            <a:r>
              <a:rPr lang="en-US" dirty="0" smtClean="0"/>
              <a:t>What materials will be reviewed by the diocese prior to the visit?</a:t>
            </a:r>
            <a:endParaRPr lang="en-US" dirty="0"/>
          </a:p>
          <a:p>
            <a:r>
              <a:rPr lang="en-US" dirty="0" smtClean="0"/>
              <a:t>Clarification needed regarding diocesan policy and expectations </a:t>
            </a:r>
            <a:endParaRPr lang="en-US" dirty="0"/>
          </a:p>
          <a:p>
            <a:r>
              <a:rPr lang="en-US" dirty="0" smtClean="0"/>
              <a:t>How will the Superintendent or Associate participate in the Visitation?</a:t>
            </a:r>
          </a:p>
          <a:p>
            <a:r>
              <a:rPr lang="en-US" dirty="0" smtClean="0"/>
              <a:t>Contact </a:t>
            </a:r>
            <a:r>
              <a:rPr lang="en-US" dirty="0"/>
              <a:t>the school administrator to set the date for the pre-visit conference and confirm when you should expect to receive the CIPA materials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317971"/>
            <a:ext cx="7264400" cy="1899338"/>
          </a:xfrm>
          <a:prstGeom prst="rect">
            <a:avLst/>
          </a:prstGeom>
          <a:effectLst>
            <a:softEdge rad="635000"/>
          </a:effectLst>
        </p:spPr>
      </p:pic>
    </p:spTree>
    <p:extLst>
      <p:ext uri="{BB962C8B-B14F-4D97-AF65-F5344CB8AC3E}">
        <p14:creationId xmlns:p14="http://schemas.microsoft.com/office/powerpoint/2010/main" val="2150701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
            </a:r>
            <a:br>
              <a:rPr lang="en-US" sz="3200" dirty="0" smtClean="0"/>
            </a:br>
            <a:r>
              <a:rPr lang="en-US" sz="2800" b="1" dirty="0"/>
              <a:t>4-5 Weeks Prior To Visit </a:t>
            </a:r>
            <a:r>
              <a:rPr lang="en-US" sz="2800" b="1" dirty="0" smtClean="0"/>
              <a:t/>
            </a:r>
            <a:br>
              <a:rPr lang="en-US" sz="2800" b="1" dirty="0" smtClean="0"/>
            </a:br>
            <a:r>
              <a:rPr lang="en-US" sz="2800" dirty="0" smtClean="0"/>
              <a:t>Pre-Visitation Conference Call or Site Visit with Principal</a:t>
            </a:r>
            <a:endParaRPr lang="en-US" sz="2800" dirty="0"/>
          </a:p>
        </p:txBody>
      </p:sp>
      <p:sp>
        <p:nvSpPr>
          <p:cNvPr id="3" name="Content Placeholder 2"/>
          <p:cNvSpPr>
            <a:spLocks noGrp="1"/>
          </p:cNvSpPr>
          <p:nvPr>
            <p:ph sz="quarter" idx="1"/>
          </p:nvPr>
        </p:nvSpPr>
        <p:spPr>
          <a:xfrm>
            <a:off x="685800" y="1524000"/>
            <a:ext cx="8001000" cy="5029200"/>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en-US" dirty="0" smtClean="0"/>
              <a:t> </a:t>
            </a:r>
          </a:p>
          <a:p>
            <a:r>
              <a:rPr lang="en-US" dirty="0" smtClean="0"/>
              <a:t>General discussion on rubric scores and evidence</a:t>
            </a:r>
          </a:p>
          <a:p>
            <a:r>
              <a:rPr lang="en-US" dirty="0" smtClean="0"/>
              <a:t>Review the Action Plan </a:t>
            </a:r>
            <a:endParaRPr lang="en-US" dirty="0"/>
          </a:p>
          <a:p>
            <a:r>
              <a:rPr lang="en-US" dirty="0" smtClean="0"/>
              <a:t>Review the Visitation Schedule </a:t>
            </a:r>
            <a:endParaRPr lang="en-US" dirty="0"/>
          </a:p>
          <a:p>
            <a:r>
              <a:rPr lang="en-US" dirty="0" smtClean="0"/>
              <a:t>Discuss Travel, lodging, and </a:t>
            </a:r>
          </a:p>
          <a:p>
            <a:pPr marL="0" indent="0">
              <a:buNone/>
            </a:pPr>
            <a:r>
              <a:rPr lang="en-US" dirty="0" smtClean="0"/>
              <a:t>    meal plans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438400"/>
            <a:ext cx="2971800" cy="3947160"/>
          </a:xfrm>
          <a:prstGeom prst="rect">
            <a:avLst/>
          </a:prstGeom>
          <a:effectLst>
            <a:softEdge rad="63500"/>
          </a:effectLst>
        </p:spPr>
      </p:pic>
    </p:spTree>
    <p:extLst>
      <p:ext uri="{BB962C8B-B14F-4D97-AF65-F5344CB8AC3E}">
        <p14:creationId xmlns:p14="http://schemas.microsoft.com/office/powerpoint/2010/main" val="321378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normAutofit fontScale="90000"/>
          </a:bodyPr>
          <a:lstStyle/>
          <a:p>
            <a:r>
              <a:rPr lang="en-US" dirty="0" smtClean="0"/>
              <a:t>How to view the CIPA materials for the school you are visiting</a:t>
            </a:r>
            <a:endParaRPr lang="en-US" dirty="0"/>
          </a:p>
        </p:txBody>
      </p:sp>
      <p:sp>
        <p:nvSpPr>
          <p:cNvPr id="3" name="Content Placeholder 2"/>
          <p:cNvSpPr>
            <a:spLocks noGrp="1"/>
          </p:cNvSpPr>
          <p:nvPr>
            <p:ph sz="quarter" idx="1"/>
          </p:nvPr>
        </p:nvSpPr>
        <p:spPr>
          <a:xfrm>
            <a:off x="457200" y="1447800"/>
            <a:ext cx="8229600" cy="4572000"/>
          </a:xfrm>
        </p:spPr>
        <p:style>
          <a:lnRef idx="1">
            <a:schemeClr val="accent1"/>
          </a:lnRef>
          <a:fillRef idx="2">
            <a:schemeClr val="accent1"/>
          </a:fillRef>
          <a:effectRef idx="1">
            <a:schemeClr val="accent1"/>
          </a:effectRef>
          <a:fontRef idx="minor">
            <a:schemeClr val="dk1"/>
          </a:fontRef>
        </p:style>
        <p:txBody>
          <a:bodyPr>
            <a:normAutofit/>
          </a:bodyPr>
          <a:lstStyle/>
          <a:p>
            <a:endParaRPr lang="en-US" dirty="0" smtClean="0"/>
          </a:p>
          <a:p>
            <a:r>
              <a:rPr lang="en-US" dirty="0" smtClean="0"/>
              <a:t>Login </a:t>
            </a:r>
            <a:r>
              <a:rPr lang="en-US" dirty="0"/>
              <a:t>on EAS-</a:t>
            </a:r>
            <a:r>
              <a:rPr lang="en-US" dirty="0" err="1"/>
              <a:t>ed</a:t>
            </a:r>
            <a:r>
              <a:rPr lang="en-US" dirty="0"/>
              <a:t> as you normally would. </a:t>
            </a:r>
            <a:endParaRPr lang="en-US" dirty="0" smtClean="0"/>
          </a:p>
          <a:p>
            <a:r>
              <a:rPr lang="en-US" dirty="0" smtClean="0"/>
              <a:t>Click </a:t>
            </a:r>
            <a:r>
              <a:rPr lang="en-US" dirty="0"/>
              <a:t>on Visitations on the right-hand side of the dashboard.  </a:t>
            </a:r>
            <a:endParaRPr lang="en-US" dirty="0" smtClean="0"/>
          </a:p>
          <a:p>
            <a:r>
              <a:rPr lang="en-US" dirty="0" smtClean="0"/>
              <a:t>Click </a:t>
            </a:r>
            <a:r>
              <a:rPr lang="en-US" dirty="0"/>
              <a:t>on </a:t>
            </a:r>
            <a:r>
              <a:rPr lang="en-US" dirty="0" smtClean="0"/>
              <a:t>the name of the school.</a:t>
            </a:r>
            <a:r>
              <a:rPr lang="en-US" dirty="0"/>
              <a:t>  </a:t>
            </a:r>
            <a:endParaRPr lang="en-US" dirty="0" smtClean="0"/>
          </a:p>
          <a:p>
            <a:pPr algn="ctr"/>
            <a:r>
              <a:rPr lang="en-US" dirty="0" smtClean="0"/>
              <a:t>Click </a:t>
            </a:r>
            <a:r>
              <a:rPr lang="en-US" dirty="0"/>
              <a:t>on View ARCA.  The school's rating for each benchmark, evidence, and comments are on the Questionnaire Tab and the Steering and Domain Committees Reports are on the Forms Tab.</a:t>
            </a:r>
            <a:br>
              <a:rPr lang="en-US" dirty="0"/>
            </a:br>
            <a:r>
              <a:rPr lang="en-US" dirty="0"/>
              <a:t/>
            </a:r>
            <a:br>
              <a:rPr lang="en-US" dirty="0"/>
            </a:br>
            <a:r>
              <a:rPr lang="en-US" dirty="0"/>
              <a:t>Full details are in the Chairperson Guide and the Visitation Handbook.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6630" y="990600"/>
            <a:ext cx="1164061" cy="1447800"/>
          </a:xfrm>
          <a:prstGeom prst="rect">
            <a:avLst/>
          </a:prstGeom>
          <a:effectLst>
            <a:softEdge rad="12700"/>
          </a:effectLst>
        </p:spPr>
      </p:pic>
    </p:spTree>
    <p:extLst>
      <p:ext uri="{BB962C8B-B14F-4D97-AF65-F5344CB8AC3E}">
        <p14:creationId xmlns:p14="http://schemas.microsoft.com/office/powerpoint/2010/main" val="370787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lstStyle/>
          <a:p>
            <a:r>
              <a:rPr lang="en-US" dirty="0" smtClean="0"/>
              <a:t>Chairperson’s Responsibilities</a:t>
            </a:r>
            <a:endParaRPr lang="en-US" dirty="0"/>
          </a:p>
        </p:txBody>
      </p:sp>
      <p:sp>
        <p:nvSpPr>
          <p:cNvPr id="3" name="Content Placeholder 2"/>
          <p:cNvSpPr>
            <a:spLocks noGrp="1"/>
          </p:cNvSpPr>
          <p:nvPr>
            <p:ph sz="quarter" idx="1"/>
          </p:nvPr>
        </p:nvSpPr>
        <p:spPr>
          <a:xfrm>
            <a:off x="533400" y="1447800"/>
            <a:ext cx="8153400" cy="4572000"/>
          </a:xfrm>
        </p:spPr>
        <p:style>
          <a:lnRef idx="1">
            <a:schemeClr val="accent1"/>
          </a:lnRef>
          <a:fillRef idx="2">
            <a:schemeClr val="accent1"/>
          </a:fillRef>
          <a:effectRef idx="1">
            <a:schemeClr val="accent1"/>
          </a:effectRef>
          <a:fontRef idx="minor">
            <a:schemeClr val="dk1"/>
          </a:fontRef>
        </p:style>
        <p:txBody>
          <a:bodyPr>
            <a:normAutofit/>
          </a:bodyPr>
          <a:lstStyle/>
          <a:p>
            <a:pPr>
              <a:buFont typeface="Arial" panose="020B0604020202020204" pitchFamily="34" charset="0"/>
              <a:buChar char="•"/>
            </a:pPr>
            <a:r>
              <a:rPr lang="en-US" dirty="0"/>
              <a:t>Contact the team members</a:t>
            </a:r>
          </a:p>
          <a:p>
            <a:pPr lvl="1">
              <a:buFont typeface="Arial" panose="020B0604020202020204" pitchFamily="34" charset="0"/>
              <a:buChar char="•"/>
            </a:pPr>
            <a:r>
              <a:rPr lang="en-US" dirty="0"/>
              <a:t>Be sure they know how to access the CIPA materials</a:t>
            </a:r>
          </a:p>
          <a:p>
            <a:pPr lvl="1">
              <a:buFont typeface="Arial" panose="020B0604020202020204" pitchFamily="34" charset="0"/>
              <a:buChar char="•"/>
            </a:pPr>
            <a:r>
              <a:rPr lang="en-US" dirty="0"/>
              <a:t>Assign specific standards and benchmarks for each team member to focus on.  Assign grades for classroom observations and meetings with specific people.</a:t>
            </a:r>
          </a:p>
          <a:p>
            <a:pPr lvl="1">
              <a:buFont typeface="Arial" panose="020B0604020202020204" pitchFamily="34" charset="0"/>
              <a:buChar char="•"/>
            </a:pPr>
            <a:r>
              <a:rPr lang="en-US" dirty="0"/>
              <a:t>Share the schedule for the visit, or tell them you will send it to them shortly.</a:t>
            </a:r>
          </a:p>
          <a:p>
            <a:pPr marL="320040" lvl="1" indent="0">
              <a:buNone/>
            </a:pPr>
            <a:endParaRPr lang="en-US" dirty="0" smtClean="0"/>
          </a:p>
          <a:p>
            <a:pPr marL="274320" lvl="1" indent="-274320">
              <a:spcBef>
                <a:spcPts val="580"/>
              </a:spcBef>
              <a:buClr>
                <a:schemeClr val="accent1"/>
              </a:buClr>
            </a:pPr>
            <a:r>
              <a:rPr lang="en-US" dirty="0" smtClean="0"/>
              <a:t>Review </a:t>
            </a:r>
            <a:r>
              <a:rPr lang="en-US" dirty="0"/>
              <a:t>all the CIPA materials (Rubrics and evidence</a:t>
            </a:r>
            <a:r>
              <a:rPr lang="en-US" dirty="0" smtClean="0"/>
              <a:t>)</a:t>
            </a:r>
          </a:p>
          <a:p>
            <a:pPr lvl="1">
              <a:buFont typeface="Arial" panose="020B0604020202020204" pitchFamily="34" charset="0"/>
              <a:buChar char="•"/>
            </a:pPr>
            <a:endParaRPr lang="en-US" dirty="0"/>
          </a:p>
          <a:p>
            <a:pPr marL="0" indent="0">
              <a:buNone/>
            </a:pPr>
            <a:endParaRPr lang="en-US" dirty="0"/>
          </a:p>
          <a:p>
            <a:pPr marL="274320" lvl="1" indent="-274320">
              <a:spcBef>
                <a:spcPts val="580"/>
              </a:spcBef>
              <a:buClr>
                <a:schemeClr val="accent1"/>
              </a:buClr>
            </a:pPr>
            <a:endParaRPr lang="en-US" dirty="0"/>
          </a:p>
          <a:p>
            <a:endParaRPr lang="en-US" dirty="0"/>
          </a:p>
        </p:txBody>
      </p:sp>
    </p:spTree>
    <p:extLst>
      <p:ext uri="{BB962C8B-B14F-4D97-AF65-F5344CB8AC3E}">
        <p14:creationId xmlns:p14="http://schemas.microsoft.com/office/powerpoint/2010/main" val="1960050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772400" cy="1219200"/>
          </a:xfrm>
        </p:spPr>
        <p:txBody>
          <a:bodyPr>
            <a:normAutofit fontScale="90000"/>
          </a:bodyPr>
          <a:lstStyle/>
          <a:p>
            <a:r>
              <a:rPr lang="en-US" dirty="0" smtClean="0"/>
              <a:t/>
            </a:r>
            <a:br>
              <a:rPr lang="en-US" dirty="0" smtClean="0"/>
            </a:br>
            <a:r>
              <a:rPr lang="en-US" dirty="0"/>
              <a:t/>
            </a:r>
            <a:br>
              <a:rPr lang="en-US" dirty="0"/>
            </a:br>
            <a:r>
              <a:rPr lang="en-US" sz="3600" dirty="0" smtClean="0"/>
              <a:t>The Visitation – </a:t>
            </a:r>
            <a:br>
              <a:rPr lang="en-US" sz="3600" dirty="0" smtClean="0"/>
            </a:br>
            <a:r>
              <a:rPr lang="en-US" sz="3600" b="1" dirty="0" smtClean="0"/>
              <a:t>Team </a:t>
            </a:r>
            <a:r>
              <a:rPr lang="en-US" sz="3600" b="1" dirty="0"/>
              <a:t>Responsibilities </a:t>
            </a:r>
            <a:r>
              <a:rPr lang="en-US" dirty="0"/>
              <a:t/>
            </a:r>
            <a:br>
              <a:rPr lang="en-US" dirty="0"/>
            </a:br>
            <a:endParaRPr lang="en-US" dirty="0"/>
          </a:p>
        </p:txBody>
      </p:sp>
      <p:sp>
        <p:nvSpPr>
          <p:cNvPr id="3" name="Content Placeholder 2"/>
          <p:cNvSpPr>
            <a:spLocks noGrp="1"/>
          </p:cNvSpPr>
          <p:nvPr>
            <p:ph sz="quarter" idx="1"/>
          </p:nvPr>
        </p:nvSpPr>
        <p:spPr>
          <a:xfrm>
            <a:off x="914400" y="2057400"/>
            <a:ext cx="7772400" cy="3962400"/>
          </a:xfrm>
        </p:spPr>
        <p:style>
          <a:lnRef idx="1">
            <a:schemeClr val="accent1"/>
          </a:lnRef>
          <a:fillRef idx="2">
            <a:schemeClr val="accent1"/>
          </a:fillRef>
          <a:effectRef idx="1">
            <a:schemeClr val="accent1"/>
          </a:effectRef>
          <a:fontRef idx="minor">
            <a:schemeClr val="dk1"/>
          </a:fontRef>
        </p:style>
        <p:txBody>
          <a:bodyPr>
            <a:noAutofit/>
          </a:bodyPr>
          <a:lstStyle/>
          <a:p>
            <a:r>
              <a:rPr lang="en-US" sz="2400" dirty="0" smtClean="0"/>
              <a:t>Review </a:t>
            </a:r>
            <a:r>
              <a:rPr lang="en-US" sz="2400" dirty="0"/>
              <a:t>the CIPA documents and evidence </a:t>
            </a:r>
          </a:p>
          <a:p>
            <a:r>
              <a:rPr lang="en-US" sz="2400" dirty="0" smtClean="0"/>
              <a:t>Review </a:t>
            </a:r>
            <a:r>
              <a:rPr lang="en-US" sz="2400" dirty="0"/>
              <a:t>the rating and evidence for each benchmark. As a team, determine validation and comments/suggestions. </a:t>
            </a:r>
          </a:p>
          <a:p>
            <a:r>
              <a:rPr lang="en-US" sz="2400" dirty="0" smtClean="0"/>
              <a:t>Observe </a:t>
            </a:r>
            <a:r>
              <a:rPr lang="en-US" sz="2400" dirty="0"/>
              <a:t>each classroom for 10 to 20 minutes to validate level of compliance with specific benchmarks: </a:t>
            </a:r>
            <a:r>
              <a:rPr lang="en-US" sz="2400" dirty="0" smtClean="0"/>
              <a:t>Use classroom observation worksheet</a:t>
            </a:r>
          </a:p>
          <a:p>
            <a:r>
              <a:rPr lang="en-US" sz="2400" dirty="0" smtClean="0"/>
              <a:t>Agree on how to complete the Visitation Report (The Chairperson’s responsibility)</a:t>
            </a:r>
          </a:p>
          <a:p>
            <a:r>
              <a:rPr lang="en-US" sz="2400" dirty="0" smtClean="0"/>
              <a:t>Plan and execute a meaningful exit report</a:t>
            </a:r>
            <a:endParaRPr lang="en-US" sz="2400" dirty="0"/>
          </a:p>
        </p:txBody>
      </p:sp>
    </p:spTree>
    <p:extLst>
      <p:ext uri="{BB962C8B-B14F-4D97-AF65-F5344CB8AC3E}">
        <p14:creationId xmlns:p14="http://schemas.microsoft.com/office/powerpoint/2010/main" val="406388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2438400"/>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t>
            </a:r>
            <a:r>
              <a:rPr lang="en-US" b="1" dirty="0" smtClean="0"/>
              <a:t>  Documents to Review</a:t>
            </a:r>
            <a:br>
              <a:rPr lang="en-US" b="1" dirty="0" smtClean="0"/>
            </a:br>
            <a:r>
              <a:rPr lang="en-US" sz="2000" b="1" dirty="0" smtClean="0"/>
              <a:t>Clarify with the Superintendent which items will be reviewed by the</a:t>
            </a:r>
            <a:br>
              <a:rPr lang="en-US" sz="2000" b="1" dirty="0" smtClean="0"/>
            </a:br>
            <a:r>
              <a:rPr lang="en-US" sz="2000" b="1" dirty="0" smtClean="0"/>
              <a:t>diocesan office.  Divide items between team members</a:t>
            </a:r>
            <a:r>
              <a:rPr lang="en-US" b="1" dirty="0" smtClean="0"/>
              <a:t/>
            </a:r>
            <a:br>
              <a:rPr lang="en-US" b="1" dirty="0" smtClean="0"/>
            </a:br>
            <a:r>
              <a:rPr lang="en-US" dirty="0"/>
              <a:t/>
            </a:r>
            <a:br>
              <a:rPr lang="en-US" dirty="0"/>
            </a:br>
            <a:endParaRPr lang="en-US" dirty="0"/>
          </a:p>
        </p:txBody>
      </p:sp>
      <p:sp>
        <p:nvSpPr>
          <p:cNvPr id="3" name="Content Placeholder 2"/>
          <p:cNvSpPr>
            <a:spLocks noGrp="1"/>
          </p:cNvSpPr>
          <p:nvPr>
            <p:ph sz="quarter" idx="1"/>
          </p:nvPr>
        </p:nvSpPr>
        <p:spPr>
          <a:xfrm>
            <a:off x="685800" y="1828800"/>
            <a:ext cx="7924800" cy="45720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en-US" dirty="0" smtClean="0"/>
              <a:t>Schedules </a:t>
            </a:r>
            <a:r>
              <a:rPr lang="en-US" dirty="0"/>
              <a:t>(2.2, 14.7) </a:t>
            </a:r>
          </a:p>
          <a:p>
            <a:r>
              <a:rPr lang="en-US" dirty="0" smtClean="0"/>
              <a:t>Professional </a:t>
            </a:r>
            <a:r>
              <a:rPr lang="en-US" dirty="0"/>
              <a:t>Development Plan (7.10) </a:t>
            </a:r>
          </a:p>
          <a:p>
            <a:r>
              <a:rPr lang="en-US" dirty="0" smtClean="0"/>
              <a:t>Tuition </a:t>
            </a:r>
            <a:r>
              <a:rPr lang="en-US" dirty="0"/>
              <a:t>/ Registration information (10.7) </a:t>
            </a:r>
          </a:p>
          <a:p>
            <a:r>
              <a:rPr lang="en-US" dirty="0" smtClean="0"/>
              <a:t>Facilities</a:t>
            </a:r>
            <a:r>
              <a:rPr lang="en-US" dirty="0"/>
              <a:t>, Equipment, and Technology Management Plan and budget for this (12.1-12.3) </a:t>
            </a:r>
          </a:p>
          <a:p>
            <a:r>
              <a:rPr lang="en-US" dirty="0" smtClean="0"/>
              <a:t>Marketing </a:t>
            </a:r>
            <a:r>
              <a:rPr lang="en-US" dirty="0"/>
              <a:t>Plan (13.1) </a:t>
            </a:r>
          </a:p>
          <a:p>
            <a:r>
              <a:rPr lang="en-US" dirty="0" smtClean="0"/>
              <a:t>Enrollment </a:t>
            </a:r>
            <a:r>
              <a:rPr lang="en-US" dirty="0"/>
              <a:t>Management Plan (13.2) </a:t>
            </a:r>
          </a:p>
          <a:p>
            <a:r>
              <a:rPr lang="en-US" dirty="0" smtClean="0"/>
              <a:t>Development </a:t>
            </a:r>
            <a:r>
              <a:rPr lang="en-US" dirty="0"/>
              <a:t>Plan (13.3) </a:t>
            </a:r>
          </a:p>
          <a:p>
            <a:r>
              <a:rPr lang="en-US" dirty="0" smtClean="0"/>
              <a:t>Health </a:t>
            </a:r>
            <a:r>
              <a:rPr lang="en-US" dirty="0"/>
              <a:t>Plan (14.1) </a:t>
            </a:r>
          </a:p>
          <a:p>
            <a:r>
              <a:rPr lang="en-US" dirty="0" smtClean="0"/>
              <a:t>Health </a:t>
            </a:r>
            <a:r>
              <a:rPr lang="en-US" dirty="0"/>
              <a:t>Records – random check (14.2) </a:t>
            </a:r>
          </a:p>
          <a:p>
            <a:r>
              <a:rPr lang="en-US" dirty="0" smtClean="0"/>
              <a:t>Inspection </a:t>
            </a:r>
            <a:r>
              <a:rPr lang="en-US" dirty="0"/>
              <a:t>Forms (14.3) </a:t>
            </a:r>
          </a:p>
          <a:p>
            <a:r>
              <a:rPr lang="en-US" dirty="0" smtClean="0"/>
              <a:t>Safety </a:t>
            </a:r>
            <a:r>
              <a:rPr lang="en-US" dirty="0"/>
              <a:t>Plan (14.4) </a:t>
            </a:r>
          </a:p>
          <a:p>
            <a:r>
              <a:rPr lang="en-US" dirty="0" smtClean="0"/>
              <a:t>Nondiscrimination </a:t>
            </a:r>
            <a:r>
              <a:rPr lang="en-US" dirty="0"/>
              <a:t>statement – posted or in handbook, bulletin, etc. (14.6) </a:t>
            </a:r>
          </a:p>
          <a:p>
            <a:r>
              <a:rPr lang="en-US" dirty="0" smtClean="0"/>
              <a:t>School </a:t>
            </a:r>
            <a:r>
              <a:rPr lang="en-US" dirty="0"/>
              <a:t>Year Calendar (14.7) </a:t>
            </a:r>
          </a:p>
          <a:p>
            <a:r>
              <a:rPr lang="en-US" dirty="0" smtClean="0"/>
              <a:t>Entry </a:t>
            </a:r>
            <a:r>
              <a:rPr lang="en-US" dirty="0"/>
              <a:t>Age Policy (14.8) </a:t>
            </a:r>
          </a:p>
          <a:p>
            <a:r>
              <a:rPr lang="en-US" dirty="0" smtClean="0"/>
              <a:t>Student </a:t>
            </a:r>
            <a:r>
              <a:rPr lang="en-US" dirty="0"/>
              <a:t>Records – random check (14.9) </a:t>
            </a:r>
          </a:p>
          <a:p>
            <a:endParaRPr lang="en-US" dirty="0"/>
          </a:p>
        </p:txBody>
      </p:sp>
    </p:spTree>
    <p:extLst>
      <p:ext uri="{BB962C8B-B14F-4D97-AF65-F5344CB8AC3E}">
        <p14:creationId xmlns:p14="http://schemas.microsoft.com/office/powerpoint/2010/main" val="102530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2133600"/>
          </a:xfrm>
        </p:spPr>
        <p:txBody>
          <a:bodyPr>
            <a:normAutofit fontScale="90000"/>
          </a:bodyPr>
          <a:lstStyle/>
          <a:p>
            <a:r>
              <a:rPr lang="en-US" dirty="0" smtClean="0"/>
              <a:t/>
            </a:r>
            <a:br>
              <a:rPr lang="en-US" dirty="0" smtClean="0"/>
            </a:br>
            <a:r>
              <a:rPr lang="en-US" dirty="0" smtClean="0"/>
              <a:t>Sample </a:t>
            </a:r>
            <a:r>
              <a:rPr lang="en-US" dirty="0"/>
              <a:t>Schedule</a:t>
            </a:r>
            <a:br>
              <a:rPr lang="en-US" dirty="0"/>
            </a:br>
            <a:r>
              <a:rPr lang="en-US" dirty="0"/>
              <a:t>Day 1 </a:t>
            </a:r>
            <a:br>
              <a:rPr lang="en-US" dirty="0"/>
            </a:br>
            <a:endParaRPr lang="en-US" dirty="0"/>
          </a:p>
        </p:txBody>
      </p:sp>
      <p:sp>
        <p:nvSpPr>
          <p:cNvPr id="3" name="Content Placeholder 2"/>
          <p:cNvSpPr>
            <a:spLocks noGrp="1"/>
          </p:cNvSpPr>
          <p:nvPr>
            <p:ph sz="quarter" idx="1"/>
          </p:nvPr>
        </p:nvSpPr>
        <p:spPr>
          <a:xfrm>
            <a:off x="762000" y="1828800"/>
            <a:ext cx="7772400" cy="457200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en-US" dirty="0"/>
              <a:t>Team arrives the evening before the visit and has an introductory meeting. </a:t>
            </a:r>
          </a:p>
          <a:p>
            <a:r>
              <a:rPr lang="en-US" dirty="0" smtClean="0"/>
              <a:t>7:30 </a:t>
            </a:r>
            <a:r>
              <a:rPr lang="en-US" dirty="0"/>
              <a:t>am Arrival at school / Introductions / Tour </a:t>
            </a:r>
          </a:p>
          <a:p>
            <a:r>
              <a:rPr lang="en-US" dirty="0" smtClean="0"/>
              <a:t>8:30 – 9:15 Morning </a:t>
            </a:r>
            <a:r>
              <a:rPr lang="en-US" dirty="0"/>
              <a:t>Meet with steering committee co-chairs for clarifications </a:t>
            </a:r>
          </a:p>
          <a:p>
            <a:r>
              <a:rPr lang="en-US" dirty="0" smtClean="0"/>
              <a:t>9:15 – 9:45 Brief </a:t>
            </a:r>
            <a:r>
              <a:rPr lang="en-US" dirty="0"/>
              <a:t>team meeting </a:t>
            </a:r>
          </a:p>
          <a:p>
            <a:r>
              <a:rPr lang="en-US" dirty="0" smtClean="0"/>
              <a:t>9:45 – 11:00 Observations </a:t>
            </a:r>
            <a:endParaRPr lang="en-US" dirty="0"/>
          </a:p>
          <a:p>
            <a:r>
              <a:rPr lang="en-US" dirty="0" smtClean="0"/>
              <a:t>11:00 – 12:30 Team </a:t>
            </a:r>
            <a:r>
              <a:rPr lang="en-US" dirty="0"/>
              <a:t>work sessions </a:t>
            </a:r>
          </a:p>
          <a:p>
            <a:r>
              <a:rPr lang="en-US" dirty="0" smtClean="0"/>
              <a:t>12:30 – 1:30 Afternoon </a:t>
            </a:r>
            <a:r>
              <a:rPr lang="en-US" dirty="0"/>
              <a:t>Observations </a:t>
            </a:r>
          </a:p>
          <a:p>
            <a:r>
              <a:rPr lang="en-US" dirty="0"/>
              <a:t>Meet with Pastor; Students </a:t>
            </a:r>
          </a:p>
          <a:p>
            <a:r>
              <a:rPr lang="en-US" dirty="0" smtClean="0"/>
              <a:t>3:30 – 4:15 Meet with teachers</a:t>
            </a:r>
            <a:endParaRPr lang="en-US" dirty="0"/>
          </a:p>
          <a:p>
            <a:r>
              <a:rPr lang="en-US" dirty="0"/>
              <a:t>Team work sessions </a:t>
            </a:r>
          </a:p>
          <a:p>
            <a:r>
              <a:rPr lang="en-US" dirty="0"/>
              <a:t>Evening Team dinner and work </a:t>
            </a:r>
          </a:p>
          <a:p>
            <a:endParaRPr lang="en-US" dirty="0"/>
          </a:p>
        </p:txBody>
      </p:sp>
    </p:spTree>
    <p:extLst>
      <p:ext uri="{BB962C8B-B14F-4D97-AF65-F5344CB8AC3E}">
        <p14:creationId xmlns:p14="http://schemas.microsoft.com/office/powerpoint/2010/main" val="150173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890</TotalTime>
  <Words>1094</Words>
  <Application>Microsoft Office PowerPoint</Application>
  <PresentationFormat>On-screen Show (4:3)</PresentationFormat>
  <Paragraphs>178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Chairing a Florida Catholic Conference  Accreditation Visitation</vt:lpstr>
      <vt:lpstr>The Purpose of the Visit</vt:lpstr>
      <vt:lpstr>5-6 Weeks Prior to Visit: Call the Superintendent or Associate to Discuss the following:  </vt:lpstr>
      <vt:lpstr> 4-5 Weeks Prior To Visit  Pre-Visitation Conference Call or Site Visit with Principal</vt:lpstr>
      <vt:lpstr>How to view the CIPA materials for the school you are visiting</vt:lpstr>
      <vt:lpstr>Chairperson’s Responsibilities</vt:lpstr>
      <vt:lpstr>  The Visitation –  Team Responsibilities  </vt:lpstr>
      <vt:lpstr>                   Documents to Review Clarify with the Superintendent which items will be reviewed by the diocesan office.  Divide items between team members  </vt:lpstr>
      <vt:lpstr> Sample Schedule Day 1  </vt:lpstr>
      <vt:lpstr> Day 2  </vt:lpstr>
      <vt:lpstr>Team Members Responsibilities</vt:lpstr>
      <vt:lpstr>    Classroom Observation Form</vt:lpstr>
      <vt:lpstr> Reviewing the Action Plan</vt:lpstr>
      <vt:lpstr>Final Report</vt:lpstr>
      <vt:lpstr>Completing the Exit Report</vt:lpstr>
      <vt:lpstr>Completing the Visitation Report</vt:lpstr>
      <vt:lpstr>Visitation Team Addendum to Report </vt:lpstr>
      <vt:lpstr>Stipends and Travel Reimbursement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Chairing an FCC Visitation</dc:title>
  <dc:creator>Elizabeth</dc:creator>
  <cp:lastModifiedBy>Veronica DeMicheli</cp:lastModifiedBy>
  <cp:revision>43</cp:revision>
  <dcterms:created xsi:type="dcterms:W3CDTF">2014-08-10T15:49:48Z</dcterms:created>
  <dcterms:modified xsi:type="dcterms:W3CDTF">2014-12-15T16:27:55Z</dcterms:modified>
</cp:coreProperties>
</file>