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45"/>
  </p:notesMasterIdLst>
  <p:sldIdLst>
    <p:sldId id="309" r:id="rId2"/>
    <p:sldId id="256" r:id="rId3"/>
    <p:sldId id="257" r:id="rId4"/>
    <p:sldId id="258" r:id="rId5"/>
    <p:sldId id="260" r:id="rId6"/>
    <p:sldId id="262" r:id="rId7"/>
    <p:sldId id="272" r:id="rId8"/>
    <p:sldId id="261" r:id="rId9"/>
    <p:sldId id="301" r:id="rId10"/>
    <p:sldId id="271" r:id="rId11"/>
    <p:sldId id="274" r:id="rId12"/>
    <p:sldId id="297" r:id="rId13"/>
    <p:sldId id="273" r:id="rId14"/>
    <p:sldId id="308" r:id="rId15"/>
    <p:sldId id="268" r:id="rId16"/>
    <p:sldId id="275" r:id="rId17"/>
    <p:sldId id="276" r:id="rId18"/>
    <p:sldId id="278" r:id="rId19"/>
    <p:sldId id="277" r:id="rId20"/>
    <p:sldId id="264" r:id="rId21"/>
    <p:sldId id="295" r:id="rId22"/>
    <p:sldId id="300" r:id="rId23"/>
    <p:sldId id="265" r:id="rId24"/>
    <p:sldId id="280" r:id="rId25"/>
    <p:sldId id="269" r:id="rId26"/>
    <p:sldId id="294" r:id="rId27"/>
    <p:sldId id="296" r:id="rId28"/>
    <p:sldId id="292" r:id="rId29"/>
    <p:sldId id="303" r:id="rId30"/>
    <p:sldId id="299" r:id="rId31"/>
    <p:sldId id="298" r:id="rId32"/>
    <p:sldId id="302" r:id="rId33"/>
    <p:sldId id="270" r:id="rId34"/>
    <p:sldId id="281" r:id="rId35"/>
    <p:sldId id="283" r:id="rId36"/>
    <p:sldId id="284" r:id="rId37"/>
    <p:sldId id="285" r:id="rId38"/>
    <p:sldId id="286" r:id="rId39"/>
    <p:sldId id="287" r:id="rId40"/>
    <p:sldId id="288" r:id="rId41"/>
    <p:sldId id="291" r:id="rId42"/>
    <p:sldId id="304" r:id="rId43"/>
    <p:sldId id="259" r:id="rId44"/>
  </p:sldIdLst>
  <p:sldSz cx="9144000" cy="6858000" type="letter"/>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CS" initials="I"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6" autoAdjust="0"/>
    <p:restoredTop sz="63195" autoAdjust="0"/>
  </p:normalViewPr>
  <p:slideViewPr>
    <p:cSldViewPr>
      <p:cViewPr>
        <p:scale>
          <a:sx n="75" d="100"/>
          <a:sy n="75" d="100"/>
        </p:scale>
        <p:origin x="-1944" y="-72"/>
      </p:cViewPr>
      <p:guideLst>
        <p:guide orient="horz" pos="2160"/>
        <p:guide pos="2880"/>
      </p:guideLst>
    </p:cSldViewPr>
  </p:slideViewPr>
  <p:notesTextViewPr>
    <p:cViewPr>
      <p:scale>
        <a:sx n="1" d="1"/>
        <a:sy n="1" d="1"/>
      </p:scale>
      <p:origin x="0" y="0"/>
    </p:cViewPr>
  </p:notesTextViewPr>
  <p:notesViewPr>
    <p:cSldViewPr>
      <p:cViewPr varScale="1">
        <p:scale>
          <a:sx n="81" d="100"/>
          <a:sy n="81" d="100"/>
        </p:scale>
        <p:origin x="-311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8" tIns="46589" rIns="93178"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8" tIns="46589" rIns="93178" bIns="46589" rtlCol="0"/>
          <a:lstStyle>
            <a:lvl1pPr algn="r">
              <a:defRPr sz="1200"/>
            </a:lvl1pPr>
          </a:lstStyle>
          <a:p>
            <a:fld id="{300D81B6-F6DF-4FFD-B62C-754E5BDADA03}" type="datetimeFigureOut">
              <a:rPr lang="en-US" smtClean="0"/>
              <a:t>12/3/2014</a:t>
            </a:fld>
            <a:endParaRPr lang="en-US"/>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178" tIns="46589" rIns="93178" bIns="46589" rtlCol="0" anchor="ctr"/>
          <a:lstStyle/>
          <a:p>
            <a:endParaRPr lang="en-US"/>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78" tIns="46589" rIns="93178"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3178" tIns="46589" rIns="93178"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8" tIns="46589" rIns="93178" bIns="46589" rtlCol="0" anchor="b"/>
          <a:lstStyle>
            <a:lvl1pPr algn="r">
              <a:defRPr sz="1200"/>
            </a:lvl1pPr>
          </a:lstStyle>
          <a:p>
            <a:fld id="{FD14DA0A-9CDB-4E2F-AE9A-51822C3044E0}" type="slidenum">
              <a:rPr lang="en-US" smtClean="0"/>
              <a:t>‹#›</a:t>
            </a:fld>
            <a:endParaRPr lang="en-US"/>
          </a:p>
        </p:txBody>
      </p:sp>
    </p:spTree>
    <p:extLst>
      <p:ext uri="{BB962C8B-B14F-4D97-AF65-F5344CB8AC3E}">
        <p14:creationId xmlns:p14="http://schemas.microsoft.com/office/powerpoint/2010/main" val="32142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14DA0A-9CDB-4E2F-AE9A-51822C3044E0}" type="slidenum">
              <a:rPr lang="en-US" smtClean="0"/>
              <a:t>2</a:t>
            </a:fld>
            <a:endParaRPr lang="en-US"/>
          </a:p>
        </p:txBody>
      </p:sp>
    </p:spTree>
    <p:extLst>
      <p:ext uri="{BB962C8B-B14F-4D97-AF65-F5344CB8AC3E}">
        <p14:creationId xmlns:p14="http://schemas.microsoft.com/office/powerpoint/2010/main" val="3867234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sports’ programs have specific purposes. These are to teach positively and to support our student athletes in a positive way, to help all student athletes build skills in their sport and to evoke an understanding of discipline in all that they do.</a:t>
            </a:r>
          </a:p>
          <a:p>
            <a:endParaRPr lang="en-US" baseline="0" dirty="0" smtClean="0"/>
          </a:p>
          <a:p>
            <a:r>
              <a:rPr lang="en-US" baseline="0" dirty="0" smtClean="0"/>
              <a:t>It is recognized that sports are competitive, especially at the High School level. However, even in competition, it is the </a:t>
            </a:r>
            <a:r>
              <a:rPr lang="en-US" b="1" baseline="0" dirty="0" smtClean="0"/>
              <a:t>coach’s</a:t>
            </a:r>
            <a:r>
              <a:rPr lang="en-US" baseline="0" dirty="0" smtClean="0"/>
              <a:t> responsibility to ensure that the game ALWAYS reflects the cornerstone of </a:t>
            </a:r>
            <a:r>
              <a:rPr lang="en-US" b="1" baseline="0" dirty="0" smtClean="0"/>
              <a:t>faith</a:t>
            </a:r>
            <a:r>
              <a:rPr lang="en-US" baseline="0" dirty="0" smtClean="0"/>
              <a:t>, </a:t>
            </a:r>
            <a:r>
              <a:rPr lang="en-US" b="1" baseline="0" dirty="0" smtClean="0"/>
              <a:t>respect</a:t>
            </a:r>
            <a:r>
              <a:rPr lang="en-US" baseline="0" dirty="0" smtClean="0"/>
              <a:t>, and </a:t>
            </a:r>
            <a:r>
              <a:rPr lang="en-US" b="1" baseline="0" dirty="0" smtClean="0"/>
              <a:t>dignity. </a:t>
            </a:r>
            <a:r>
              <a:rPr lang="en-US" b="0" baseline="0" dirty="0" smtClean="0"/>
              <a:t>Winning is definitely a goal to the game. However, winning at all costs is not. There is lessons to be learned in losing, as well as lessons to be learned in playing on a team and as a team.</a:t>
            </a:r>
          </a:p>
          <a:p>
            <a:endParaRPr lang="en-US" b="0" baseline="0" dirty="0" smtClean="0"/>
          </a:p>
          <a:p>
            <a:r>
              <a:rPr lang="en-US" b="0" baseline="0" dirty="0" smtClean="0"/>
              <a:t>In the middle school, this means as students athletes play in each game and that while there is competition, the focus is to learn skills and good sportsmanship.</a:t>
            </a:r>
          </a:p>
          <a:p>
            <a:endParaRPr lang="en-US" b="0" baseline="0" dirty="0" smtClean="0"/>
          </a:p>
          <a:p>
            <a:r>
              <a:rPr lang="en-US" b="0" baseline="0" dirty="0" smtClean="0"/>
              <a:t>In the high school, this means each team member, whether first string or on the bench, understands that they bring value to their sports program and always portray a spirit of good sportsmanship to the game, to each other, and to the opposing team.</a:t>
            </a:r>
            <a:endParaRPr lang="en-US" b="0" dirty="0"/>
          </a:p>
        </p:txBody>
      </p:sp>
      <p:sp>
        <p:nvSpPr>
          <p:cNvPr id="4" name="Slide Number Placeholder 3"/>
          <p:cNvSpPr>
            <a:spLocks noGrp="1"/>
          </p:cNvSpPr>
          <p:nvPr>
            <p:ph type="sldNum" sz="quarter" idx="10"/>
          </p:nvPr>
        </p:nvSpPr>
        <p:spPr/>
        <p:txBody>
          <a:bodyPr/>
          <a:lstStyle/>
          <a:p>
            <a:fld id="{FD14DA0A-9CDB-4E2F-AE9A-51822C3044E0}" type="slidenum">
              <a:rPr lang="en-US" smtClean="0"/>
              <a:t>11</a:t>
            </a:fld>
            <a:endParaRPr lang="en-US"/>
          </a:p>
        </p:txBody>
      </p:sp>
    </p:spTree>
    <p:extLst>
      <p:ext uri="{BB962C8B-B14F-4D97-AF65-F5344CB8AC3E}">
        <p14:creationId xmlns:p14="http://schemas.microsoft.com/office/powerpoint/2010/main" val="1049638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recognize our</a:t>
            </a:r>
            <a:r>
              <a:rPr lang="en-US" baseline="0" dirty="0" smtClean="0"/>
              <a:t> athletes as being more than </a:t>
            </a:r>
            <a:r>
              <a:rPr lang="en-US" i="1" baseline="0" dirty="0" smtClean="0"/>
              <a:t>just</a:t>
            </a:r>
            <a:r>
              <a:rPr lang="en-US" baseline="0" dirty="0" smtClean="0"/>
              <a:t> athletes. They are </a:t>
            </a:r>
            <a:r>
              <a:rPr lang="en-US" b="1" i="1" baseline="0" dirty="0" smtClean="0"/>
              <a:t>student</a:t>
            </a:r>
            <a:r>
              <a:rPr lang="en-US" baseline="0" dirty="0" smtClean="0"/>
              <a:t> athletes, with an emphasis on being </a:t>
            </a:r>
            <a:r>
              <a:rPr lang="en-US" u="sng" baseline="0" dirty="0" smtClean="0"/>
              <a:t>a student first</a:t>
            </a:r>
            <a:r>
              <a:rPr lang="en-US" baseline="0" dirty="0" smtClean="0"/>
              <a:t>. Our programs require that each student be academically eligible to participate in our sports program. Sports are important, but academics and faith are the foundation of all we do in Catholic schools… they are the priorities by which we function and is the focus of our mission in education. </a:t>
            </a:r>
            <a:endParaRPr lang="en-US" dirty="0"/>
          </a:p>
        </p:txBody>
      </p:sp>
      <p:sp>
        <p:nvSpPr>
          <p:cNvPr id="4" name="Slide Number Placeholder 3"/>
          <p:cNvSpPr>
            <a:spLocks noGrp="1"/>
          </p:cNvSpPr>
          <p:nvPr>
            <p:ph type="sldNum" sz="quarter" idx="10"/>
          </p:nvPr>
        </p:nvSpPr>
        <p:spPr/>
        <p:txBody>
          <a:bodyPr/>
          <a:lstStyle/>
          <a:p>
            <a:fld id="{FD14DA0A-9CDB-4E2F-AE9A-51822C3044E0}" type="slidenum">
              <a:rPr lang="en-US" smtClean="0"/>
              <a:t>12</a:t>
            </a:fld>
            <a:endParaRPr lang="en-US"/>
          </a:p>
        </p:txBody>
      </p:sp>
    </p:spTree>
    <p:extLst>
      <p:ext uri="{BB962C8B-B14F-4D97-AF65-F5344CB8AC3E}">
        <p14:creationId xmlns:p14="http://schemas.microsoft.com/office/powerpoint/2010/main" val="3925816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coach</a:t>
            </a:r>
            <a:r>
              <a:rPr lang="en-US" baseline="0" dirty="0" smtClean="0"/>
              <a:t>, you are in the public eye. Parents scrutinize your every action. Therefore, all coaches must recognize that they are ambassadors for the school at which they coach and for the broader Catholic community. Following the cornerstone of faith, respect, and dignity provides you a clear path for being a quality, positive, ambassador for your school community and a role model for student athletes.</a:t>
            </a:r>
            <a:endParaRPr lang="en-US" dirty="0"/>
          </a:p>
        </p:txBody>
      </p:sp>
      <p:sp>
        <p:nvSpPr>
          <p:cNvPr id="4" name="Slide Number Placeholder 3"/>
          <p:cNvSpPr>
            <a:spLocks noGrp="1"/>
          </p:cNvSpPr>
          <p:nvPr>
            <p:ph type="sldNum" sz="quarter" idx="10"/>
          </p:nvPr>
        </p:nvSpPr>
        <p:spPr/>
        <p:txBody>
          <a:bodyPr/>
          <a:lstStyle/>
          <a:p>
            <a:fld id="{FD14DA0A-9CDB-4E2F-AE9A-51822C3044E0}" type="slidenum">
              <a:rPr lang="en-US" smtClean="0"/>
              <a:t>13</a:t>
            </a:fld>
            <a:endParaRPr lang="en-US"/>
          </a:p>
        </p:txBody>
      </p:sp>
    </p:spTree>
    <p:extLst>
      <p:ext uri="{BB962C8B-B14F-4D97-AF65-F5344CB8AC3E}">
        <p14:creationId xmlns:p14="http://schemas.microsoft.com/office/powerpoint/2010/main" val="2121758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14DA0A-9CDB-4E2F-AE9A-51822C3044E0}" type="slidenum">
              <a:rPr lang="en-US" smtClean="0"/>
              <a:t>14</a:t>
            </a:fld>
            <a:endParaRPr lang="en-US"/>
          </a:p>
        </p:txBody>
      </p:sp>
    </p:spTree>
    <p:extLst>
      <p:ext uri="{BB962C8B-B14F-4D97-AF65-F5344CB8AC3E}">
        <p14:creationId xmlns:p14="http://schemas.microsoft.com/office/powerpoint/2010/main" val="2688653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coaches must complete</a:t>
            </a:r>
            <a:r>
              <a:rPr lang="en-US" baseline="0" dirty="0" smtClean="0"/>
              <a:t> and pass each item on this slide PRIOR to coaching ANY students (elementary, middle, or high school) within the Diocese of St. Petersburg. All coaches background screenings must meet the minimum standards of moral behavior as defined by the Diocese of St. Petersburg. The full list of disqualifying behaviors can be found at www.dosp.org. </a:t>
            </a:r>
          </a:p>
          <a:p>
            <a:endParaRPr lang="en-US" dirty="0"/>
          </a:p>
        </p:txBody>
      </p:sp>
      <p:sp>
        <p:nvSpPr>
          <p:cNvPr id="4" name="Slide Number Placeholder 3"/>
          <p:cNvSpPr>
            <a:spLocks noGrp="1"/>
          </p:cNvSpPr>
          <p:nvPr>
            <p:ph type="sldNum" sz="quarter" idx="10"/>
          </p:nvPr>
        </p:nvSpPr>
        <p:spPr/>
        <p:txBody>
          <a:bodyPr/>
          <a:lstStyle/>
          <a:p>
            <a:fld id="{FD14DA0A-9CDB-4E2F-AE9A-51822C3044E0}" type="slidenum">
              <a:rPr lang="en-US" smtClean="0"/>
              <a:t>15</a:t>
            </a:fld>
            <a:endParaRPr lang="en-US"/>
          </a:p>
        </p:txBody>
      </p:sp>
    </p:spTree>
    <p:extLst>
      <p:ext uri="{BB962C8B-B14F-4D97-AF65-F5344CB8AC3E}">
        <p14:creationId xmlns:p14="http://schemas.microsoft.com/office/powerpoint/2010/main" val="3515845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a:t>
            </a:r>
            <a:r>
              <a:rPr lang="en-US" baseline="0" dirty="0" smtClean="0"/>
              <a:t> the Diocese of St. Petersburg, there are two divisions in our sports programs – Elementary/Middle School and High School. </a:t>
            </a:r>
          </a:p>
          <a:p>
            <a:endParaRPr lang="en-US" baseline="0" dirty="0" smtClean="0"/>
          </a:p>
          <a:p>
            <a:r>
              <a:rPr lang="en-US" baseline="0" dirty="0" smtClean="0"/>
              <a:t>Elementary/Middle School programs participate in regional leagues that have specific rules and regulations for each sport. School athletic directors are the representatives for the schools for their local league and will communicate to all coaches at their school the requirements, policies, and procedures for each sport. </a:t>
            </a:r>
          </a:p>
          <a:p>
            <a:endParaRPr lang="en-US" baseline="0" dirty="0" smtClean="0"/>
          </a:p>
          <a:p>
            <a:r>
              <a:rPr lang="en-US" baseline="0" dirty="0" smtClean="0"/>
              <a:t>High School programs participate in the FHSSA and are bound by the policies and procedures of this organization. </a:t>
            </a:r>
          </a:p>
          <a:p>
            <a:endParaRPr lang="en-US" baseline="0" dirty="0" smtClean="0">
              <a:solidFill>
                <a:srgbClr val="C00000"/>
              </a:solidFill>
            </a:endParaRPr>
          </a:p>
          <a:p>
            <a:r>
              <a:rPr lang="en-US" b="1" baseline="0" dirty="0" smtClean="0">
                <a:solidFill>
                  <a:srgbClr val="C00000"/>
                </a:solidFill>
              </a:rPr>
              <a:t>Remember, that a student who is playing a varsity sport cannot play for the school in the JV sport at the same time. </a:t>
            </a:r>
            <a:endParaRPr lang="en-US" b="1" dirty="0">
              <a:solidFill>
                <a:srgbClr val="C00000"/>
              </a:solidFill>
            </a:endParaRPr>
          </a:p>
        </p:txBody>
      </p:sp>
      <p:sp>
        <p:nvSpPr>
          <p:cNvPr id="4" name="Slide Number Placeholder 3"/>
          <p:cNvSpPr>
            <a:spLocks noGrp="1"/>
          </p:cNvSpPr>
          <p:nvPr>
            <p:ph type="sldNum" sz="quarter" idx="10"/>
          </p:nvPr>
        </p:nvSpPr>
        <p:spPr/>
        <p:txBody>
          <a:bodyPr/>
          <a:lstStyle/>
          <a:p>
            <a:fld id="{FD14DA0A-9CDB-4E2F-AE9A-51822C3044E0}" type="slidenum">
              <a:rPr lang="en-US" smtClean="0"/>
              <a:t>16</a:t>
            </a:fld>
            <a:endParaRPr lang="en-US"/>
          </a:p>
        </p:txBody>
      </p:sp>
    </p:spTree>
    <p:extLst>
      <p:ext uri="{BB962C8B-B14F-4D97-AF65-F5344CB8AC3E}">
        <p14:creationId xmlns:p14="http://schemas.microsoft.com/office/powerpoint/2010/main" val="1892432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Communication  - to</a:t>
            </a:r>
            <a:r>
              <a:rPr lang="en-US" baseline="0" dirty="0" smtClean="0"/>
              <a:t> the student athletes, the parents, and the administration - </a:t>
            </a:r>
            <a:r>
              <a:rPr lang="en-US" dirty="0" smtClean="0"/>
              <a:t>is absolutely key. No one should be surprised</a:t>
            </a:r>
            <a:r>
              <a:rPr lang="en-US" baseline="0" dirty="0" smtClean="0"/>
              <a:t> regarding any aspect of the sporting program if quality communications is planned and employed at all times. Newsletters, webpages, flyers, and emails, are great ways to communicate to your community.</a:t>
            </a:r>
            <a:endParaRPr lang="en-US" dirty="0"/>
          </a:p>
        </p:txBody>
      </p:sp>
      <p:sp>
        <p:nvSpPr>
          <p:cNvPr id="4" name="Slide Number Placeholder 3"/>
          <p:cNvSpPr>
            <a:spLocks noGrp="1"/>
          </p:cNvSpPr>
          <p:nvPr>
            <p:ph type="sldNum" sz="quarter" idx="10"/>
          </p:nvPr>
        </p:nvSpPr>
        <p:spPr/>
        <p:txBody>
          <a:bodyPr/>
          <a:lstStyle/>
          <a:p>
            <a:fld id="{FD14DA0A-9CDB-4E2F-AE9A-51822C3044E0}" type="slidenum">
              <a:rPr lang="en-US" smtClean="0"/>
              <a:t>17</a:t>
            </a:fld>
            <a:endParaRPr lang="en-US"/>
          </a:p>
        </p:txBody>
      </p:sp>
    </p:spTree>
    <p:extLst>
      <p:ext uri="{BB962C8B-B14F-4D97-AF65-F5344CB8AC3E}">
        <p14:creationId xmlns:p14="http://schemas.microsoft.com/office/powerpoint/2010/main" val="2808272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the cornerstone of faith, respect, and dignity when working with student athletes. </a:t>
            </a:r>
          </a:p>
          <a:p>
            <a:endParaRPr lang="en-US" baseline="0" dirty="0" smtClean="0"/>
          </a:p>
          <a:p>
            <a:r>
              <a:rPr lang="en-US" baseline="0" dirty="0" smtClean="0"/>
              <a:t>If you are unsure what are appropriate developmental activities of a student or group of students, speak with your athletic director or principal. They are available to support you at all times. </a:t>
            </a:r>
          </a:p>
          <a:p>
            <a:endParaRPr lang="en-US" baseline="0" dirty="0" smtClean="0"/>
          </a:p>
          <a:p>
            <a:r>
              <a:rPr lang="en-US" baseline="0" dirty="0" smtClean="0"/>
              <a:t>Use tryout guidelines to remove subjectivity from the selection process. Share your selections with the athletic director </a:t>
            </a:r>
            <a:r>
              <a:rPr lang="en-US" u="sng" baseline="0" dirty="0" smtClean="0"/>
              <a:t>PRIOR</a:t>
            </a:r>
            <a:r>
              <a:rPr lang="en-US" baseline="0" dirty="0" smtClean="0"/>
              <a:t> to posting or communicating with student athletes and parent/guardians. </a:t>
            </a:r>
          </a:p>
          <a:p>
            <a:endParaRPr lang="en-US" baseline="0" dirty="0" smtClean="0"/>
          </a:p>
          <a:p>
            <a:r>
              <a:rPr lang="en-US" b="1" baseline="0" dirty="0" smtClean="0"/>
              <a:t>Mercy rule DEFINITION</a:t>
            </a:r>
          </a:p>
          <a:p>
            <a:endParaRPr lang="en-US" dirty="0" smtClean="0"/>
          </a:p>
          <a:p>
            <a:r>
              <a:rPr lang="en-US" dirty="0" smtClean="0"/>
              <a:t>Remember:</a:t>
            </a:r>
            <a:r>
              <a:rPr lang="en-US" baseline="0" dirty="0" smtClean="0"/>
              <a:t> </a:t>
            </a:r>
            <a:r>
              <a:rPr lang="en-US" dirty="0" smtClean="0"/>
              <a:t>“positive" entails keeping as a focusing</a:t>
            </a:r>
            <a:r>
              <a:rPr lang="en-US" baseline="0" dirty="0" smtClean="0"/>
              <a:t> on the impact of being “cut” on each student</a:t>
            </a:r>
            <a:r>
              <a:rPr lang="en-US" dirty="0" smtClean="0"/>
              <a:t>. </a:t>
            </a:r>
          </a:p>
          <a:p>
            <a:endParaRPr lang="en-US" dirty="0" smtClean="0"/>
          </a:p>
          <a:p>
            <a:r>
              <a:rPr lang="en-US" dirty="0" smtClean="0"/>
              <a:t>Some suggestions for working with “cut” students:</a:t>
            </a:r>
          </a:p>
          <a:p>
            <a:pPr marL="171448" indent="-171448">
              <a:buFont typeface="Arial" pitchFamily="34" charset="0"/>
              <a:buChar char="•"/>
            </a:pPr>
            <a:r>
              <a:rPr lang="en-US" dirty="0" smtClean="0"/>
              <a:t>Consider having a meeting with those who have not made the team to thank them for trying out and offer ways in which they can improve and better their skills. </a:t>
            </a:r>
          </a:p>
          <a:p>
            <a:pPr marL="171448" indent="-171448">
              <a:buFont typeface="Arial" pitchFamily="34" charset="0"/>
              <a:buChar char="•"/>
            </a:pPr>
            <a:r>
              <a:rPr lang="en-US" dirty="0" smtClean="0"/>
              <a:t>Also, students that don’t</a:t>
            </a:r>
            <a:r>
              <a:rPr lang="en-US" baseline="0" dirty="0" smtClean="0"/>
              <a:t> make the team could be invited to join some of the practices to work on their skills, especially at the elementary/middle school level.</a:t>
            </a:r>
          </a:p>
          <a:p>
            <a:endParaRPr lang="en-US" dirty="0"/>
          </a:p>
        </p:txBody>
      </p:sp>
      <p:sp>
        <p:nvSpPr>
          <p:cNvPr id="4" name="Slide Number Placeholder 3"/>
          <p:cNvSpPr>
            <a:spLocks noGrp="1"/>
          </p:cNvSpPr>
          <p:nvPr>
            <p:ph type="sldNum" sz="quarter" idx="10"/>
          </p:nvPr>
        </p:nvSpPr>
        <p:spPr/>
        <p:txBody>
          <a:bodyPr/>
          <a:lstStyle/>
          <a:p>
            <a:fld id="{FD14DA0A-9CDB-4E2F-AE9A-51822C3044E0}" type="slidenum">
              <a:rPr lang="en-US" smtClean="0"/>
              <a:t>18</a:t>
            </a:fld>
            <a:endParaRPr lang="en-US"/>
          </a:p>
        </p:txBody>
      </p:sp>
    </p:spTree>
    <p:extLst>
      <p:ext uri="{BB962C8B-B14F-4D97-AF65-F5344CB8AC3E}">
        <p14:creationId xmlns:p14="http://schemas.microsoft.com/office/powerpoint/2010/main" val="603848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school has policies regarding a student athlete’s participation in sporting</a:t>
            </a:r>
            <a:r>
              <a:rPr lang="en-US" baseline="0" dirty="0" smtClean="0"/>
              <a:t> programs. All coaches are required to adhere to these policies and remember that information you may receive could be confidential. Volunteer coaches, CANNOT communicate to a student that they ineligible for a team as a result of academic or behavioral performance in school. This is confidential information that can only be communicated by a school employee. If approached by the parent/student, refer them to the athletic director or the principal/administration of the school.</a:t>
            </a:r>
          </a:p>
          <a:p>
            <a:endParaRPr lang="en-US" baseline="0" dirty="0" smtClean="0"/>
          </a:p>
          <a:p>
            <a:r>
              <a:rPr lang="en-US" baseline="0" dirty="0" smtClean="0"/>
              <a:t>Athletic directors and coaches employed by the school: do NOT share academic or behavioral performance information with volunteers. This information is confidential and the sharing of this information is not only unethical, it is also illegal.</a:t>
            </a:r>
            <a:endParaRPr lang="en-US" dirty="0"/>
          </a:p>
        </p:txBody>
      </p:sp>
      <p:sp>
        <p:nvSpPr>
          <p:cNvPr id="4" name="Slide Number Placeholder 3"/>
          <p:cNvSpPr>
            <a:spLocks noGrp="1"/>
          </p:cNvSpPr>
          <p:nvPr>
            <p:ph type="sldNum" sz="quarter" idx="10"/>
          </p:nvPr>
        </p:nvSpPr>
        <p:spPr/>
        <p:txBody>
          <a:bodyPr/>
          <a:lstStyle/>
          <a:p>
            <a:fld id="{FD14DA0A-9CDB-4E2F-AE9A-51822C3044E0}" type="slidenum">
              <a:rPr lang="en-US" smtClean="0"/>
              <a:t>19</a:t>
            </a:fld>
            <a:endParaRPr lang="en-US"/>
          </a:p>
        </p:txBody>
      </p:sp>
    </p:spTree>
    <p:extLst>
      <p:ext uri="{BB962C8B-B14F-4D97-AF65-F5344CB8AC3E}">
        <p14:creationId xmlns:p14="http://schemas.microsoft.com/office/powerpoint/2010/main" val="879971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Supervision of students is a responsibility that all coaches accept when they take on a coaching assignment, whether as a paid employee or volunteer, elementary</a:t>
            </a:r>
            <a:r>
              <a:rPr lang="en-US" baseline="0" dirty="0" smtClean="0"/>
              <a:t> school or high school</a:t>
            </a:r>
            <a:r>
              <a:rPr lang="en-US" dirty="0" smtClean="0"/>
              <a:t>. Student safety is the number one priority.</a:t>
            </a:r>
            <a:r>
              <a:rPr lang="en-US" baseline="0" dirty="0" smtClean="0"/>
              <a:t> </a:t>
            </a:r>
            <a:r>
              <a:rPr lang="en-US" dirty="0" smtClean="0"/>
              <a:t> Failure</a:t>
            </a:r>
            <a:r>
              <a:rPr lang="en-US" baseline="0" dirty="0" smtClean="0"/>
              <a:t> to provide appropriate supervision can result in serious consequences for the student athlete, school, and/or coach. </a:t>
            </a:r>
          </a:p>
          <a:p>
            <a:endParaRPr lang="en-US" baseline="0" dirty="0" smtClean="0"/>
          </a:p>
          <a:p>
            <a:r>
              <a:rPr lang="en-US" baseline="0" dirty="0" smtClean="0"/>
              <a:t>It is understood that there is a greater level of autonomy provided to the high school student athletes. It is still critical that these rules are followed at all times. A simple way to ensure students have left is to simply have them communicate to you as they are leaving. Check the parking lot for cars to ensure no students are left behind. When using busses, be sure to take attendance BEFORE leaving to or from an event.</a:t>
            </a:r>
            <a:endParaRPr lang="en-US" dirty="0"/>
          </a:p>
        </p:txBody>
      </p:sp>
      <p:sp>
        <p:nvSpPr>
          <p:cNvPr id="4" name="Slide Number Placeholder 3"/>
          <p:cNvSpPr>
            <a:spLocks noGrp="1"/>
          </p:cNvSpPr>
          <p:nvPr>
            <p:ph type="sldNum" sz="quarter" idx="10"/>
          </p:nvPr>
        </p:nvSpPr>
        <p:spPr/>
        <p:txBody>
          <a:bodyPr/>
          <a:lstStyle/>
          <a:p>
            <a:fld id="{FD14DA0A-9CDB-4E2F-AE9A-51822C3044E0}" type="slidenum">
              <a:rPr lang="en-US" smtClean="0"/>
              <a:t>20</a:t>
            </a:fld>
            <a:endParaRPr lang="en-US"/>
          </a:p>
        </p:txBody>
      </p:sp>
    </p:spTree>
    <p:extLst>
      <p:ext uri="{BB962C8B-B14F-4D97-AF65-F5344CB8AC3E}">
        <p14:creationId xmlns:p14="http://schemas.microsoft.com/office/powerpoint/2010/main" val="106529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14DA0A-9CDB-4E2F-AE9A-51822C3044E0}" type="slidenum">
              <a:rPr lang="en-US" smtClean="0"/>
              <a:t>3</a:t>
            </a:fld>
            <a:endParaRPr lang="en-US"/>
          </a:p>
        </p:txBody>
      </p:sp>
    </p:spTree>
    <p:extLst>
      <p:ext uri="{BB962C8B-B14F-4D97-AF65-F5344CB8AC3E}">
        <p14:creationId xmlns:p14="http://schemas.microsoft.com/office/powerpoint/2010/main" val="3998527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sure that you know the school’s policy</a:t>
            </a:r>
            <a:r>
              <a:rPr lang="en-US" baseline="0" dirty="0" smtClean="0"/>
              <a:t> regarding student athletes who are late being picked up. Many elementary schools have extended day programs in which the child may be placed if parents are not on time. It is NEVER acceptable to just leave the student athlete on his/her own. Be sure to communicate your policy for late pick ups with the parents </a:t>
            </a:r>
            <a:r>
              <a:rPr lang="en-US" u="sng" baseline="0" dirty="0" smtClean="0"/>
              <a:t>after</a:t>
            </a:r>
            <a:r>
              <a:rPr lang="en-US" baseline="0" dirty="0" smtClean="0"/>
              <a:t> you received approval from the school administration.</a:t>
            </a:r>
          </a:p>
          <a:p>
            <a:endParaRPr lang="en-US" baseline="0" dirty="0" smtClean="0"/>
          </a:p>
          <a:p>
            <a:r>
              <a:rPr lang="en-US" baseline="0" dirty="0" smtClean="0"/>
              <a:t>If transporting students in your own vehicle, be sure that you are NEVER by yourself. Always have another adult or student athlete in the vehicle. A signed permission slip from the parent stating the coach may drive must be on file with the school. </a:t>
            </a:r>
            <a:endParaRPr lang="en-US" dirty="0"/>
          </a:p>
        </p:txBody>
      </p:sp>
      <p:sp>
        <p:nvSpPr>
          <p:cNvPr id="4" name="Slide Number Placeholder 3"/>
          <p:cNvSpPr>
            <a:spLocks noGrp="1"/>
          </p:cNvSpPr>
          <p:nvPr>
            <p:ph type="sldNum" sz="quarter" idx="10"/>
          </p:nvPr>
        </p:nvSpPr>
        <p:spPr/>
        <p:txBody>
          <a:bodyPr/>
          <a:lstStyle/>
          <a:p>
            <a:fld id="{FD14DA0A-9CDB-4E2F-AE9A-51822C3044E0}" type="slidenum">
              <a:rPr lang="en-US" smtClean="0"/>
              <a:t>21</a:t>
            </a:fld>
            <a:endParaRPr lang="en-US"/>
          </a:p>
        </p:txBody>
      </p:sp>
    </p:spTree>
    <p:extLst>
      <p:ext uri="{BB962C8B-B14F-4D97-AF65-F5344CB8AC3E}">
        <p14:creationId xmlns:p14="http://schemas.microsoft.com/office/powerpoint/2010/main" val="436701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Injuries</a:t>
            </a:r>
            <a:r>
              <a:rPr lang="en-US" baseline="0" dirty="0" smtClean="0"/>
              <a:t> are common in sports</a:t>
            </a:r>
            <a:r>
              <a:rPr lang="en-US" dirty="0" smtClean="0"/>
              <a:t>. Be sure that you are aware of your student athletes’ medical needs. These can range</a:t>
            </a:r>
            <a:r>
              <a:rPr lang="en-US" baseline="0" dirty="0" smtClean="0"/>
              <a:t> from allergies and asthma to heart conditions. It is important that you, as the coach, understand how to work with your student athletes should an emergency arise. </a:t>
            </a:r>
          </a:p>
          <a:p>
            <a:endParaRPr lang="en-US" baseline="0" dirty="0" smtClean="0"/>
          </a:p>
          <a:p>
            <a:r>
              <a:rPr lang="en-US" baseline="0" dirty="0" smtClean="0"/>
              <a:t>It is important to have first aid equipment available at both practices and games. Be prepared to support a wide variety of injuries from bug bites and stings, to cuts, bruises, sprains, and broken bones. In the event of serious injury, don’t hesitate to call 911 (back/neck injuries, loss of consciousness, significant bleeding). It is always helpful to have CPR and First Aid training. For high school and coaches employed by the school, CPR and First Aid may be mandatory. </a:t>
            </a:r>
          </a:p>
        </p:txBody>
      </p:sp>
      <p:sp>
        <p:nvSpPr>
          <p:cNvPr id="4" name="Slide Number Placeholder 3"/>
          <p:cNvSpPr>
            <a:spLocks noGrp="1"/>
          </p:cNvSpPr>
          <p:nvPr>
            <p:ph type="sldNum" sz="quarter" idx="10"/>
          </p:nvPr>
        </p:nvSpPr>
        <p:spPr/>
        <p:txBody>
          <a:bodyPr/>
          <a:lstStyle/>
          <a:p>
            <a:fld id="{FD14DA0A-9CDB-4E2F-AE9A-51822C3044E0}" type="slidenum">
              <a:rPr lang="en-US" smtClean="0"/>
              <a:t>22</a:t>
            </a:fld>
            <a:endParaRPr lang="en-US"/>
          </a:p>
        </p:txBody>
      </p:sp>
    </p:spTree>
    <p:extLst>
      <p:ext uri="{BB962C8B-B14F-4D97-AF65-F5344CB8AC3E}">
        <p14:creationId xmlns:p14="http://schemas.microsoft.com/office/powerpoint/2010/main" val="3362245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a:t>
            </a:r>
            <a:r>
              <a:rPr lang="en-US" baseline="0" dirty="0" smtClean="0"/>
              <a:t> world of technology, there are many ways in which to communicate with others. However, it is important to remember at all times that you, as the coach, are the professional. You are NOT the student athlete’s friend. As such, texting, friending on Facebook, using </a:t>
            </a:r>
            <a:r>
              <a:rPr lang="en-US" baseline="0" dirty="0" err="1" smtClean="0"/>
              <a:t>Instagram</a:t>
            </a:r>
            <a:r>
              <a:rPr lang="en-US" baseline="0" dirty="0" smtClean="0"/>
              <a:t> or other electronic media for personal communications with a student athlete is NEVER acceptable.</a:t>
            </a:r>
          </a:p>
          <a:p>
            <a:endParaRPr lang="en-US" baseline="0" dirty="0" smtClean="0"/>
          </a:p>
          <a:p>
            <a:r>
              <a:rPr lang="en-US" baseline="0" dirty="0" smtClean="0"/>
              <a:t>Rules are put in place to keep the coach AND the student athlete safe. Follow the rules at all times. </a:t>
            </a:r>
          </a:p>
          <a:p>
            <a:endParaRPr lang="en-US" baseline="0" dirty="0" smtClean="0"/>
          </a:p>
          <a:p>
            <a:r>
              <a:rPr lang="en-US" baseline="0" dirty="0" smtClean="0"/>
              <a:t>The cornerstone of faith, dignity, and respect require that all interactions with our student athletes, families, and co-workers are professional and appropriate all times. Sports and sporting competitions easily become personal for families and students. As the coach, it is your job to remain professional and keep calm when things don’t go the way it is hoped or planned. It is never appropriate to yell, demean, or use inappropriate language. If a family you are working with is acting inappropriately, remind them that you want to work with them, but they need to speak with respect. If you are not able to calm down the parent tell them that they need to speak with the athletic director or school administration regarding the matter. </a:t>
            </a:r>
            <a:endParaRPr lang="en-US" dirty="0"/>
          </a:p>
        </p:txBody>
      </p:sp>
      <p:sp>
        <p:nvSpPr>
          <p:cNvPr id="4" name="Slide Number Placeholder 3"/>
          <p:cNvSpPr>
            <a:spLocks noGrp="1"/>
          </p:cNvSpPr>
          <p:nvPr>
            <p:ph type="sldNum" sz="quarter" idx="10"/>
          </p:nvPr>
        </p:nvSpPr>
        <p:spPr/>
        <p:txBody>
          <a:bodyPr/>
          <a:lstStyle/>
          <a:p>
            <a:fld id="{FD14DA0A-9CDB-4E2F-AE9A-51822C3044E0}" type="slidenum">
              <a:rPr lang="en-US" smtClean="0"/>
              <a:t>23</a:t>
            </a:fld>
            <a:endParaRPr lang="en-US"/>
          </a:p>
        </p:txBody>
      </p:sp>
    </p:spTree>
    <p:extLst>
      <p:ext uri="{BB962C8B-B14F-4D97-AF65-F5344CB8AC3E}">
        <p14:creationId xmlns:p14="http://schemas.microsoft.com/office/powerpoint/2010/main" val="2673893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Coaches have a powerful</a:t>
            </a:r>
            <a:r>
              <a:rPr lang="en-US" baseline="0" dirty="0" smtClean="0"/>
              <a:t> influence on student athletes. Always remember faith, dignity, and respect, are the cornerstone of all you do.</a:t>
            </a:r>
            <a:endParaRPr lang="en-US" dirty="0"/>
          </a:p>
        </p:txBody>
      </p:sp>
      <p:sp>
        <p:nvSpPr>
          <p:cNvPr id="4" name="Slide Number Placeholder 3"/>
          <p:cNvSpPr>
            <a:spLocks noGrp="1"/>
          </p:cNvSpPr>
          <p:nvPr>
            <p:ph type="sldNum" sz="quarter" idx="10"/>
          </p:nvPr>
        </p:nvSpPr>
        <p:spPr/>
        <p:txBody>
          <a:bodyPr/>
          <a:lstStyle/>
          <a:p>
            <a:fld id="{FD14DA0A-9CDB-4E2F-AE9A-51822C3044E0}" type="slidenum">
              <a:rPr lang="en-US" smtClean="0"/>
              <a:t>24</a:t>
            </a:fld>
            <a:endParaRPr lang="en-US"/>
          </a:p>
        </p:txBody>
      </p:sp>
    </p:spTree>
    <p:extLst>
      <p:ext uri="{BB962C8B-B14F-4D97-AF65-F5344CB8AC3E}">
        <p14:creationId xmlns:p14="http://schemas.microsoft.com/office/powerpoint/2010/main" val="1736935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much authority is delegated to the athletic director and/or coach, the ultimate authority for the school’s sports program is the principal. The principal is the voting member and decision maker in all sports leagues in which our Catholic schools participate.</a:t>
            </a:r>
            <a:endParaRPr lang="en-US" dirty="0"/>
          </a:p>
        </p:txBody>
      </p:sp>
      <p:sp>
        <p:nvSpPr>
          <p:cNvPr id="4" name="Slide Number Placeholder 3"/>
          <p:cNvSpPr>
            <a:spLocks noGrp="1"/>
          </p:cNvSpPr>
          <p:nvPr>
            <p:ph type="sldNum" sz="quarter" idx="10"/>
          </p:nvPr>
        </p:nvSpPr>
        <p:spPr/>
        <p:txBody>
          <a:bodyPr/>
          <a:lstStyle/>
          <a:p>
            <a:fld id="{FD14DA0A-9CDB-4E2F-AE9A-51822C3044E0}" type="slidenum">
              <a:rPr lang="en-US" smtClean="0"/>
              <a:t>25</a:t>
            </a:fld>
            <a:endParaRPr lang="en-US"/>
          </a:p>
        </p:txBody>
      </p:sp>
    </p:spTree>
    <p:extLst>
      <p:ext uri="{BB962C8B-B14F-4D97-AF65-F5344CB8AC3E}">
        <p14:creationId xmlns:p14="http://schemas.microsoft.com/office/powerpoint/2010/main" val="914489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Coaches</a:t>
            </a:r>
            <a:r>
              <a:rPr lang="en-US" baseline="0" dirty="0" smtClean="0"/>
              <a:t> and athletic directors attend league meetings on the behalf of the principal. It is the coach’s/athletic director’s responsibility to communicate decisions and happenings at these meetings. Be sure that your principal receives minutes and information from all meetings and gatherings.</a:t>
            </a:r>
          </a:p>
          <a:p>
            <a:endParaRPr lang="en-US" baseline="0" dirty="0" smtClean="0"/>
          </a:p>
          <a:p>
            <a:r>
              <a:rPr lang="en-US" baseline="0" dirty="0" smtClean="0"/>
              <a:t>High school coaches: FHSSA is the association that defines policies and procedures for each sport. Each policy and procedure </a:t>
            </a:r>
            <a:r>
              <a:rPr lang="en-US" u="sng" baseline="0" dirty="0" smtClean="0"/>
              <a:t>must</a:t>
            </a:r>
            <a:r>
              <a:rPr lang="en-US" baseline="0" dirty="0" smtClean="0"/>
              <a:t> be adhered to at all times. Failure to follow policies and procedures can result in significant financial penalties and result in limitations, probation, or the removal of a sports program for your school.</a:t>
            </a:r>
            <a:endParaRPr lang="en-US" dirty="0"/>
          </a:p>
        </p:txBody>
      </p:sp>
      <p:sp>
        <p:nvSpPr>
          <p:cNvPr id="4" name="Slide Number Placeholder 3"/>
          <p:cNvSpPr>
            <a:spLocks noGrp="1"/>
          </p:cNvSpPr>
          <p:nvPr>
            <p:ph type="sldNum" sz="quarter" idx="10"/>
          </p:nvPr>
        </p:nvSpPr>
        <p:spPr/>
        <p:txBody>
          <a:bodyPr/>
          <a:lstStyle/>
          <a:p>
            <a:fld id="{FD14DA0A-9CDB-4E2F-AE9A-51822C3044E0}" type="slidenum">
              <a:rPr lang="en-US" smtClean="0"/>
              <a:t>26</a:t>
            </a:fld>
            <a:endParaRPr lang="en-US"/>
          </a:p>
        </p:txBody>
      </p:sp>
    </p:spTree>
    <p:extLst>
      <p:ext uri="{BB962C8B-B14F-4D97-AF65-F5344CB8AC3E}">
        <p14:creationId xmlns:p14="http://schemas.microsoft.com/office/powerpoint/2010/main" val="1258671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the coach’s responsibility to make sure that student athletes, parents/guardians</a:t>
            </a:r>
            <a:r>
              <a:rPr lang="en-US" baseline="0" dirty="0" smtClean="0"/>
              <a:t> and the school’s administration are aware of team schedules, requirements, games, and activities. Included would be the process of communication for cancelation of events, gathering of contact information, and how the family and student athletes can contact you, the coach.</a:t>
            </a:r>
          </a:p>
          <a:p>
            <a:endParaRPr lang="en-US" baseline="0" dirty="0" smtClean="0"/>
          </a:p>
          <a:p>
            <a:r>
              <a:rPr lang="en-US" baseline="0" dirty="0" smtClean="0"/>
              <a:t>The coach also ensures that good sportsmanship is in evidence at all times, supports the school’s sportsmanship policy, and supports officials. </a:t>
            </a:r>
          </a:p>
          <a:p>
            <a:endParaRPr lang="en-US" baseline="0" dirty="0" smtClean="0"/>
          </a:p>
          <a:p>
            <a:r>
              <a:rPr lang="en-US" baseline="0" dirty="0" smtClean="0"/>
              <a:t>Homeschool students are not allowed to participate in school sporting program. If approached, refer the parent/guardian to the principal. Homeschool students can participate in local recreational or club programs or any programs held at the church.</a:t>
            </a:r>
            <a:endParaRPr lang="en-US" dirty="0"/>
          </a:p>
        </p:txBody>
      </p:sp>
      <p:sp>
        <p:nvSpPr>
          <p:cNvPr id="4" name="Slide Number Placeholder 3"/>
          <p:cNvSpPr>
            <a:spLocks noGrp="1"/>
          </p:cNvSpPr>
          <p:nvPr>
            <p:ph type="sldNum" sz="quarter" idx="10"/>
          </p:nvPr>
        </p:nvSpPr>
        <p:spPr/>
        <p:txBody>
          <a:bodyPr/>
          <a:lstStyle/>
          <a:p>
            <a:fld id="{FD14DA0A-9CDB-4E2F-AE9A-51822C3044E0}" type="slidenum">
              <a:rPr lang="en-US" smtClean="0"/>
              <a:t>27</a:t>
            </a:fld>
            <a:endParaRPr lang="en-US"/>
          </a:p>
        </p:txBody>
      </p:sp>
    </p:spTree>
    <p:extLst>
      <p:ext uri="{BB962C8B-B14F-4D97-AF65-F5344CB8AC3E}">
        <p14:creationId xmlns:p14="http://schemas.microsoft.com/office/powerpoint/2010/main" val="42777162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t>
            </a:r>
            <a:r>
              <a:rPr lang="en-US" baseline="0" dirty="0" smtClean="0"/>
              <a:t> sure that all necessary forms have been provided to you or the athletic director prior to a student athlete participating in a sporting program. These include student athlete’s permission to play, health forms, and other documents required by your school/league.</a:t>
            </a:r>
          </a:p>
          <a:p>
            <a:endParaRPr lang="en-US" dirty="0"/>
          </a:p>
        </p:txBody>
      </p:sp>
      <p:sp>
        <p:nvSpPr>
          <p:cNvPr id="4" name="Slide Number Placeholder 3"/>
          <p:cNvSpPr>
            <a:spLocks noGrp="1"/>
          </p:cNvSpPr>
          <p:nvPr>
            <p:ph type="sldNum" sz="quarter" idx="10"/>
          </p:nvPr>
        </p:nvSpPr>
        <p:spPr/>
        <p:txBody>
          <a:bodyPr/>
          <a:lstStyle/>
          <a:p>
            <a:fld id="{FD14DA0A-9CDB-4E2F-AE9A-51822C3044E0}" type="slidenum">
              <a:rPr lang="en-US" smtClean="0"/>
              <a:t>28</a:t>
            </a:fld>
            <a:endParaRPr lang="en-US"/>
          </a:p>
        </p:txBody>
      </p:sp>
    </p:spTree>
    <p:extLst>
      <p:ext uri="{BB962C8B-B14F-4D97-AF65-F5344CB8AC3E}">
        <p14:creationId xmlns:p14="http://schemas.microsoft.com/office/powerpoint/2010/main" val="2032547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14DA0A-9CDB-4E2F-AE9A-51822C3044E0}" type="slidenum">
              <a:rPr lang="en-US" smtClean="0"/>
              <a:t>29</a:t>
            </a:fld>
            <a:endParaRPr lang="en-US"/>
          </a:p>
        </p:txBody>
      </p:sp>
    </p:spTree>
    <p:extLst>
      <p:ext uri="{BB962C8B-B14F-4D97-AF65-F5344CB8AC3E}">
        <p14:creationId xmlns:p14="http://schemas.microsoft.com/office/powerpoint/2010/main" val="4144866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better to have good sportsmanship, than to be great at sports. In a sports program, we must remember that we represent our school and the wider Catholic community at all times. At times we, as Catholics, make mistakes. The first response from others outside our Catholic community is “I thought you were Catholic”. Being Catholic, we are held to a higher standard of behavior at all times by the wider community. So, at ALL times, we must live our faith in every action, word, and deed.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D14DA0A-9CDB-4E2F-AE9A-51822C3044E0}" type="slidenum">
              <a:rPr lang="en-US" smtClean="0"/>
              <a:t>30</a:t>
            </a:fld>
            <a:endParaRPr lang="en-US"/>
          </a:p>
        </p:txBody>
      </p:sp>
    </p:spTree>
    <p:extLst>
      <p:ext uri="{BB962C8B-B14F-4D97-AF65-F5344CB8AC3E}">
        <p14:creationId xmlns:p14="http://schemas.microsoft.com/office/powerpoint/2010/main" val="3646170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14DA0A-9CDB-4E2F-AE9A-51822C3044E0}" type="slidenum">
              <a:rPr lang="en-US" smtClean="0"/>
              <a:t>4</a:t>
            </a:fld>
            <a:endParaRPr lang="en-US"/>
          </a:p>
        </p:txBody>
      </p:sp>
    </p:spTree>
    <p:extLst>
      <p:ext uri="{BB962C8B-B14F-4D97-AF65-F5344CB8AC3E}">
        <p14:creationId xmlns:p14="http://schemas.microsoft.com/office/powerpoint/2010/main" val="35912727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Catholics</a:t>
            </a:r>
            <a:r>
              <a:rPr lang="en-US" baseline="0" dirty="0" smtClean="0"/>
              <a:t>, we must teach the art of playing fairly, presenting a strong Catholic identity to the world and to ourselves in how we dress, how we interact with officials, how we approach the game, and in what say and do.</a:t>
            </a:r>
            <a:endParaRPr lang="en-US" dirty="0"/>
          </a:p>
        </p:txBody>
      </p:sp>
      <p:sp>
        <p:nvSpPr>
          <p:cNvPr id="4" name="Slide Number Placeholder 3"/>
          <p:cNvSpPr>
            <a:spLocks noGrp="1"/>
          </p:cNvSpPr>
          <p:nvPr>
            <p:ph type="sldNum" sz="quarter" idx="10"/>
          </p:nvPr>
        </p:nvSpPr>
        <p:spPr/>
        <p:txBody>
          <a:bodyPr/>
          <a:lstStyle/>
          <a:p>
            <a:fld id="{FD14DA0A-9CDB-4E2F-AE9A-51822C3044E0}" type="slidenum">
              <a:rPr lang="en-US" smtClean="0"/>
              <a:t>31</a:t>
            </a:fld>
            <a:endParaRPr lang="en-US"/>
          </a:p>
        </p:txBody>
      </p:sp>
    </p:spTree>
    <p:extLst>
      <p:ext uri="{BB962C8B-B14F-4D97-AF65-F5344CB8AC3E}">
        <p14:creationId xmlns:p14="http://schemas.microsoft.com/office/powerpoint/2010/main" val="17053030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Catholics, at ALL times</a:t>
            </a:r>
            <a:r>
              <a:rPr lang="en-US" baseline="0" dirty="0" smtClean="0"/>
              <a:t> </a:t>
            </a:r>
            <a:r>
              <a:rPr lang="en-US" dirty="0" smtClean="0"/>
              <a:t>we provide respect,</a:t>
            </a:r>
            <a:r>
              <a:rPr lang="en-US" baseline="0" dirty="0" smtClean="0"/>
              <a:t> </a:t>
            </a:r>
            <a:r>
              <a:rPr lang="en-US" dirty="0" smtClean="0"/>
              <a:t>dignity, </a:t>
            </a:r>
            <a:r>
              <a:rPr lang="en-US" baseline="0" dirty="0" smtClean="0"/>
              <a:t>and support to our teammates and to the opposing team, win or lose.</a:t>
            </a:r>
            <a:endParaRPr lang="en-US" dirty="0"/>
          </a:p>
        </p:txBody>
      </p:sp>
      <p:sp>
        <p:nvSpPr>
          <p:cNvPr id="4" name="Slide Number Placeholder 3"/>
          <p:cNvSpPr>
            <a:spLocks noGrp="1"/>
          </p:cNvSpPr>
          <p:nvPr>
            <p:ph type="sldNum" sz="quarter" idx="10"/>
          </p:nvPr>
        </p:nvSpPr>
        <p:spPr/>
        <p:txBody>
          <a:bodyPr/>
          <a:lstStyle/>
          <a:p>
            <a:fld id="{FD14DA0A-9CDB-4E2F-AE9A-51822C3044E0}" type="slidenum">
              <a:rPr lang="en-US" smtClean="0"/>
              <a:t>32</a:t>
            </a:fld>
            <a:endParaRPr lang="en-US"/>
          </a:p>
        </p:txBody>
      </p:sp>
    </p:spTree>
    <p:extLst>
      <p:ext uri="{BB962C8B-B14F-4D97-AF65-F5344CB8AC3E}">
        <p14:creationId xmlns:p14="http://schemas.microsoft.com/office/powerpoint/2010/main" val="41323268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following section will review several scenarios</a:t>
            </a:r>
            <a:r>
              <a:rPr lang="en-US" baseline="0" dirty="0" smtClean="0"/>
              <a:t> that have been encountered in sports programs. We will review the scenarios and discuss what should be done.</a:t>
            </a:r>
            <a:endParaRPr lang="en-US" dirty="0"/>
          </a:p>
        </p:txBody>
      </p:sp>
      <p:sp>
        <p:nvSpPr>
          <p:cNvPr id="4" name="Slide Number Placeholder 3"/>
          <p:cNvSpPr>
            <a:spLocks noGrp="1"/>
          </p:cNvSpPr>
          <p:nvPr>
            <p:ph type="sldNum" sz="quarter" idx="10"/>
          </p:nvPr>
        </p:nvSpPr>
        <p:spPr/>
        <p:txBody>
          <a:bodyPr/>
          <a:lstStyle/>
          <a:p>
            <a:fld id="{FD14DA0A-9CDB-4E2F-AE9A-51822C3044E0}" type="slidenum">
              <a:rPr lang="en-US" smtClean="0"/>
              <a:t>33</a:t>
            </a:fld>
            <a:endParaRPr lang="en-US"/>
          </a:p>
        </p:txBody>
      </p:sp>
    </p:spTree>
    <p:extLst>
      <p:ext uri="{BB962C8B-B14F-4D97-AF65-F5344CB8AC3E}">
        <p14:creationId xmlns:p14="http://schemas.microsoft.com/office/powerpoint/2010/main" val="11371634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would you approach this situation?</a:t>
            </a:r>
          </a:p>
          <a:p>
            <a:endParaRPr lang="en-US" dirty="0" smtClean="0"/>
          </a:p>
          <a:p>
            <a:pPr marL="698839" lvl="1" indent="-232946">
              <a:buFont typeface="Arial" pitchFamily="34" charset="0"/>
              <a:buChar char="•"/>
            </a:pPr>
            <a:r>
              <a:rPr lang="en-US" baseline="0" dirty="0" smtClean="0"/>
              <a:t>How do you handle a parent who is verbally abusive? Tell them that you are happy to discuss this situation with them, but politely remind them that they need to be calm and address you professionally, as you would address them. If they continue to be abusive, stop the conversation and get the athletic director or the school administrator. There is no reason that anyone should ever be verbally abused.</a:t>
            </a:r>
          </a:p>
          <a:p>
            <a:pPr marL="698839" lvl="1" indent="-232946">
              <a:buFont typeface="Arial" pitchFamily="34" charset="0"/>
              <a:buChar char="•"/>
            </a:pPr>
            <a:r>
              <a:rPr lang="en-US" baseline="0" dirty="0" smtClean="0"/>
              <a:t>What is the philosophy for play? All should have a good opportunity to play.</a:t>
            </a:r>
          </a:p>
          <a:p>
            <a:pPr marL="698839" lvl="1" indent="-232946">
              <a:buFont typeface="Arial" pitchFamily="34" charset="0"/>
              <a:buChar char="•"/>
            </a:pPr>
            <a:r>
              <a:rPr lang="en-US" baseline="0" dirty="0" smtClean="0"/>
              <a:t>How can this be handled? Work with the student to assist in skills. Don’t engage in an argument with the parent. Work on a plan that supports the student and the team as a whole.</a:t>
            </a:r>
          </a:p>
          <a:p>
            <a:pPr marL="232946" indent="-232946">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FD14DA0A-9CDB-4E2F-AE9A-51822C3044E0}" type="slidenum">
              <a:rPr lang="en-US" smtClean="0"/>
              <a:t>34</a:t>
            </a:fld>
            <a:endParaRPr lang="en-US"/>
          </a:p>
        </p:txBody>
      </p:sp>
    </p:spTree>
    <p:extLst>
      <p:ext uri="{BB962C8B-B14F-4D97-AF65-F5344CB8AC3E}">
        <p14:creationId xmlns:p14="http://schemas.microsoft.com/office/powerpoint/2010/main" val="1430851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do?</a:t>
            </a:r>
          </a:p>
          <a:p>
            <a:endParaRPr lang="en-US" dirty="0" smtClean="0"/>
          </a:p>
          <a:p>
            <a:pPr marL="170865" indent="-170865">
              <a:buFont typeface="Arial" pitchFamily="34" charset="0"/>
              <a:buChar char="•"/>
            </a:pPr>
            <a:r>
              <a:rPr lang="en-US" dirty="0" smtClean="0"/>
              <a:t>Should smoking or alcohol</a:t>
            </a:r>
            <a:r>
              <a:rPr lang="en-US" baseline="0" dirty="0" smtClean="0"/>
              <a:t> be in the presence of the students? Absolutely not. It is never appropriate to drink or smoke in front of students at any school function. </a:t>
            </a:r>
          </a:p>
          <a:p>
            <a:pPr marL="170865" indent="-170865">
              <a:buFont typeface="Arial" pitchFamily="34" charset="0"/>
              <a:buChar char="•"/>
            </a:pPr>
            <a:r>
              <a:rPr lang="en-US" baseline="0" dirty="0" smtClean="0"/>
              <a:t>What about the music? We must remember that as Catholic coaches, we must uphold the dignity of our faith and that of the student athletes and choose programming that is appropriate to the presence of students.</a:t>
            </a:r>
          </a:p>
          <a:p>
            <a:pPr marL="170865" indent="-170865">
              <a:buFont typeface="Arial" pitchFamily="34" charset="0"/>
              <a:buChar char="•"/>
            </a:pPr>
            <a:r>
              <a:rPr lang="en-US" baseline="0" dirty="0" smtClean="0"/>
              <a:t>How do you handle this? Speak with the administrator and make them aware ASAP. If the students are talking, so are the parents. If the parents are talking, someone is going to call the principal. Never keep your principal in the dark about a situation. Together you can determine the best way to approach this situation. Remember, the principal is ultimately responsible for the sports program. </a:t>
            </a:r>
            <a:endParaRPr lang="en-US" dirty="0"/>
          </a:p>
        </p:txBody>
      </p:sp>
      <p:sp>
        <p:nvSpPr>
          <p:cNvPr id="4" name="Slide Number Placeholder 3"/>
          <p:cNvSpPr>
            <a:spLocks noGrp="1"/>
          </p:cNvSpPr>
          <p:nvPr>
            <p:ph type="sldNum" sz="quarter" idx="10"/>
          </p:nvPr>
        </p:nvSpPr>
        <p:spPr/>
        <p:txBody>
          <a:bodyPr/>
          <a:lstStyle/>
          <a:p>
            <a:fld id="{FD14DA0A-9CDB-4E2F-AE9A-51822C3044E0}" type="slidenum">
              <a:rPr lang="en-US" smtClean="0"/>
              <a:t>35</a:t>
            </a:fld>
            <a:endParaRPr lang="en-US"/>
          </a:p>
        </p:txBody>
      </p:sp>
    </p:spTree>
    <p:extLst>
      <p:ext uri="{BB962C8B-B14F-4D97-AF65-F5344CB8AC3E}">
        <p14:creationId xmlns:p14="http://schemas.microsoft.com/office/powerpoint/2010/main" val="5383689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do?</a:t>
            </a:r>
          </a:p>
          <a:p>
            <a:endParaRPr lang="en-US" dirty="0" smtClean="0"/>
          </a:p>
          <a:p>
            <a:pPr marL="170865" indent="-170865">
              <a:buFont typeface="Arial" pitchFamily="34" charset="0"/>
              <a:buChar char="•"/>
            </a:pPr>
            <a:r>
              <a:rPr lang="en-US" dirty="0" smtClean="0"/>
              <a:t>Did the team enter this</a:t>
            </a:r>
            <a:r>
              <a:rPr lang="en-US" baseline="0" dirty="0" smtClean="0"/>
              <a:t> competition in the correct frame of mind? No, they came in with a negative aggressive attitude. The coach should work on building spirit and confidence, not negativity and attitudes. </a:t>
            </a:r>
          </a:p>
          <a:p>
            <a:pPr marL="170865" indent="-170865">
              <a:buFont typeface="Arial" pitchFamily="34" charset="0"/>
              <a:buChar char="•"/>
            </a:pPr>
            <a:r>
              <a:rPr lang="en-US" baseline="0" dirty="0" smtClean="0"/>
              <a:t>Should the cheerleaders be booing the opposing team? No, they should be cheering for their own team and inspiring them to do their best. </a:t>
            </a:r>
          </a:p>
          <a:p>
            <a:pPr marL="170865" indent="-170865">
              <a:buFont typeface="Arial" pitchFamily="34" charset="0"/>
              <a:buChar char="•"/>
            </a:pPr>
            <a:r>
              <a:rPr lang="en-US" baseline="0" dirty="0" smtClean="0"/>
              <a:t>Should the coach be arguing with the ref? No, it is demeaning for the ref and does not uphold the sportsmanship policy. You can discuss with the ref, but always with respect and dignity.</a:t>
            </a:r>
          </a:p>
          <a:p>
            <a:pPr marL="170865" indent="-170865">
              <a:buFont typeface="Arial" pitchFamily="34" charset="0"/>
              <a:buChar char="•"/>
            </a:pPr>
            <a:r>
              <a:rPr lang="en-US" baseline="0" dirty="0" smtClean="0"/>
              <a:t>Should the team and coach have left the event without greeting the opposing team? No. Win or lose, we respect the other team and show them, and ourselves, dignity. Always be the better team/person.</a:t>
            </a:r>
          </a:p>
          <a:p>
            <a:pPr marL="170865" indent="-170865">
              <a:buFont typeface="Arial" pitchFamily="34" charset="0"/>
              <a:buChar char="•"/>
            </a:pPr>
            <a:r>
              <a:rPr lang="en-US" baseline="0" dirty="0" smtClean="0"/>
              <a:t>What about the coach from the opposing team? The coach from the opposing team needs to report the inappropriate behavior to his principal and to the league. </a:t>
            </a:r>
            <a:endParaRPr lang="en-US" dirty="0"/>
          </a:p>
        </p:txBody>
      </p:sp>
      <p:sp>
        <p:nvSpPr>
          <p:cNvPr id="4" name="Slide Number Placeholder 3"/>
          <p:cNvSpPr>
            <a:spLocks noGrp="1"/>
          </p:cNvSpPr>
          <p:nvPr>
            <p:ph type="sldNum" sz="quarter" idx="10"/>
          </p:nvPr>
        </p:nvSpPr>
        <p:spPr/>
        <p:txBody>
          <a:bodyPr/>
          <a:lstStyle/>
          <a:p>
            <a:fld id="{FD14DA0A-9CDB-4E2F-AE9A-51822C3044E0}" type="slidenum">
              <a:rPr lang="en-US" smtClean="0"/>
              <a:t>36</a:t>
            </a:fld>
            <a:endParaRPr lang="en-US"/>
          </a:p>
        </p:txBody>
      </p:sp>
    </p:spTree>
    <p:extLst>
      <p:ext uri="{BB962C8B-B14F-4D97-AF65-F5344CB8AC3E}">
        <p14:creationId xmlns:p14="http://schemas.microsoft.com/office/powerpoint/2010/main" val="16174933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do?</a:t>
            </a:r>
          </a:p>
          <a:p>
            <a:endParaRPr lang="en-US" dirty="0" smtClean="0"/>
          </a:p>
          <a:p>
            <a:pPr marL="170865" indent="-170865">
              <a:buFont typeface="Arial" pitchFamily="34" charset="0"/>
              <a:buChar char="•"/>
            </a:pPr>
            <a:r>
              <a:rPr lang="en-US" dirty="0" smtClean="0"/>
              <a:t>Do you share</a:t>
            </a:r>
            <a:r>
              <a:rPr lang="en-US" baseline="0" dirty="0" smtClean="0"/>
              <a:t> with the team that the pitcher cannot play because of his grades? No.  Find a way of letting the team know that they will be formulating a different plan of attack for the upcoming game. Always have options available to you and never share confidential information. </a:t>
            </a:r>
            <a:endParaRPr lang="en-US" dirty="0"/>
          </a:p>
        </p:txBody>
      </p:sp>
      <p:sp>
        <p:nvSpPr>
          <p:cNvPr id="4" name="Slide Number Placeholder 3"/>
          <p:cNvSpPr>
            <a:spLocks noGrp="1"/>
          </p:cNvSpPr>
          <p:nvPr>
            <p:ph type="sldNum" sz="quarter" idx="10"/>
          </p:nvPr>
        </p:nvSpPr>
        <p:spPr/>
        <p:txBody>
          <a:bodyPr/>
          <a:lstStyle/>
          <a:p>
            <a:fld id="{FD14DA0A-9CDB-4E2F-AE9A-51822C3044E0}" type="slidenum">
              <a:rPr lang="en-US" smtClean="0"/>
              <a:t>37</a:t>
            </a:fld>
            <a:endParaRPr lang="en-US"/>
          </a:p>
        </p:txBody>
      </p:sp>
    </p:spTree>
    <p:extLst>
      <p:ext uri="{BB962C8B-B14F-4D97-AF65-F5344CB8AC3E}">
        <p14:creationId xmlns:p14="http://schemas.microsoft.com/office/powerpoint/2010/main" val="6652060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do?</a:t>
            </a:r>
          </a:p>
          <a:p>
            <a:endParaRPr lang="en-US" dirty="0" smtClean="0"/>
          </a:p>
          <a:p>
            <a:pPr marL="170865" indent="-170865">
              <a:buFont typeface="Arial" pitchFamily="34" charset="0"/>
              <a:buChar char="•"/>
            </a:pPr>
            <a:r>
              <a:rPr lang="en-US" dirty="0" smtClean="0"/>
              <a:t>Should the coach be</a:t>
            </a:r>
            <a:r>
              <a:rPr lang="en-US" baseline="0" dirty="0" smtClean="0"/>
              <a:t> “scouting” other students? No, this is against league rules. The coach needs to focus on building the skills of the students he has. Anyone who is aware of this must report it to the administration/principal.</a:t>
            </a:r>
            <a:endParaRPr lang="en-US" dirty="0"/>
          </a:p>
        </p:txBody>
      </p:sp>
      <p:sp>
        <p:nvSpPr>
          <p:cNvPr id="4" name="Slide Number Placeholder 3"/>
          <p:cNvSpPr>
            <a:spLocks noGrp="1"/>
          </p:cNvSpPr>
          <p:nvPr>
            <p:ph type="sldNum" sz="quarter" idx="10"/>
          </p:nvPr>
        </p:nvSpPr>
        <p:spPr/>
        <p:txBody>
          <a:bodyPr/>
          <a:lstStyle/>
          <a:p>
            <a:fld id="{FD14DA0A-9CDB-4E2F-AE9A-51822C3044E0}" type="slidenum">
              <a:rPr lang="en-US" smtClean="0"/>
              <a:t>38</a:t>
            </a:fld>
            <a:endParaRPr lang="en-US"/>
          </a:p>
        </p:txBody>
      </p:sp>
    </p:spTree>
    <p:extLst>
      <p:ext uri="{BB962C8B-B14F-4D97-AF65-F5344CB8AC3E}">
        <p14:creationId xmlns:p14="http://schemas.microsoft.com/office/powerpoint/2010/main" val="16934558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do?</a:t>
            </a:r>
          </a:p>
          <a:p>
            <a:endParaRPr lang="en-US" dirty="0" smtClean="0"/>
          </a:p>
          <a:p>
            <a:pPr marL="170865" indent="-170865">
              <a:buFont typeface="Arial" pitchFamily="34" charset="0"/>
              <a:buChar char="•"/>
            </a:pPr>
            <a:r>
              <a:rPr lang="en-US" dirty="0" smtClean="0"/>
              <a:t>Should you skip prayer? Never.</a:t>
            </a:r>
            <a:r>
              <a:rPr lang="en-US" baseline="0" dirty="0" smtClean="0"/>
              <a:t> Tell the students that praying is how we are and that they should never be embarrassed about prayer to God. Tell them that you will invite the other team to join in the prayer before and/or after the game.</a:t>
            </a:r>
            <a:endParaRPr lang="en-US" dirty="0"/>
          </a:p>
        </p:txBody>
      </p:sp>
      <p:sp>
        <p:nvSpPr>
          <p:cNvPr id="4" name="Slide Number Placeholder 3"/>
          <p:cNvSpPr>
            <a:spLocks noGrp="1"/>
          </p:cNvSpPr>
          <p:nvPr>
            <p:ph type="sldNum" sz="quarter" idx="10"/>
          </p:nvPr>
        </p:nvSpPr>
        <p:spPr/>
        <p:txBody>
          <a:bodyPr/>
          <a:lstStyle/>
          <a:p>
            <a:fld id="{FD14DA0A-9CDB-4E2F-AE9A-51822C3044E0}" type="slidenum">
              <a:rPr lang="en-US" smtClean="0"/>
              <a:t>39</a:t>
            </a:fld>
            <a:endParaRPr lang="en-US"/>
          </a:p>
        </p:txBody>
      </p:sp>
    </p:spTree>
    <p:extLst>
      <p:ext uri="{BB962C8B-B14F-4D97-AF65-F5344CB8AC3E}">
        <p14:creationId xmlns:p14="http://schemas.microsoft.com/office/powerpoint/2010/main" val="41284817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should you do?</a:t>
            </a:r>
          </a:p>
          <a:p>
            <a:endParaRPr lang="en-US" dirty="0" smtClean="0"/>
          </a:p>
          <a:p>
            <a:r>
              <a:rPr lang="en-US" dirty="0" smtClean="0"/>
              <a:t>Should the coach demean the ref? No. Publicly</a:t>
            </a:r>
            <a:r>
              <a:rPr lang="en-US" baseline="0" dirty="0" smtClean="0"/>
              <a:t> and privately, the coach must show dignity and respect for the ref. If the calls were wrong and favoritism did in fact happen, there are appropriate channels for addressing this.</a:t>
            </a:r>
          </a:p>
          <a:p>
            <a:r>
              <a:rPr lang="en-US" baseline="0" dirty="0" smtClean="0"/>
              <a:t>Should the coach have spoken with the media? No. Coaches and AD’s should never speak to the press without the express approval of their school administrator.</a:t>
            </a:r>
            <a:endParaRPr lang="en-US" dirty="0"/>
          </a:p>
        </p:txBody>
      </p:sp>
      <p:sp>
        <p:nvSpPr>
          <p:cNvPr id="4" name="Slide Number Placeholder 3"/>
          <p:cNvSpPr>
            <a:spLocks noGrp="1"/>
          </p:cNvSpPr>
          <p:nvPr>
            <p:ph type="sldNum" sz="quarter" idx="10"/>
          </p:nvPr>
        </p:nvSpPr>
        <p:spPr/>
        <p:txBody>
          <a:bodyPr/>
          <a:lstStyle/>
          <a:p>
            <a:fld id="{FD14DA0A-9CDB-4E2F-AE9A-51822C3044E0}" type="slidenum">
              <a:rPr lang="en-US" smtClean="0"/>
              <a:t>40</a:t>
            </a:fld>
            <a:endParaRPr lang="en-US"/>
          </a:p>
        </p:txBody>
      </p:sp>
    </p:spTree>
    <p:extLst>
      <p:ext uri="{BB962C8B-B14F-4D97-AF65-F5344CB8AC3E}">
        <p14:creationId xmlns:p14="http://schemas.microsoft.com/office/powerpoint/2010/main" val="281706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4DA0A-9CDB-4E2F-AE9A-51822C3044E0}" type="slidenum">
              <a:rPr lang="en-US" smtClean="0"/>
              <a:t>5</a:t>
            </a:fld>
            <a:endParaRPr lang="en-US"/>
          </a:p>
        </p:txBody>
      </p:sp>
    </p:spTree>
    <p:extLst>
      <p:ext uri="{BB962C8B-B14F-4D97-AF65-F5344CB8AC3E}">
        <p14:creationId xmlns:p14="http://schemas.microsoft.com/office/powerpoint/2010/main" val="111059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4DA0A-9CDB-4E2F-AE9A-51822C3044E0}" type="slidenum">
              <a:rPr lang="en-US" smtClean="0"/>
              <a:t>41</a:t>
            </a:fld>
            <a:endParaRPr lang="en-US"/>
          </a:p>
        </p:txBody>
      </p:sp>
    </p:spTree>
    <p:extLst>
      <p:ext uri="{BB962C8B-B14F-4D97-AF65-F5344CB8AC3E}">
        <p14:creationId xmlns:p14="http://schemas.microsoft.com/office/powerpoint/2010/main" val="4933986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there any questions?</a:t>
            </a:r>
          </a:p>
          <a:p>
            <a:endParaRPr lang="en-US" dirty="0" smtClean="0"/>
          </a:p>
        </p:txBody>
      </p:sp>
      <p:sp>
        <p:nvSpPr>
          <p:cNvPr id="4" name="Slide Number Placeholder 3"/>
          <p:cNvSpPr>
            <a:spLocks noGrp="1"/>
          </p:cNvSpPr>
          <p:nvPr>
            <p:ph type="sldNum" sz="quarter" idx="10"/>
          </p:nvPr>
        </p:nvSpPr>
        <p:spPr/>
        <p:txBody>
          <a:bodyPr/>
          <a:lstStyle/>
          <a:p>
            <a:fld id="{FD14DA0A-9CDB-4E2F-AE9A-51822C3044E0}" type="slidenum">
              <a:rPr lang="en-US" smtClean="0"/>
              <a:t>42</a:t>
            </a:fld>
            <a:endParaRPr lang="en-US"/>
          </a:p>
        </p:txBody>
      </p:sp>
    </p:spTree>
    <p:extLst>
      <p:ext uri="{BB962C8B-B14F-4D97-AF65-F5344CB8AC3E}">
        <p14:creationId xmlns:p14="http://schemas.microsoft.com/office/powerpoint/2010/main" val="21196810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4DA0A-9CDB-4E2F-AE9A-51822C3044E0}" type="slidenum">
              <a:rPr lang="en-US" smtClean="0"/>
              <a:t>43</a:t>
            </a:fld>
            <a:endParaRPr lang="en-US"/>
          </a:p>
        </p:txBody>
      </p:sp>
    </p:spTree>
    <p:extLst>
      <p:ext uri="{BB962C8B-B14F-4D97-AF65-F5344CB8AC3E}">
        <p14:creationId xmlns:p14="http://schemas.microsoft.com/office/powerpoint/2010/main" val="55661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4DA0A-9CDB-4E2F-AE9A-51822C3044E0}" type="slidenum">
              <a:rPr lang="en-US" smtClean="0"/>
              <a:t>6</a:t>
            </a:fld>
            <a:endParaRPr lang="en-US"/>
          </a:p>
        </p:txBody>
      </p:sp>
    </p:spTree>
    <p:extLst>
      <p:ext uri="{BB962C8B-B14F-4D97-AF65-F5344CB8AC3E}">
        <p14:creationId xmlns:p14="http://schemas.microsoft.com/office/powerpoint/2010/main" val="1323145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14DA0A-9CDB-4E2F-AE9A-51822C3044E0}" type="slidenum">
              <a:rPr lang="en-US" smtClean="0"/>
              <a:t>7</a:t>
            </a:fld>
            <a:endParaRPr lang="en-US"/>
          </a:p>
        </p:txBody>
      </p:sp>
    </p:spTree>
    <p:extLst>
      <p:ext uri="{BB962C8B-B14F-4D97-AF65-F5344CB8AC3E}">
        <p14:creationId xmlns:p14="http://schemas.microsoft.com/office/powerpoint/2010/main" val="2359766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Catholic</a:t>
            </a:r>
            <a:r>
              <a:rPr lang="en-US" baseline="0" dirty="0" smtClean="0"/>
              <a:t> sports’ program, we hold our mission as our guiding plan for working with our student athletes and leading our sports programs. </a:t>
            </a:r>
            <a:endParaRPr lang="en-US" dirty="0"/>
          </a:p>
        </p:txBody>
      </p:sp>
      <p:sp>
        <p:nvSpPr>
          <p:cNvPr id="4" name="Slide Number Placeholder 3"/>
          <p:cNvSpPr>
            <a:spLocks noGrp="1"/>
          </p:cNvSpPr>
          <p:nvPr>
            <p:ph type="sldNum" sz="quarter" idx="10"/>
          </p:nvPr>
        </p:nvSpPr>
        <p:spPr/>
        <p:txBody>
          <a:bodyPr/>
          <a:lstStyle/>
          <a:p>
            <a:fld id="{FD14DA0A-9CDB-4E2F-AE9A-51822C3044E0}" type="slidenum">
              <a:rPr lang="en-US" smtClean="0"/>
              <a:t>8</a:t>
            </a:fld>
            <a:endParaRPr lang="en-US"/>
          </a:p>
        </p:txBody>
      </p:sp>
    </p:spTree>
    <p:extLst>
      <p:ext uri="{BB962C8B-B14F-4D97-AF65-F5344CB8AC3E}">
        <p14:creationId xmlns:p14="http://schemas.microsoft.com/office/powerpoint/2010/main" val="3031667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4DA0A-9CDB-4E2F-AE9A-51822C3044E0}" type="slidenum">
              <a:rPr lang="en-US" smtClean="0"/>
              <a:t>9</a:t>
            </a:fld>
            <a:endParaRPr lang="en-US"/>
          </a:p>
        </p:txBody>
      </p:sp>
    </p:spTree>
    <p:extLst>
      <p:ext uri="{BB962C8B-B14F-4D97-AF65-F5344CB8AC3E}">
        <p14:creationId xmlns:p14="http://schemas.microsoft.com/office/powerpoint/2010/main" val="2570571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a:t>
            </a:r>
            <a:r>
              <a:rPr lang="en-US" baseline="0" dirty="0" smtClean="0"/>
              <a:t> that each coach understand that our programs are ALWAYS Christ Centered and that our tradition of faith, dignity, and respect are the cornerstone on which we undertake every action. The cornerstone of faith, dignity, and respect is the foundation from which we work and play. As such, it is important that each coach embrace this philosophy and imbue their sports program with these ideals.</a:t>
            </a:r>
            <a:endParaRPr lang="en-US" dirty="0"/>
          </a:p>
        </p:txBody>
      </p:sp>
      <p:sp>
        <p:nvSpPr>
          <p:cNvPr id="4" name="Slide Number Placeholder 3"/>
          <p:cNvSpPr>
            <a:spLocks noGrp="1"/>
          </p:cNvSpPr>
          <p:nvPr>
            <p:ph type="sldNum" sz="quarter" idx="10"/>
          </p:nvPr>
        </p:nvSpPr>
        <p:spPr/>
        <p:txBody>
          <a:bodyPr/>
          <a:lstStyle/>
          <a:p>
            <a:fld id="{FD14DA0A-9CDB-4E2F-AE9A-51822C3044E0}" type="slidenum">
              <a:rPr lang="en-US" smtClean="0"/>
              <a:t>10</a:t>
            </a:fld>
            <a:endParaRPr lang="en-US"/>
          </a:p>
        </p:txBody>
      </p:sp>
    </p:spTree>
    <p:extLst>
      <p:ext uri="{BB962C8B-B14F-4D97-AF65-F5344CB8AC3E}">
        <p14:creationId xmlns:p14="http://schemas.microsoft.com/office/powerpoint/2010/main" val="41013013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8" descr="PPP_SBUSC_TLE_Jigsaw_Puzzle.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371600" y="1524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1600200"/>
            <a:ext cx="6400800" cy="14478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5F76EA33-CA1C-4FBD-B621-0F3338640483}" type="datetimeFigureOut">
              <a:rPr lang="en-US"/>
              <a:pPr>
                <a:defRPr/>
              </a:pPr>
              <a:t>12/3/2014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F603996E-449B-444F-9C08-C25780E76434}" type="slidenum">
              <a:rPr lang="en-US"/>
              <a:pPr>
                <a:defRPr/>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6D31AA-A333-4E45-AEA5-FEC7732A02EF}" type="datetimeFigureOut">
              <a:rPr lang="en-US"/>
              <a:pPr>
                <a:defRPr/>
              </a:pPr>
              <a:t>12/3/2014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E26A9A-1443-49F5-AD2B-5C956F263F5C}" type="slidenum">
              <a:rPr lang="en-US"/>
              <a:pPr>
                <a:defRPr/>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1CA1D3-85F3-419A-BA9F-923135283D91}" type="datetimeFigureOut">
              <a:rPr lang="en-US"/>
              <a:pPr>
                <a:defRPr/>
              </a:pPr>
              <a:t>12/3/2014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0A7379-FFE0-40FC-829F-E52C8C21E8E7}" type="slidenum">
              <a:rPr lang="en-US"/>
              <a:pPr>
                <a:defRPr/>
              </a:pPr>
              <a:t>‹#›</a:t>
            </a:fld>
            <a:endParaRPr 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18C4C1-2982-45FC-A7DE-F66B2A24F1CA}" type="datetimeFigureOut">
              <a:rPr lang="en-US"/>
              <a:pPr>
                <a:defRPr/>
              </a:pPr>
              <a:t>12/3/2014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D13491-D594-4676-B0C5-0540FC2DF9E2}" type="slidenum">
              <a:rPr lang="en-US"/>
              <a:pPr>
                <a:defRPr/>
              </a:pPr>
              <a:t>‹#›</a:t>
            </a:fld>
            <a:endParaRPr lang="en-US"/>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597F90-5C0F-4FF7-A96A-13875B3A26CE}" type="datetimeFigureOut">
              <a:rPr lang="en-US"/>
              <a:pPr>
                <a:defRPr/>
              </a:pPr>
              <a:t>12/3/2014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09EDBE-7F39-4846-A26A-5490F2331343}" type="slidenum">
              <a:rPr lang="en-US"/>
              <a:pPr>
                <a:defRPr/>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666401-87F1-4D1F-9A51-78140FD18FFB}" type="datetimeFigureOut">
              <a:rPr lang="en-US"/>
              <a:pPr>
                <a:defRPr/>
              </a:pPr>
              <a:t>12/3/2014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69F356-8DF9-44F9-BFF0-B4E7E0F2184D}" type="slidenum">
              <a:rPr lang="en-US"/>
              <a:pPr>
                <a:defRPr/>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4" name="Rectangle 7"/>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8"/>
          <p:cNvSpPr/>
          <p:nvPr/>
        </p:nvSpPr>
        <p:spPr>
          <a:xfrm>
            <a:off x="0" y="1371600"/>
            <a:ext cx="9144000" cy="5486400"/>
          </a:xfrm>
          <a:prstGeom prst="rect">
            <a:avLst/>
          </a:prstGeom>
          <a:gradFill flip="none" rotWithShape="1">
            <a:gsLst>
              <a:gs pos="29000">
                <a:schemeClr val="accent1"/>
              </a:gs>
              <a:gs pos="100000">
                <a:schemeClr val="accent1">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6" descr="PPP_SBUSC_TXT_Jigsaw_Puzzle.png"/>
          <p:cNvPicPr>
            <a:picLocks noChangeAspect="1"/>
          </p:cNvPicPr>
          <p:nvPr/>
        </p:nvPicPr>
        <p:blipFill>
          <a:blip r:embed="rId2"/>
          <a:srcRect b="80000"/>
          <a:stretch>
            <a:fillRect/>
          </a:stretch>
        </p:blipFill>
        <p:spPr bwMode="auto">
          <a:xfrm>
            <a:off x="0" y="0"/>
            <a:ext cx="9144000" cy="1371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8C2F9FD-EBD7-466B-B06D-B592349D9127}" type="datetimeFigureOut">
              <a:rPr lang="en-US"/>
              <a:pPr>
                <a:defRPr/>
              </a:pPr>
              <a:t>12/3/2014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D91D15C-BEFB-463A-B5C3-2037E4FD5A1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4" name="Rectangle 7"/>
          <p:cNvSpPr/>
          <p:nvPr/>
        </p:nvSpPr>
        <p:spPr>
          <a:xfrm>
            <a:off x="0" y="0"/>
            <a:ext cx="9144000"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6" descr="PPP_SBUSC_TXT_Jigsaw_Puzzle.png"/>
          <p:cNvPicPr>
            <a:picLocks noChangeAspect="1"/>
          </p:cNvPicPr>
          <p:nvPr/>
        </p:nvPicPr>
        <p:blipFill>
          <a:blip r:embed="rId2"/>
          <a:srcRect b="80000"/>
          <a:stretch>
            <a:fillRect/>
          </a:stretch>
        </p:blipFill>
        <p:spPr bwMode="auto">
          <a:xfrm>
            <a:off x="0" y="0"/>
            <a:ext cx="9144000" cy="1371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79BD15ED-32CC-4DF0-91CD-BA94EE760060}" type="datetimeFigureOut">
              <a:rPr lang="en-US"/>
              <a:pPr>
                <a:defRPr/>
              </a:pPr>
              <a:t>12/3/2014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6B3EE29F-0AD0-44A3-8991-D3D3FD31984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802F7B-8FE3-4010-878B-B711380C4A18}" type="datetimeFigureOut">
              <a:rPr lang="en-US"/>
              <a:pPr>
                <a:defRPr/>
              </a:pPr>
              <a:t>12/3/2014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145C81-49F4-4EAF-960E-DC0F15C882DE}" type="slidenum">
              <a:rPr lang="en-US"/>
              <a:pPr>
                <a:defRPr/>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D03DE1A-9447-4E8E-BDED-C70533E4DBF7}" type="datetimeFigureOut">
              <a:rPr lang="en-US"/>
              <a:pPr>
                <a:defRPr/>
              </a:pPr>
              <a:t>12/3/2014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8B1B72-30EC-4216-9BD0-3FD39F4FB436}" type="slidenum">
              <a:rPr lang="en-US"/>
              <a:pPr>
                <a:defRPr/>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2F36447-ABE8-474A-BB60-2B703107B974}" type="datetimeFigureOut">
              <a:rPr lang="en-US"/>
              <a:pPr>
                <a:defRPr/>
              </a:pPr>
              <a:t>12/3/2014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FF318F7-61ED-44D9-8904-5E7A7BA4C9E3}" type="slidenum">
              <a:rPr lang="en-US"/>
              <a:pPr>
                <a:defRPr/>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FD6E747-DC72-4A77-AFE4-7428DCA8D82B}" type="datetimeFigureOut">
              <a:rPr lang="en-US"/>
              <a:pPr>
                <a:defRPr/>
              </a:pPr>
              <a:t>12/3/2014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F007540-F1AC-4A54-80DB-41BA142B9619}" type="slidenum">
              <a:rPr lang="en-US"/>
              <a:pPr>
                <a:defRPr/>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7C7DE0-4A9F-4A94-9081-AB6BCB7465AD}" type="datetimeFigureOut">
              <a:rPr lang="en-US"/>
              <a:pPr>
                <a:defRPr/>
              </a:pPr>
              <a:t>12/3/2014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D5FD651-48CE-40FC-8945-FFEC33CF051C}" type="slidenum">
              <a:rPr lang="en-US"/>
              <a:pPr>
                <a:defRPr/>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7" name="Picture 10" descr="PPP_SBUSC_TXT_Jigsaw_Puzzle.png"/>
          <p:cNvPicPr>
            <a:picLocks noChangeAspect="1"/>
          </p:cNvPicPr>
          <p:nvPr/>
        </p:nvPicPr>
        <p:blipFill>
          <a:blip r:embed="rId15"/>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0" y="76200"/>
            <a:ext cx="7467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102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3501F98-3393-4835-831E-9859EED0FE3C}" type="datetimeFigureOut">
              <a:rPr lang="en-US"/>
              <a:pPr>
                <a:defRPr/>
              </a:pPr>
              <a:t>12/3/2014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9F5AF45-7B0F-4640-8AD7-BDADF7CEE04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98" r:id="rId1"/>
    <p:sldLayoutId id="2147483997" r:id="rId2"/>
    <p:sldLayoutId id="2147483999" r:id="rId3"/>
    <p:sldLayoutId id="2147484000" r:id="rId4"/>
    <p:sldLayoutId id="2147483996" r:id="rId5"/>
    <p:sldLayoutId id="2147483995" r:id="rId6"/>
    <p:sldLayoutId id="2147483994" r:id="rId7"/>
    <p:sldLayoutId id="2147483993" r:id="rId8"/>
    <p:sldLayoutId id="2147483992" r:id="rId9"/>
    <p:sldLayoutId id="2147483991" r:id="rId10"/>
    <p:sldLayoutId id="2147483990" r:id="rId11"/>
    <p:sldLayoutId id="2147483989" r:id="rId12"/>
    <p:sldLayoutId id="2147483988" r:id="rId13"/>
  </p:sldLayoutIdLst>
  <p:transition spd="med">
    <p:fade thruBlk="1"/>
  </p:transition>
  <p:timing>
    <p:tnLst>
      <p:par>
        <p:cTn id="1" dur="indefinite" restart="never" nodeType="tmRoot"/>
      </p:par>
    </p:tnLst>
  </p:timing>
  <p:txStyles>
    <p:titleStyle>
      <a:lvl1pPr algn="ctr" rtl="0" fontAlgn="base">
        <a:spcBef>
          <a:spcPct val="0"/>
        </a:spcBef>
        <a:spcAft>
          <a:spcPct val="0"/>
        </a:spcAft>
        <a:defRPr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a:lvl2pPr algn="ctr" rtl="0" fontAlgn="base">
        <a:spcBef>
          <a:spcPct val="0"/>
        </a:spcBef>
        <a:spcAft>
          <a:spcPct val="0"/>
        </a:spcAft>
        <a:defRPr sz="4400" b="1">
          <a:solidFill>
            <a:schemeClr val="bg1"/>
          </a:solidFill>
          <a:latin typeface="Calibri" pitchFamily="34" charset="0"/>
        </a:defRPr>
      </a:lvl2pPr>
      <a:lvl3pPr algn="ctr" rtl="0" fontAlgn="base">
        <a:spcBef>
          <a:spcPct val="0"/>
        </a:spcBef>
        <a:spcAft>
          <a:spcPct val="0"/>
        </a:spcAft>
        <a:defRPr sz="4400" b="1">
          <a:solidFill>
            <a:schemeClr val="bg1"/>
          </a:solidFill>
          <a:latin typeface="Calibri" pitchFamily="34" charset="0"/>
        </a:defRPr>
      </a:lvl3pPr>
      <a:lvl4pPr algn="ctr" rtl="0" fontAlgn="base">
        <a:spcBef>
          <a:spcPct val="0"/>
        </a:spcBef>
        <a:spcAft>
          <a:spcPct val="0"/>
        </a:spcAft>
        <a:defRPr sz="4400" b="1">
          <a:solidFill>
            <a:schemeClr val="bg1"/>
          </a:solidFill>
          <a:latin typeface="Calibri" pitchFamily="34" charset="0"/>
        </a:defRPr>
      </a:lvl4pPr>
      <a:lvl5pPr algn="ctr" rtl="0" fontAlgn="base">
        <a:spcBef>
          <a:spcPct val="0"/>
        </a:spcBef>
        <a:spcAft>
          <a:spcPct val="0"/>
        </a:spcAft>
        <a:defRPr sz="4400" b="1">
          <a:solidFill>
            <a:schemeClr val="bg1"/>
          </a:solidFill>
          <a:latin typeface="Calibri" pitchFamily="34" charset="0"/>
        </a:defRPr>
      </a:lvl5pPr>
      <a:lvl6pPr marL="457200" algn="ctr" rtl="0" fontAlgn="base">
        <a:spcBef>
          <a:spcPct val="0"/>
        </a:spcBef>
        <a:spcAft>
          <a:spcPct val="0"/>
        </a:spcAft>
        <a:defRPr sz="4400" b="1">
          <a:solidFill>
            <a:schemeClr val="bg1"/>
          </a:solidFill>
          <a:latin typeface="Calibri" pitchFamily="34" charset="0"/>
        </a:defRPr>
      </a:lvl6pPr>
      <a:lvl7pPr marL="914400" algn="ctr" rtl="0" fontAlgn="base">
        <a:spcBef>
          <a:spcPct val="0"/>
        </a:spcBef>
        <a:spcAft>
          <a:spcPct val="0"/>
        </a:spcAft>
        <a:defRPr sz="4400" b="1">
          <a:solidFill>
            <a:schemeClr val="bg1"/>
          </a:solidFill>
          <a:latin typeface="Calibri" pitchFamily="34" charset="0"/>
        </a:defRPr>
      </a:lvl7pPr>
      <a:lvl8pPr marL="1371600" algn="ctr" rtl="0" fontAlgn="base">
        <a:spcBef>
          <a:spcPct val="0"/>
        </a:spcBef>
        <a:spcAft>
          <a:spcPct val="0"/>
        </a:spcAft>
        <a:defRPr sz="4400" b="1">
          <a:solidFill>
            <a:schemeClr val="bg1"/>
          </a:solidFill>
          <a:latin typeface="Calibri" pitchFamily="34" charset="0"/>
        </a:defRPr>
      </a:lvl8pPr>
      <a:lvl9pPr marL="1828800" algn="ctr" rtl="0" fontAlgn="base">
        <a:spcBef>
          <a:spcPct val="0"/>
        </a:spcBef>
        <a:spcAft>
          <a:spcPct val="0"/>
        </a:spcAft>
        <a:defRPr sz="4400" b="1">
          <a:solidFill>
            <a:schemeClr val="bg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hemeOverride" Target="../theme/themeOverride2.xml"/><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2514600"/>
            <a:ext cx="8229600" cy="3048000"/>
          </a:xfrm>
        </p:spPr>
        <p:txBody>
          <a:bodyPr/>
          <a:lstStyle/>
          <a:p>
            <a:pPr marL="0" indent="0">
              <a:buNone/>
            </a:pPr>
            <a:r>
              <a:rPr lang="en-US" dirty="0" smtClean="0"/>
              <a:t>This Presentation is </a:t>
            </a:r>
            <a:r>
              <a:rPr lang="en-US" dirty="0"/>
              <a:t>made available to you to be used as a refresher. All (new hires/hires missing ethics for coaches) still have to attend the schools Diocesan </a:t>
            </a:r>
            <a:r>
              <a:rPr lang="en-US" dirty="0" smtClean="0"/>
              <a:t>training</a:t>
            </a:r>
            <a:endParaRPr lang="en-US" dirty="0"/>
          </a:p>
        </p:txBody>
      </p:sp>
    </p:spTree>
    <p:extLst>
      <p:ext uri="{BB962C8B-B14F-4D97-AF65-F5344CB8AC3E}">
        <p14:creationId xmlns:p14="http://schemas.microsoft.com/office/powerpoint/2010/main" val="1369030762"/>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Cornerstone</a:t>
            </a:r>
            <a:endParaRPr lang="en-US" dirty="0"/>
          </a:p>
        </p:txBody>
      </p:sp>
      <p:sp>
        <p:nvSpPr>
          <p:cNvPr id="3" name="Content Placeholder 2"/>
          <p:cNvSpPr>
            <a:spLocks noGrp="1"/>
          </p:cNvSpPr>
          <p:nvPr>
            <p:ph idx="1"/>
          </p:nvPr>
        </p:nvSpPr>
        <p:spPr/>
        <p:txBody>
          <a:bodyPr rtlCol="0">
            <a:normAutofit fontScale="85000" lnSpcReduction="20000"/>
          </a:bodyPr>
          <a:lstStyle/>
          <a:p>
            <a:pPr fontAlgn="auto">
              <a:spcAft>
                <a:spcPts val="0"/>
              </a:spcAft>
              <a:buFont typeface="Arial" pitchFamily="34" charset="0"/>
              <a:buChar char="•"/>
              <a:defRPr/>
            </a:pPr>
            <a:r>
              <a:rPr lang="en-US" b="1" dirty="0" smtClean="0"/>
              <a:t>Faith</a:t>
            </a:r>
          </a:p>
          <a:p>
            <a:pPr lvl="1" fontAlgn="auto">
              <a:spcAft>
                <a:spcPts val="0"/>
              </a:spcAft>
              <a:buFont typeface="Arial" pitchFamily="34" charset="0"/>
              <a:buChar char="–"/>
              <a:defRPr/>
            </a:pPr>
            <a:r>
              <a:rPr lang="en-US" b="1" dirty="0" smtClean="0"/>
              <a:t>Live</a:t>
            </a:r>
            <a:r>
              <a:rPr lang="en-US" dirty="0" smtClean="0"/>
              <a:t> our </a:t>
            </a:r>
            <a:r>
              <a:rPr lang="en-US" b="1" dirty="0" smtClean="0"/>
              <a:t>faith</a:t>
            </a:r>
            <a:r>
              <a:rPr lang="en-US" dirty="0" smtClean="0"/>
              <a:t> </a:t>
            </a:r>
            <a:r>
              <a:rPr lang="en-US" b="1" dirty="0" smtClean="0"/>
              <a:t>in every action </a:t>
            </a:r>
            <a:r>
              <a:rPr lang="en-US" dirty="0" smtClean="0"/>
              <a:t>we undertake</a:t>
            </a:r>
          </a:p>
          <a:p>
            <a:pPr lvl="1" fontAlgn="auto">
              <a:spcAft>
                <a:spcPts val="0"/>
              </a:spcAft>
              <a:buFont typeface="Arial" pitchFamily="34" charset="0"/>
              <a:buChar char="–"/>
              <a:defRPr/>
            </a:pPr>
            <a:r>
              <a:rPr lang="en-US" b="1" dirty="0" smtClean="0"/>
              <a:t>Pray</a:t>
            </a:r>
            <a:r>
              <a:rPr lang="en-US" dirty="0" smtClean="0"/>
              <a:t> before each event and practice</a:t>
            </a:r>
          </a:p>
          <a:p>
            <a:pPr fontAlgn="auto">
              <a:spcAft>
                <a:spcPts val="0"/>
              </a:spcAft>
              <a:buFont typeface="Arial" pitchFamily="34" charset="0"/>
              <a:buChar char="•"/>
              <a:defRPr/>
            </a:pPr>
            <a:r>
              <a:rPr lang="en-US" b="1" dirty="0" smtClean="0"/>
              <a:t>Dignity</a:t>
            </a:r>
          </a:p>
          <a:p>
            <a:pPr lvl="1" fontAlgn="auto">
              <a:spcAft>
                <a:spcPts val="0"/>
              </a:spcAft>
              <a:buFont typeface="Arial" pitchFamily="34" charset="0"/>
              <a:buChar char="–"/>
              <a:defRPr/>
            </a:pPr>
            <a:r>
              <a:rPr lang="en-US" b="1" dirty="0" smtClean="0"/>
              <a:t>Treat</a:t>
            </a:r>
            <a:r>
              <a:rPr lang="en-US" dirty="0" smtClean="0"/>
              <a:t> all </a:t>
            </a:r>
            <a:r>
              <a:rPr lang="en-US" b="1" dirty="0" smtClean="0"/>
              <a:t>with</a:t>
            </a:r>
            <a:r>
              <a:rPr lang="en-US" dirty="0" smtClean="0"/>
              <a:t> the </a:t>
            </a:r>
            <a:r>
              <a:rPr lang="en-US" b="1" dirty="0" smtClean="0"/>
              <a:t>dignity</a:t>
            </a:r>
            <a:r>
              <a:rPr lang="en-US" dirty="0" smtClean="0"/>
              <a:t> that you would show Christ</a:t>
            </a:r>
          </a:p>
          <a:p>
            <a:pPr lvl="1" fontAlgn="auto">
              <a:spcAft>
                <a:spcPts val="0"/>
              </a:spcAft>
              <a:buFont typeface="Arial" pitchFamily="34" charset="0"/>
              <a:buChar char="–"/>
              <a:defRPr/>
            </a:pPr>
            <a:r>
              <a:rPr lang="en-US" dirty="0" smtClean="0"/>
              <a:t>Instill the </a:t>
            </a:r>
            <a:r>
              <a:rPr lang="en-US" b="1" dirty="0" smtClean="0"/>
              <a:t>philosophy</a:t>
            </a:r>
            <a:r>
              <a:rPr lang="en-US" dirty="0" smtClean="0"/>
              <a:t> of </a:t>
            </a:r>
            <a:r>
              <a:rPr lang="en-US" b="1" dirty="0" smtClean="0"/>
              <a:t>good sportsmanship </a:t>
            </a:r>
            <a:r>
              <a:rPr lang="en-US" dirty="0" smtClean="0"/>
              <a:t>for all </a:t>
            </a:r>
          </a:p>
          <a:p>
            <a:pPr lvl="1" fontAlgn="auto">
              <a:spcAft>
                <a:spcPts val="0"/>
              </a:spcAft>
              <a:buFont typeface="Arial" pitchFamily="34" charset="0"/>
              <a:buChar char="–"/>
              <a:defRPr/>
            </a:pPr>
            <a:r>
              <a:rPr lang="en-US" b="1" dirty="0" smtClean="0"/>
              <a:t>MERCY RULE</a:t>
            </a:r>
          </a:p>
          <a:p>
            <a:pPr fontAlgn="auto">
              <a:spcAft>
                <a:spcPts val="0"/>
              </a:spcAft>
              <a:defRPr/>
            </a:pPr>
            <a:r>
              <a:rPr lang="en-US" b="1" dirty="0"/>
              <a:t>Respect</a:t>
            </a:r>
          </a:p>
          <a:p>
            <a:pPr lvl="1" fontAlgn="auto">
              <a:spcAft>
                <a:spcPts val="0"/>
              </a:spcAft>
              <a:buFont typeface="Arial" pitchFamily="34" charset="0"/>
              <a:buChar char="–"/>
              <a:defRPr/>
            </a:pPr>
            <a:r>
              <a:rPr lang="en-US" dirty="0"/>
              <a:t>Your </a:t>
            </a:r>
            <a:r>
              <a:rPr lang="en-US" b="1" dirty="0"/>
              <a:t>team</a:t>
            </a:r>
            <a:r>
              <a:rPr lang="en-US" dirty="0"/>
              <a:t> and the </a:t>
            </a:r>
            <a:r>
              <a:rPr lang="en-US" b="1" dirty="0"/>
              <a:t>parent</a:t>
            </a:r>
            <a:r>
              <a:rPr lang="en-US" dirty="0"/>
              <a:t> community</a:t>
            </a:r>
          </a:p>
          <a:p>
            <a:pPr lvl="1" fontAlgn="auto">
              <a:spcAft>
                <a:spcPts val="0"/>
              </a:spcAft>
              <a:buFont typeface="Arial" pitchFamily="34" charset="0"/>
              <a:buChar char="–"/>
              <a:defRPr/>
            </a:pPr>
            <a:r>
              <a:rPr lang="en-US" dirty="0"/>
              <a:t>Your </a:t>
            </a:r>
            <a:r>
              <a:rPr lang="en-US" b="1" dirty="0"/>
              <a:t>competition</a:t>
            </a:r>
            <a:r>
              <a:rPr lang="en-US" dirty="0"/>
              <a:t> and their community</a:t>
            </a:r>
          </a:p>
          <a:p>
            <a:pPr lvl="1" fontAlgn="auto">
              <a:spcAft>
                <a:spcPts val="0"/>
              </a:spcAft>
              <a:buFont typeface="Arial" pitchFamily="34" charset="0"/>
              <a:buChar char="–"/>
              <a:defRPr/>
            </a:pPr>
            <a:r>
              <a:rPr lang="en-US" b="1" dirty="0"/>
              <a:t>Officials</a:t>
            </a:r>
            <a:r>
              <a:rPr lang="en-US" dirty="0"/>
              <a:t> of the </a:t>
            </a:r>
            <a:r>
              <a:rPr lang="en-US" dirty="0" smtClean="0"/>
              <a:t>game</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Purpose and Competition</a:t>
            </a:r>
            <a:endParaRPr lang="en-US" dirty="0"/>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b="1" dirty="0"/>
              <a:t>Purpose</a:t>
            </a:r>
          </a:p>
          <a:p>
            <a:pPr lvl="1" fontAlgn="auto">
              <a:spcAft>
                <a:spcPts val="0"/>
              </a:spcAft>
              <a:buFont typeface="Arial" pitchFamily="34" charset="0"/>
              <a:buChar char="–"/>
              <a:defRPr/>
            </a:pPr>
            <a:r>
              <a:rPr lang="en-US" b="1" dirty="0"/>
              <a:t>Teach </a:t>
            </a:r>
            <a:r>
              <a:rPr lang="en-US" dirty="0"/>
              <a:t>the</a:t>
            </a:r>
            <a:r>
              <a:rPr lang="en-US" b="1" dirty="0"/>
              <a:t> game </a:t>
            </a:r>
            <a:r>
              <a:rPr lang="en-US" dirty="0"/>
              <a:t>in a </a:t>
            </a:r>
            <a:r>
              <a:rPr lang="en-US" b="1" dirty="0"/>
              <a:t>positive</a:t>
            </a:r>
            <a:r>
              <a:rPr lang="en-US" dirty="0"/>
              <a:t> and supportive way</a:t>
            </a:r>
          </a:p>
          <a:p>
            <a:pPr lvl="1" fontAlgn="auto">
              <a:spcAft>
                <a:spcPts val="0"/>
              </a:spcAft>
              <a:buFont typeface="Arial" pitchFamily="34" charset="0"/>
              <a:buChar char="–"/>
              <a:defRPr/>
            </a:pPr>
            <a:r>
              <a:rPr lang="en-US" b="1" dirty="0"/>
              <a:t>Help</a:t>
            </a:r>
            <a:r>
              <a:rPr lang="en-US" dirty="0"/>
              <a:t> all </a:t>
            </a:r>
            <a:r>
              <a:rPr lang="en-US" b="1" dirty="0"/>
              <a:t>students</a:t>
            </a:r>
            <a:r>
              <a:rPr lang="en-US" dirty="0"/>
              <a:t> to </a:t>
            </a:r>
            <a:r>
              <a:rPr lang="en-US" b="1" dirty="0"/>
              <a:t>better</a:t>
            </a:r>
            <a:r>
              <a:rPr lang="en-US" dirty="0"/>
              <a:t> their </a:t>
            </a:r>
            <a:r>
              <a:rPr lang="en-US" b="1" dirty="0"/>
              <a:t>skills</a:t>
            </a:r>
            <a:r>
              <a:rPr lang="en-US" dirty="0"/>
              <a:t> in their given sport</a:t>
            </a:r>
          </a:p>
          <a:p>
            <a:pPr lvl="1" fontAlgn="auto">
              <a:spcAft>
                <a:spcPts val="0"/>
              </a:spcAft>
              <a:buFont typeface="Arial" pitchFamily="34" charset="0"/>
              <a:buChar char="–"/>
              <a:defRPr/>
            </a:pPr>
            <a:r>
              <a:rPr lang="en-US" b="1" dirty="0"/>
              <a:t>Teach</a:t>
            </a:r>
            <a:r>
              <a:rPr lang="en-US" dirty="0"/>
              <a:t> a sense of </a:t>
            </a:r>
            <a:r>
              <a:rPr lang="en-US" b="1" dirty="0" smtClean="0"/>
              <a:t>discipline</a:t>
            </a:r>
            <a:r>
              <a:rPr lang="en-US" dirty="0" smtClean="0"/>
              <a:t> </a:t>
            </a:r>
            <a:r>
              <a:rPr lang="en-US" dirty="0"/>
              <a:t>in the sport and in life</a:t>
            </a:r>
          </a:p>
          <a:p>
            <a:pPr fontAlgn="auto">
              <a:spcAft>
                <a:spcPts val="0"/>
              </a:spcAft>
              <a:buFont typeface="Arial" pitchFamily="34" charset="0"/>
              <a:buChar char="•"/>
              <a:defRPr/>
            </a:pPr>
            <a:r>
              <a:rPr lang="en-US" b="1" dirty="0"/>
              <a:t>HEALTHY Competition</a:t>
            </a:r>
          </a:p>
          <a:p>
            <a:pPr lvl="1" fontAlgn="auto">
              <a:spcAft>
                <a:spcPts val="0"/>
              </a:spcAft>
              <a:buFont typeface="Arial" pitchFamily="34" charset="0"/>
              <a:buChar char="–"/>
              <a:defRPr/>
            </a:pPr>
            <a:r>
              <a:rPr lang="en-US" dirty="0"/>
              <a:t>A </a:t>
            </a:r>
            <a:r>
              <a:rPr lang="en-US" b="1" dirty="0"/>
              <a:t>Positive</a:t>
            </a:r>
            <a:r>
              <a:rPr lang="en-US" dirty="0"/>
              <a:t> </a:t>
            </a:r>
            <a:r>
              <a:rPr lang="en-US" b="1" dirty="0"/>
              <a:t>Competitive</a:t>
            </a:r>
            <a:r>
              <a:rPr lang="en-US" dirty="0"/>
              <a:t> Nature is Good</a:t>
            </a:r>
          </a:p>
          <a:p>
            <a:pPr lvl="1" fontAlgn="auto">
              <a:spcAft>
                <a:spcPts val="0"/>
              </a:spcAft>
              <a:buFont typeface="Arial" pitchFamily="34" charset="0"/>
              <a:buChar char="–"/>
              <a:defRPr/>
            </a:pPr>
            <a:r>
              <a:rPr lang="en-US" dirty="0"/>
              <a:t>Recognizing that </a:t>
            </a:r>
            <a:r>
              <a:rPr lang="en-US" b="1" dirty="0"/>
              <a:t>winning</a:t>
            </a:r>
            <a:r>
              <a:rPr lang="en-US" dirty="0"/>
              <a:t> </a:t>
            </a:r>
            <a:r>
              <a:rPr lang="en-US" b="1" dirty="0"/>
              <a:t>is not always winning </a:t>
            </a:r>
          </a:p>
          <a:p>
            <a:pPr lvl="1" fontAlgn="auto">
              <a:spcAft>
                <a:spcPts val="0"/>
              </a:spcAft>
              <a:buFont typeface="Arial" pitchFamily="34" charset="0"/>
              <a:buChar char="–"/>
              <a:defRPr/>
            </a:pPr>
            <a:r>
              <a:rPr lang="en-US" dirty="0"/>
              <a:t>Recognize that there is often a </a:t>
            </a:r>
            <a:r>
              <a:rPr lang="en-US" b="1" dirty="0"/>
              <a:t>good lesson </a:t>
            </a:r>
            <a:r>
              <a:rPr lang="en-US" dirty="0"/>
              <a:t>to be learned </a:t>
            </a:r>
            <a:r>
              <a:rPr lang="en-US" b="1" dirty="0"/>
              <a:t>in losing</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Athletes</a:t>
            </a:r>
            <a:endParaRPr lang="en-US" dirty="0"/>
          </a:p>
        </p:txBody>
      </p:sp>
      <p:sp>
        <p:nvSpPr>
          <p:cNvPr id="3" name="Content Placeholder 2"/>
          <p:cNvSpPr>
            <a:spLocks noGrp="1"/>
          </p:cNvSpPr>
          <p:nvPr>
            <p:ph idx="1"/>
          </p:nvPr>
        </p:nvSpPr>
        <p:spPr/>
        <p:txBody>
          <a:bodyPr/>
          <a:lstStyle/>
          <a:p>
            <a:pPr marL="0" indent="0">
              <a:buNone/>
            </a:pPr>
            <a:r>
              <a:rPr lang="en-US" dirty="0" smtClean="0"/>
              <a:t>Not just Athletes, </a:t>
            </a:r>
          </a:p>
          <a:p>
            <a:pPr marL="0" indent="0">
              <a:buNone/>
            </a:pPr>
            <a:r>
              <a:rPr lang="en-US" dirty="0"/>
              <a:t>	</a:t>
            </a:r>
            <a:r>
              <a:rPr lang="en-US" dirty="0" smtClean="0"/>
              <a:t>	but </a:t>
            </a:r>
            <a:r>
              <a:rPr lang="en-US" sz="4000" b="1" dirty="0" smtClean="0"/>
              <a:t>Student Athletes</a:t>
            </a:r>
            <a:r>
              <a:rPr lang="en-US" dirty="0" smtClean="0"/>
              <a:t>.</a:t>
            </a:r>
            <a:endParaRPr lang="en-US" dirty="0"/>
          </a:p>
        </p:txBody>
      </p:sp>
      <p:pic>
        <p:nvPicPr>
          <p:cNvPr id="4098" name="Picture 2" descr="C:\Users\kss\AppData\Local\Microsoft\Windows\Temporary Internet Files\Content.IE5\Z5A0161F\MP90040889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05199"/>
            <a:ext cx="4458056" cy="29813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kss\AppData\Local\Microsoft\Windows\Temporary Internet Files\Content.IE5\12XLKZ1Z\MP90042270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6344" y="3515914"/>
            <a:ext cx="4457656" cy="2970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743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Coaching in CATHOLIC Schools</a:t>
            </a:r>
            <a:endParaRPr lang="en-US" dirty="0"/>
          </a:p>
        </p:txBody>
      </p:sp>
      <p:sp>
        <p:nvSpPr>
          <p:cNvPr id="3" name="Content Placeholder 2"/>
          <p:cNvSpPr>
            <a:spLocks noGrp="1"/>
          </p:cNvSpPr>
          <p:nvPr>
            <p:ph idx="1"/>
          </p:nvPr>
        </p:nvSpPr>
        <p:spPr>
          <a:xfrm>
            <a:off x="457200" y="1600200"/>
            <a:ext cx="3733800" cy="4525963"/>
          </a:xfrm>
        </p:spPr>
        <p:txBody>
          <a:bodyPr rtlCol="0">
            <a:normAutofit fontScale="92500"/>
          </a:bodyPr>
          <a:lstStyle/>
          <a:p>
            <a:pPr fontAlgn="auto">
              <a:spcAft>
                <a:spcPts val="0"/>
              </a:spcAft>
              <a:buFont typeface="Arial" pitchFamily="34" charset="0"/>
              <a:buChar char="•"/>
              <a:defRPr/>
            </a:pPr>
            <a:r>
              <a:rPr lang="en-US" dirty="0"/>
              <a:t>Ambassador</a:t>
            </a:r>
          </a:p>
          <a:p>
            <a:pPr lvl="1" fontAlgn="auto">
              <a:spcAft>
                <a:spcPts val="0"/>
              </a:spcAft>
              <a:buFont typeface="Arial" pitchFamily="34" charset="0"/>
              <a:buChar char="–"/>
              <a:defRPr/>
            </a:pPr>
            <a:r>
              <a:rPr lang="en-US" dirty="0"/>
              <a:t>The </a:t>
            </a:r>
            <a:r>
              <a:rPr lang="en-US" dirty="0" smtClean="0"/>
              <a:t>coach </a:t>
            </a:r>
            <a:r>
              <a:rPr lang="en-US" dirty="0"/>
              <a:t>is a public figure that needs to positively represent </a:t>
            </a:r>
            <a:r>
              <a:rPr lang="en-US" dirty="0" smtClean="0"/>
              <a:t>his/her school</a:t>
            </a:r>
            <a:endParaRPr lang="en-US" dirty="0"/>
          </a:p>
          <a:p>
            <a:pPr lvl="1" fontAlgn="auto">
              <a:spcAft>
                <a:spcPts val="0"/>
              </a:spcAft>
              <a:buFont typeface="Arial" pitchFamily="34" charset="0"/>
              <a:buChar char="–"/>
              <a:defRPr/>
            </a:pPr>
            <a:r>
              <a:rPr lang="en-US" dirty="0"/>
              <a:t>The </a:t>
            </a:r>
            <a:r>
              <a:rPr lang="en-US" dirty="0" smtClean="0"/>
              <a:t>coach </a:t>
            </a:r>
            <a:r>
              <a:rPr lang="en-US" dirty="0"/>
              <a:t>needs to be a positive role model for his/her team, the school, and the community</a:t>
            </a:r>
          </a:p>
          <a:p>
            <a:pPr fontAlgn="auto">
              <a:spcAft>
                <a:spcPts val="0"/>
              </a:spcAft>
              <a:buFont typeface="Arial" pitchFamily="34" charset="0"/>
              <a:buChar char="•"/>
              <a:defRPr/>
            </a:pPr>
            <a:endParaRPr lang="en-US" dirty="0"/>
          </a:p>
        </p:txBody>
      </p:sp>
      <p:pic>
        <p:nvPicPr>
          <p:cNvPr id="25603" name="Picture 4" descr="C:\Users\kss\AppData\Local\Microsoft\Windows\Temporary Internet Files\Content.IE5\PLRL1QD7\MP900422167[1].jpg"/>
          <p:cNvPicPr>
            <a:picLocks noChangeAspect="1" noChangeArrowheads="1"/>
          </p:cNvPicPr>
          <p:nvPr/>
        </p:nvPicPr>
        <p:blipFill>
          <a:blip r:embed="rId3"/>
          <a:srcRect/>
          <a:stretch>
            <a:fillRect/>
          </a:stretch>
        </p:blipFill>
        <p:spPr bwMode="auto">
          <a:xfrm>
            <a:off x="4343400" y="1752600"/>
            <a:ext cx="44196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Practical Aspects of Coaching</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349476421"/>
      </p:ext>
    </p:extLst>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Requirements to Coach</a:t>
            </a:r>
            <a:endParaRPr lang="en-US" dirty="0"/>
          </a:p>
        </p:txBody>
      </p:sp>
      <p:sp>
        <p:nvSpPr>
          <p:cNvPr id="22530" name="Content Placeholder 2"/>
          <p:cNvSpPr>
            <a:spLocks noGrp="1"/>
          </p:cNvSpPr>
          <p:nvPr>
            <p:ph idx="1"/>
          </p:nvPr>
        </p:nvSpPr>
        <p:spPr>
          <a:xfrm>
            <a:off x="457200" y="1600200"/>
            <a:ext cx="5638800" cy="4525963"/>
          </a:xfrm>
        </p:spPr>
        <p:txBody>
          <a:bodyPr/>
          <a:lstStyle/>
          <a:p>
            <a:r>
              <a:rPr lang="en-US" dirty="0" smtClean="0"/>
              <a:t>Safe Environment Training – for YOUTH</a:t>
            </a:r>
          </a:p>
          <a:p>
            <a:r>
              <a:rPr lang="en-US" dirty="0" smtClean="0"/>
              <a:t>Level II Background Screening</a:t>
            </a:r>
          </a:p>
          <a:p>
            <a:r>
              <a:rPr lang="en-US" dirty="0" smtClean="0"/>
              <a:t>Ethics for Coaching</a:t>
            </a:r>
          </a:p>
          <a:p>
            <a:r>
              <a:rPr lang="en-US" dirty="0" smtClean="0"/>
              <a:t>Understand and follow the sports guidelines provided by your athletic director/principal</a:t>
            </a:r>
          </a:p>
        </p:txBody>
      </p:sp>
      <p:pic>
        <p:nvPicPr>
          <p:cNvPr id="3074" name="Picture 2" descr="C:\Users\kss\AppData\Local\Microsoft\Windows\Temporary Internet Files\Content.IE5\12XLKZ1Z\MP90039957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4074" y="2057400"/>
            <a:ext cx="2504661" cy="31315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7620000" cy="1143000"/>
          </a:xfrm>
        </p:spPr>
        <p:txBody>
          <a:bodyPr/>
          <a:lstStyle/>
          <a:p>
            <a:pPr fontAlgn="auto">
              <a:spcAft>
                <a:spcPts val="0"/>
              </a:spcAft>
              <a:defRPr/>
            </a:pPr>
            <a:r>
              <a:rPr lang="en-US" dirty="0" smtClean="0"/>
              <a:t>Rules and Recommendations</a:t>
            </a:r>
            <a:endParaRPr lang="en-US" dirty="0"/>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dirty="0" smtClean="0"/>
              <a:t> Elementary</a:t>
            </a:r>
          </a:p>
          <a:p>
            <a:pPr lvl="1" fontAlgn="auto">
              <a:spcAft>
                <a:spcPts val="0"/>
              </a:spcAft>
              <a:buFont typeface="Arial" pitchFamily="34" charset="0"/>
              <a:buChar char="–"/>
              <a:defRPr/>
            </a:pPr>
            <a:r>
              <a:rPr lang="en-US" b="1" dirty="0" smtClean="0"/>
              <a:t>Junior Varsity</a:t>
            </a:r>
            <a:r>
              <a:rPr lang="en-US" dirty="0" smtClean="0"/>
              <a:t>: grades 5 – 6</a:t>
            </a:r>
          </a:p>
          <a:p>
            <a:pPr lvl="1" fontAlgn="auto">
              <a:spcAft>
                <a:spcPts val="0"/>
              </a:spcAft>
              <a:buFont typeface="Arial" pitchFamily="34" charset="0"/>
              <a:buChar char="–"/>
              <a:defRPr/>
            </a:pPr>
            <a:r>
              <a:rPr lang="en-US" b="1" dirty="0" smtClean="0"/>
              <a:t>Varsity</a:t>
            </a:r>
            <a:r>
              <a:rPr lang="en-US" dirty="0" smtClean="0"/>
              <a:t>: grades 7 – 8 or 6 – 8</a:t>
            </a:r>
          </a:p>
          <a:p>
            <a:pPr lvl="1" fontAlgn="auto">
              <a:spcAft>
                <a:spcPts val="0"/>
              </a:spcAft>
              <a:buFont typeface="Arial" pitchFamily="34" charset="0"/>
              <a:buChar char="–"/>
              <a:defRPr/>
            </a:pPr>
            <a:r>
              <a:rPr lang="en-US" dirty="0" smtClean="0"/>
              <a:t>League specific to county or region in which you play</a:t>
            </a:r>
          </a:p>
          <a:p>
            <a:pPr fontAlgn="auto">
              <a:spcAft>
                <a:spcPts val="0"/>
              </a:spcAft>
              <a:buFont typeface="Arial" pitchFamily="34" charset="0"/>
              <a:buChar char="•"/>
              <a:defRPr/>
            </a:pPr>
            <a:r>
              <a:rPr lang="en-US" dirty="0" smtClean="0"/>
              <a:t>High Schools</a:t>
            </a:r>
          </a:p>
          <a:p>
            <a:pPr lvl="1" fontAlgn="auto">
              <a:spcAft>
                <a:spcPts val="0"/>
              </a:spcAft>
              <a:buFont typeface="Arial" pitchFamily="34" charset="0"/>
              <a:buChar char="–"/>
              <a:defRPr/>
            </a:pPr>
            <a:r>
              <a:rPr lang="en-US" b="1" dirty="0" smtClean="0"/>
              <a:t>Florida High School Athletics Association (FHSAA)</a:t>
            </a:r>
          </a:p>
          <a:p>
            <a:pPr fontAlgn="auto">
              <a:spcAft>
                <a:spcPts val="0"/>
              </a:spcAft>
              <a:buFont typeface="Arial" pitchFamily="34" charset="0"/>
              <a:buChar char="•"/>
              <a:defRPr/>
            </a:pPr>
            <a:r>
              <a:rPr lang="en-US" dirty="0" smtClean="0"/>
              <a:t>ALL Levels</a:t>
            </a:r>
          </a:p>
          <a:p>
            <a:pPr lvl="1" fontAlgn="auto">
              <a:spcAft>
                <a:spcPts val="0"/>
              </a:spcAft>
              <a:buFont typeface="Arial" pitchFamily="34" charset="0"/>
              <a:buChar char="–"/>
              <a:defRPr/>
            </a:pPr>
            <a:r>
              <a:rPr lang="en-US" b="1" dirty="0" smtClean="0"/>
              <a:t>Follow</a:t>
            </a:r>
            <a:r>
              <a:rPr lang="en-US" dirty="0" smtClean="0"/>
              <a:t> your conferences </a:t>
            </a:r>
            <a:r>
              <a:rPr lang="en-US" b="1" dirty="0" smtClean="0"/>
              <a:t>rules</a:t>
            </a:r>
            <a:r>
              <a:rPr lang="en-US" dirty="0" smtClean="0"/>
              <a:t> and </a:t>
            </a:r>
            <a:r>
              <a:rPr lang="en-US" b="1" dirty="0" smtClean="0"/>
              <a:t>regulations</a:t>
            </a:r>
          </a:p>
          <a:p>
            <a:pPr lvl="1" fontAlgn="auto">
              <a:spcAft>
                <a:spcPts val="0"/>
              </a:spcAft>
              <a:buFont typeface="Arial" pitchFamily="34" charset="0"/>
              <a:buChar char="–"/>
              <a:defRPr/>
            </a:pPr>
            <a:r>
              <a:rPr lang="en-US" b="1" dirty="0" smtClean="0"/>
              <a:t>Follow</a:t>
            </a:r>
            <a:r>
              <a:rPr lang="en-US" dirty="0" smtClean="0"/>
              <a:t> the </a:t>
            </a:r>
            <a:r>
              <a:rPr lang="en-US" b="1" dirty="0" smtClean="0"/>
              <a:t>directions</a:t>
            </a:r>
            <a:r>
              <a:rPr lang="en-US" dirty="0" smtClean="0"/>
              <a:t> of your </a:t>
            </a:r>
            <a:r>
              <a:rPr lang="en-US" b="1" dirty="0" smtClean="0"/>
              <a:t>athletic director</a:t>
            </a:r>
          </a:p>
          <a:p>
            <a:pPr lvl="1" fontAlgn="auto">
              <a:spcAft>
                <a:spcPts val="0"/>
              </a:spcAft>
              <a:buFont typeface="Arial" pitchFamily="34" charset="0"/>
              <a:buChar char="–"/>
              <a:defRPr/>
            </a:pPr>
            <a:r>
              <a:rPr lang="en-US" b="1" dirty="0" smtClean="0"/>
              <a:t>Cannot play DOWN </a:t>
            </a:r>
            <a:r>
              <a:rPr lang="en-US" dirty="0"/>
              <a:t>a </a:t>
            </a:r>
            <a:r>
              <a:rPr lang="en-US" dirty="0" smtClean="0"/>
              <a:t>level </a:t>
            </a:r>
            <a:r>
              <a:rPr lang="en-US" dirty="0"/>
              <a:t>during the same </a:t>
            </a:r>
            <a:r>
              <a:rPr lang="en-US" dirty="0" smtClean="0"/>
              <a:t>sport’s </a:t>
            </a:r>
            <a:r>
              <a:rPr lang="en-US" dirty="0"/>
              <a:t>season</a:t>
            </a:r>
          </a:p>
          <a:p>
            <a:pPr lvl="1" fontAlgn="auto">
              <a:spcAft>
                <a:spcPts val="0"/>
              </a:spcAft>
              <a:buFont typeface="Arial" pitchFamily="34" charset="0"/>
              <a:buChar char="–"/>
              <a:defRPr/>
            </a:pPr>
            <a:endParaRPr lang="en-US" dirty="0" smtClean="0"/>
          </a:p>
          <a:p>
            <a:pPr lvl="1"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Appropriate Actions</a:t>
            </a:r>
            <a:endParaRPr lang="en-US" dirty="0"/>
          </a:p>
        </p:txBody>
      </p:sp>
      <p:sp>
        <p:nvSpPr>
          <p:cNvPr id="3" name="Content Placeholder 2"/>
          <p:cNvSpPr>
            <a:spLocks noGrp="1"/>
          </p:cNvSpPr>
          <p:nvPr>
            <p:ph idx="1"/>
          </p:nvPr>
        </p:nvSpPr>
        <p:spPr/>
        <p:txBody>
          <a:bodyPr rtlCol="0">
            <a:normAutofit fontScale="85000" lnSpcReduction="10000"/>
          </a:bodyPr>
          <a:lstStyle/>
          <a:p>
            <a:pPr fontAlgn="auto">
              <a:spcAft>
                <a:spcPts val="0"/>
              </a:spcAft>
              <a:buFont typeface="Arial" pitchFamily="34" charset="0"/>
              <a:buChar char="•"/>
              <a:defRPr/>
            </a:pPr>
            <a:r>
              <a:rPr lang="en-US" b="1" dirty="0"/>
              <a:t>Recognize</a:t>
            </a:r>
            <a:r>
              <a:rPr lang="en-US" dirty="0"/>
              <a:t> the powerful influence you have on students</a:t>
            </a:r>
          </a:p>
          <a:p>
            <a:pPr fontAlgn="auto">
              <a:spcAft>
                <a:spcPts val="0"/>
              </a:spcAft>
              <a:buFont typeface="Arial" pitchFamily="34" charset="0"/>
              <a:buChar char="•"/>
              <a:defRPr/>
            </a:pPr>
            <a:r>
              <a:rPr lang="en-US" b="1" dirty="0" smtClean="0"/>
              <a:t>Be </a:t>
            </a:r>
            <a:r>
              <a:rPr lang="en-US" b="1" dirty="0"/>
              <a:t>on time </a:t>
            </a:r>
            <a:r>
              <a:rPr lang="en-US" dirty="0"/>
              <a:t>for practices, games, and events</a:t>
            </a:r>
          </a:p>
          <a:p>
            <a:pPr fontAlgn="auto">
              <a:spcAft>
                <a:spcPts val="0"/>
              </a:spcAft>
              <a:buFont typeface="Arial" pitchFamily="34" charset="0"/>
              <a:buChar char="•"/>
              <a:defRPr/>
            </a:pPr>
            <a:r>
              <a:rPr lang="en-US" b="1" dirty="0"/>
              <a:t>Clearly communicate expectations</a:t>
            </a:r>
            <a:r>
              <a:rPr lang="en-US" dirty="0"/>
              <a:t> with students and parents</a:t>
            </a:r>
          </a:p>
          <a:p>
            <a:pPr fontAlgn="auto">
              <a:spcAft>
                <a:spcPts val="0"/>
              </a:spcAft>
              <a:buFont typeface="Arial" pitchFamily="34" charset="0"/>
              <a:buChar char="•"/>
              <a:defRPr/>
            </a:pPr>
            <a:r>
              <a:rPr lang="en-US" b="1" dirty="0"/>
              <a:t>Clearly communicate schedules</a:t>
            </a:r>
            <a:r>
              <a:rPr lang="en-US" dirty="0"/>
              <a:t> with students and parents</a:t>
            </a:r>
          </a:p>
          <a:p>
            <a:pPr fontAlgn="auto">
              <a:spcAft>
                <a:spcPts val="0"/>
              </a:spcAft>
              <a:buFont typeface="Arial" pitchFamily="34" charset="0"/>
              <a:buChar char="•"/>
              <a:defRPr/>
            </a:pPr>
            <a:r>
              <a:rPr lang="en-US" b="1" dirty="0"/>
              <a:t>Communicate</a:t>
            </a:r>
            <a:r>
              <a:rPr lang="en-US" dirty="0"/>
              <a:t> in a </a:t>
            </a:r>
            <a:r>
              <a:rPr lang="en-US" b="1" dirty="0"/>
              <a:t>TIMELY fashion </a:t>
            </a:r>
            <a:r>
              <a:rPr lang="en-US" dirty="0"/>
              <a:t>any changes or cancellations of practices and/or games</a:t>
            </a:r>
            <a:r>
              <a:rPr lang="en-US" dirty="0" smtClean="0"/>
              <a:t>.</a:t>
            </a:r>
          </a:p>
          <a:p>
            <a:pPr fontAlgn="auto">
              <a:spcAft>
                <a:spcPts val="0"/>
              </a:spcAft>
              <a:buFont typeface="Arial" pitchFamily="34" charset="0"/>
              <a:buChar char="•"/>
              <a:defRPr/>
            </a:pPr>
            <a:r>
              <a:rPr lang="en-US" b="1" dirty="0" smtClean="0"/>
              <a:t>Follow</a:t>
            </a:r>
            <a:r>
              <a:rPr lang="en-US" dirty="0" smtClean="0"/>
              <a:t> and </a:t>
            </a:r>
            <a:r>
              <a:rPr lang="en-US" b="1" dirty="0" smtClean="0"/>
              <a:t>communicate</a:t>
            </a:r>
            <a:r>
              <a:rPr lang="en-US" dirty="0" smtClean="0"/>
              <a:t> the </a:t>
            </a:r>
            <a:r>
              <a:rPr lang="en-US" b="1" dirty="0" smtClean="0"/>
              <a:t>school’s policy </a:t>
            </a:r>
            <a:r>
              <a:rPr lang="en-US" dirty="0" smtClean="0"/>
              <a:t>regarding student athlete’s play time</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Appropriate Actions</a:t>
            </a:r>
            <a:endParaRPr lang="en-US" dirty="0"/>
          </a:p>
        </p:txBody>
      </p:sp>
      <p:sp>
        <p:nvSpPr>
          <p:cNvPr id="3" name="Content Placeholder 2"/>
          <p:cNvSpPr>
            <a:spLocks noGrp="1"/>
          </p:cNvSpPr>
          <p:nvPr>
            <p:ph idx="1"/>
          </p:nvPr>
        </p:nvSpPr>
        <p:spPr/>
        <p:txBody>
          <a:bodyPr rtlCol="0">
            <a:normAutofit fontScale="85000" lnSpcReduction="10000"/>
          </a:bodyPr>
          <a:lstStyle/>
          <a:p>
            <a:pPr fontAlgn="auto">
              <a:spcAft>
                <a:spcPts val="0"/>
              </a:spcAft>
              <a:buFont typeface="Arial" pitchFamily="34" charset="0"/>
              <a:buChar char="•"/>
              <a:defRPr/>
            </a:pPr>
            <a:r>
              <a:rPr lang="en-US" b="1" dirty="0"/>
              <a:t>Treat</a:t>
            </a:r>
            <a:r>
              <a:rPr lang="en-US" dirty="0"/>
              <a:t> each player as an </a:t>
            </a:r>
            <a:r>
              <a:rPr lang="en-US" b="1" dirty="0"/>
              <a:t>individual</a:t>
            </a:r>
          </a:p>
          <a:p>
            <a:pPr fontAlgn="auto">
              <a:spcAft>
                <a:spcPts val="0"/>
              </a:spcAft>
              <a:buFont typeface="Arial" pitchFamily="34" charset="0"/>
              <a:buChar char="•"/>
              <a:defRPr/>
            </a:pPr>
            <a:r>
              <a:rPr lang="en-US" dirty="0"/>
              <a:t>Be </a:t>
            </a:r>
            <a:r>
              <a:rPr lang="en-US" b="1" dirty="0"/>
              <a:t>cognizant</a:t>
            </a:r>
            <a:r>
              <a:rPr lang="en-US" dirty="0"/>
              <a:t> of the </a:t>
            </a:r>
            <a:r>
              <a:rPr lang="en-US" b="1" dirty="0"/>
              <a:t>emotional and physical development</a:t>
            </a:r>
            <a:r>
              <a:rPr lang="en-US" dirty="0"/>
              <a:t> of each age group</a:t>
            </a:r>
          </a:p>
          <a:p>
            <a:pPr fontAlgn="auto">
              <a:spcAft>
                <a:spcPts val="0"/>
              </a:spcAft>
              <a:buFont typeface="Arial" pitchFamily="34" charset="0"/>
              <a:buChar char="•"/>
              <a:defRPr/>
            </a:pPr>
            <a:r>
              <a:rPr lang="en-US" b="1" dirty="0"/>
              <a:t>Support Game Officials</a:t>
            </a:r>
          </a:p>
          <a:p>
            <a:pPr fontAlgn="auto">
              <a:spcAft>
                <a:spcPts val="0"/>
              </a:spcAft>
              <a:buFont typeface="Arial" pitchFamily="34" charset="0"/>
              <a:buChar char="•"/>
              <a:defRPr/>
            </a:pPr>
            <a:r>
              <a:rPr lang="en-US" dirty="0"/>
              <a:t>Employ </a:t>
            </a:r>
            <a:r>
              <a:rPr lang="en-US" b="1" dirty="0"/>
              <a:t>positive interactions </a:t>
            </a:r>
            <a:r>
              <a:rPr lang="en-US" dirty="0"/>
              <a:t>with opposing </a:t>
            </a:r>
            <a:r>
              <a:rPr lang="en-US" dirty="0" smtClean="0"/>
              <a:t>teams</a:t>
            </a:r>
          </a:p>
          <a:p>
            <a:pPr lvl="1" fontAlgn="auto">
              <a:spcAft>
                <a:spcPts val="0"/>
              </a:spcAft>
              <a:buFont typeface="Arial" pitchFamily="34" charset="0"/>
              <a:buChar char="–"/>
              <a:defRPr/>
            </a:pPr>
            <a:r>
              <a:rPr lang="en-US" dirty="0" smtClean="0"/>
              <a:t>Greet and interact with professionalism</a:t>
            </a:r>
            <a:endParaRPr lang="en-US" dirty="0"/>
          </a:p>
          <a:p>
            <a:pPr fontAlgn="auto">
              <a:spcAft>
                <a:spcPts val="0"/>
              </a:spcAft>
              <a:buFont typeface="Arial" pitchFamily="34" charset="0"/>
              <a:buChar char="•"/>
              <a:defRPr/>
            </a:pPr>
            <a:r>
              <a:rPr lang="en-US" dirty="0" smtClean="0"/>
              <a:t>Use </a:t>
            </a:r>
            <a:r>
              <a:rPr lang="en-US" b="1" dirty="0" smtClean="0"/>
              <a:t>formal </a:t>
            </a:r>
            <a:r>
              <a:rPr lang="en-US" b="1" dirty="0"/>
              <a:t>tryout template/scoring sheet </a:t>
            </a:r>
            <a:r>
              <a:rPr lang="en-US" dirty="0"/>
              <a:t>or </a:t>
            </a:r>
            <a:r>
              <a:rPr lang="en-US" b="1" dirty="0" smtClean="0"/>
              <a:t>rubric</a:t>
            </a:r>
            <a:r>
              <a:rPr lang="en-US" dirty="0" smtClean="0"/>
              <a:t> </a:t>
            </a:r>
            <a:r>
              <a:rPr lang="en-US" dirty="0"/>
              <a:t>for </a:t>
            </a:r>
            <a:r>
              <a:rPr lang="en-US" b="1" dirty="0"/>
              <a:t>selecting team </a:t>
            </a:r>
            <a:r>
              <a:rPr lang="en-US" dirty="0"/>
              <a:t>members</a:t>
            </a:r>
          </a:p>
          <a:p>
            <a:pPr fontAlgn="auto">
              <a:spcAft>
                <a:spcPts val="0"/>
              </a:spcAft>
              <a:buFont typeface="Arial" pitchFamily="34" charset="0"/>
              <a:buChar char="•"/>
              <a:defRPr/>
            </a:pPr>
            <a:r>
              <a:rPr lang="en-US" dirty="0"/>
              <a:t>If you need to </a:t>
            </a:r>
            <a:r>
              <a:rPr lang="en-US" b="1" dirty="0"/>
              <a:t>cut</a:t>
            </a:r>
            <a:r>
              <a:rPr lang="en-US" dirty="0"/>
              <a:t>, do so in a </a:t>
            </a:r>
            <a:r>
              <a:rPr lang="en-US" b="1" dirty="0"/>
              <a:t>POSTIVE </a:t>
            </a:r>
            <a:r>
              <a:rPr lang="en-US" b="1" dirty="0" smtClean="0"/>
              <a:t>manner</a:t>
            </a:r>
          </a:p>
          <a:p>
            <a:pPr fontAlgn="auto">
              <a:spcAft>
                <a:spcPts val="0"/>
              </a:spcAft>
              <a:buFont typeface="Arial" pitchFamily="34" charset="0"/>
              <a:buChar char="•"/>
              <a:defRPr/>
            </a:pPr>
            <a:r>
              <a:rPr lang="en-US" b="1" dirty="0" smtClean="0"/>
              <a:t>Understand</a:t>
            </a:r>
            <a:r>
              <a:rPr lang="en-US" dirty="0" smtClean="0"/>
              <a:t> your conference’s </a:t>
            </a:r>
            <a:r>
              <a:rPr lang="en-US" b="1" dirty="0" smtClean="0"/>
              <a:t>Mercy Rule</a:t>
            </a:r>
            <a:endParaRPr lang="en-US" dirty="0"/>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Appropriate Actions</a:t>
            </a:r>
            <a:endParaRPr lang="en-US" dirty="0"/>
          </a:p>
        </p:txBody>
      </p:sp>
      <p:sp>
        <p:nvSpPr>
          <p:cNvPr id="3" name="Content Placeholder 2"/>
          <p:cNvSpPr>
            <a:spLocks noGrp="1"/>
          </p:cNvSpPr>
          <p:nvPr>
            <p:ph idx="1"/>
          </p:nvPr>
        </p:nvSpPr>
        <p:spPr>
          <a:xfrm>
            <a:off x="457200" y="1600200"/>
            <a:ext cx="6019800" cy="4525963"/>
          </a:xfrm>
        </p:spPr>
        <p:txBody>
          <a:bodyPr rtlCol="0">
            <a:normAutofit fontScale="92500" lnSpcReduction="20000"/>
          </a:bodyPr>
          <a:lstStyle/>
          <a:p>
            <a:pPr fontAlgn="auto">
              <a:spcAft>
                <a:spcPts val="0"/>
              </a:spcAft>
              <a:buFont typeface="Arial" pitchFamily="34" charset="0"/>
              <a:buChar char="•"/>
              <a:defRPr/>
            </a:pPr>
            <a:r>
              <a:rPr lang="en-US" b="1" dirty="0" smtClean="0"/>
              <a:t>Cooperate</a:t>
            </a:r>
            <a:r>
              <a:rPr lang="en-US" dirty="0" smtClean="0"/>
              <a:t> and </a:t>
            </a:r>
            <a:r>
              <a:rPr lang="en-US" b="1" dirty="0" smtClean="0"/>
              <a:t>support</a:t>
            </a:r>
            <a:r>
              <a:rPr lang="en-US" dirty="0" smtClean="0"/>
              <a:t> the school’s </a:t>
            </a:r>
            <a:r>
              <a:rPr lang="en-US" b="1" dirty="0" smtClean="0"/>
              <a:t>Academic Sports Requirements and Policies</a:t>
            </a:r>
            <a:r>
              <a:rPr lang="en-US" dirty="0" smtClean="0"/>
              <a:t>:</a:t>
            </a:r>
          </a:p>
          <a:p>
            <a:pPr lvl="1" fontAlgn="auto">
              <a:spcAft>
                <a:spcPts val="0"/>
              </a:spcAft>
              <a:buFont typeface="Arial" pitchFamily="34" charset="0"/>
              <a:buChar char="–"/>
              <a:defRPr/>
            </a:pPr>
            <a:r>
              <a:rPr lang="en-US" dirty="0" smtClean="0"/>
              <a:t>Age</a:t>
            </a:r>
          </a:p>
          <a:p>
            <a:pPr lvl="1" fontAlgn="auto">
              <a:spcAft>
                <a:spcPts val="0"/>
              </a:spcAft>
              <a:buFont typeface="Arial" pitchFamily="34" charset="0"/>
              <a:buChar char="–"/>
              <a:defRPr/>
            </a:pPr>
            <a:r>
              <a:rPr lang="en-US" dirty="0" smtClean="0"/>
              <a:t>Grades</a:t>
            </a:r>
          </a:p>
          <a:p>
            <a:pPr lvl="1" fontAlgn="auto">
              <a:spcAft>
                <a:spcPts val="0"/>
              </a:spcAft>
              <a:buFont typeface="Arial" pitchFamily="34" charset="0"/>
              <a:buChar char="–"/>
              <a:defRPr/>
            </a:pPr>
            <a:r>
              <a:rPr lang="en-US" dirty="0" smtClean="0"/>
              <a:t>Discipline</a:t>
            </a:r>
          </a:p>
          <a:p>
            <a:pPr fontAlgn="auto">
              <a:spcAft>
                <a:spcPts val="0"/>
              </a:spcAft>
              <a:buFont typeface="Arial" pitchFamily="34" charset="0"/>
              <a:buChar char="•"/>
              <a:defRPr/>
            </a:pPr>
            <a:r>
              <a:rPr lang="en-US" b="1" dirty="0" smtClean="0"/>
              <a:t>Do not discuss </a:t>
            </a:r>
            <a:r>
              <a:rPr lang="en-US" dirty="0" smtClean="0"/>
              <a:t>a </a:t>
            </a:r>
            <a:r>
              <a:rPr lang="en-US" b="1" dirty="0" smtClean="0"/>
              <a:t>students</a:t>
            </a:r>
            <a:r>
              <a:rPr lang="en-US" dirty="0" smtClean="0"/>
              <a:t> appointment, suspension, or expulsion </a:t>
            </a:r>
            <a:r>
              <a:rPr lang="en-US" b="1" dirty="0" smtClean="0"/>
              <a:t>with anyone </a:t>
            </a:r>
            <a:r>
              <a:rPr lang="en-US" dirty="0" smtClean="0"/>
              <a:t>but the student and parent/guardians and administration</a:t>
            </a:r>
          </a:p>
          <a:p>
            <a:pPr fontAlgn="auto">
              <a:spcAft>
                <a:spcPts val="0"/>
              </a:spcAft>
              <a:buFont typeface="Arial" pitchFamily="34" charset="0"/>
              <a:buChar char="•"/>
              <a:defRPr/>
            </a:pPr>
            <a:endParaRPr lang="en-US" dirty="0"/>
          </a:p>
        </p:txBody>
      </p:sp>
      <p:pic>
        <p:nvPicPr>
          <p:cNvPr id="30723" name="Picture 3" descr="C:\Users\kss\AppData\Local\Microsoft\Windows\Temporary Internet Files\Content.IE5\PLRL1QD7\MP900399544[1].jpg"/>
          <p:cNvPicPr>
            <a:picLocks noChangeAspect="1" noChangeArrowheads="1"/>
          </p:cNvPicPr>
          <p:nvPr/>
        </p:nvPicPr>
        <p:blipFill>
          <a:blip r:embed="rId3"/>
          <a:srcRect/>
          <a:stretch>
            <a:fillRect/>
          </a:stretch>
        </p:blipFill>
        <p:spPr bwMode="auto">
          <a:xfrm>
            <a:off x="6172200" y="2895600"/>
            <a:ext cx="2495550" cy="312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Ethics for Coaching</a:t>
            </a:r>
            <a:endParaRPr lang="en-US" dirty="0"/>
          </a:p>
        </p:txBody>
      </p:sp>
      <p:sp>
        <p:nvSpPr>
          <p:cNvPr id="3" name="Subtitle 2"/>
          <p:cNvSpPr>
            <a:spLocks noGrp="1"/>
          </p:cNvSpPr>
          <p:nvPr>
            <p:ph type="subTitle" idx="1"/>
          </p:nvPr>
        </p:nvSpPr>
        <p:spPr/>
        <p:txBody>
          <a:bodyPr rtlCol="0">
            <a:normAutofit fontScale="92500" lnSpcReduction="10000"/>
          </a:bodyPr>
          <a:lstStyle/>
          <a:p>
            <a:pPr fontAlgn="auto">
              <a:spcAft>
                <a:spcPts val="0"/>
              </a:spcAft>
              <a:buFont typeface="Arial" pitchFamily="34" charset="0"/>
              <a:buNone/>
              <a:defRPr/>
            </a:pPr>
            <a:r>
              <a:rPr lang="en-US" dirty="0" smtClean="0"/>
              <a:t>A Mandated Training for Athletic Directors, Coaches, P.E. Teachers and Volunteer Coaches</a:t>
            </a:r>
            <a:endParaRPr lang="en-US" dirty="0"/>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en-US" dirty="0" smtClean="0"/>
              <a:t>Appropriate Actions</a:t>
            </a:r>
            <a:endParaRPr lang="en-US" dirty="0"/>
          </a:p>
        </p:txBody>
      </p:sp>
      <p:sp>
        <p:nvSpPr>
          <p:cNvPr id="31746" name="Content Placeholder 4"/>
          <p:cNvSpPr>
            <a:spLocks noGrp="1"/>
          </p:cNvSpPr>
          <p:nvPr>
            <p:ph idx="1"/>
          </p:nvPr>
        </p:nvSpPr>
        <p:spPr/>
        <p:txBody>
          <a:bodyPr/>
          <a:lstStyle/>
          <a:p>
            <a:r>
              <a:rPr lang="en-US" b="1" dirty="0" smtClean="0"/>
              <a:t>Supervision, Supervision, Supervision</a:t>
            </a:r>
          </a:p>
          <a:p>
            <a:pPr lvl="1"/>
            <a:r>
              <a:rPr lang="en-US" dirty="0" smtClean="0"/>
              <a:t>Never leave a student unsupervised</a:t>
            </a:r>
          </a:p>
          <a:p>
            <a:r>
              <a:rPr lang="en-US" dirty="0" smtClean="0"/>
              <a:t>Ensure </a:t>
            </a:r>
            <a:r>
              <a:rPr lang="en-US" b="1" dirty="0" smtClean="0"/>
              <a:t>safe environment standards </a:t>
            </a:r>
            <a:r>
              <a:rPr lang="en-US" dirty="0" smtClean="0"/>
              <a:t>are employed at all times</a:t>
            </a:r>
          </a:p>
          <a:p>
            <a:r>
              <a:rPr lang="en-US" b="1" dirty="0" smtClean="0"/>
              <a:t>Never be alone </a:t>
            </a:r>
            <a:r>
              <a:rPr lang="en-US" dirty="0" smtClean="0"/>
              <a:t>with a student</a:t>
            </a:r>
          </a:p>
          <a:p>
            <a:r>
              <a:rPr lang="en-US" dirty="0" smtClean="0"/>
              <a:t>Ensure all </a:t>
            </a:r>
            <a:r>
              <a:rPr lang="en-US" b="1" dirty="0" smtClean="0"/>
              <a:t>students have left </a:t>
            </a:r>
            <a:r>
              <a:rPr lang="en-US" dirty="0" smtClean="0"/>
              <a:t>the event or practice </a:t>
            </a:r>
            <a:r>
              <a:rPr lang="en-US" b="1" dirty="0" smtClean="0"/>
              <a:t>BEFORE</a:t>
            </a:r>
            <a:r>
              <a:rPr lang="en-US" dirty="0" smtClean="0"/>
              <a:t> </a:t>
            </a:r>
            <a:r>
              <a:rPr lang="en-US" b="1" dirty="0" smtClean="0"/>
              <a:t>you leave </a:t>
            </a:r>
            <a:r>
              <a:rPr lang="en-US" dirty="0" smtClean="0"/>
              <a:t>the event or practice</a:t>
            </a:r>
          </a:p>
          <a:p>
            <a:endParaRPr lang="en-US" dirty="0" smtClean="0"/>
          </a:p>
          <a:p>
            <a:endParaRPr lang="en-US" dirty="0" smtClean="0"/>
          </a:p>
          <a:p>
            <a:endParaRPr lang="en-US" dirty="0" smtClean="0"/>
          </a:p>
        </p:txBody>
      </p:sp>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Appropriate Actions</a:t>
            </a:r>
            <a:endParaRPr lang="en-US" dirty="0"/>
          </a:p>
        </p:txBody>
      </p:sp>
      <p:sp>
        <p:nvSpPr>
          <p:cNvPr id="3" name="Content Placeholder 2"/>
          <p:cNvSpPr>
            <a:spLocks noGrp="1"/>
          </p:cNvSpPr>
          <p:nvPr>
            <p:ph idx="1"/>
          </p:nvPr>
        </p:nvSpPr>
        <p:spPr/>
        <p:txBody>
          <a:bodyPr/>
          <a:lstStyle/>
          <a:p>
            <a:r>
              <a:rPr lang="en-US" b="1" dirty="0" smtClean="0"/>
              <a:t>Late pick-up</a:t>
            </a:r>
          </a:p>
          <a:p>
            <a:pPr lvl="1"/>
            <a:r>
              <a:rPr lang="en-US" b="1" dirty="0" smtClean="0"/>
              <a:t>Never leave </a:t>
            </a:r>
            <a:r>
              <a:rPr lang="en-US" dirty="0" smtClean="0"/>
              <a:t>students </a:t>
            </a:r>
            <a:r>
              <a:rPr lang="en-US" b="1" dirty="0" smtClean="0"/>
              <a:t>unattended</a:t>
            </a:r>
            <a:r>
              <a:rPr lang="en-US" dirty="0" smtClean="0"/>
              <a:t>.</a:t>
            </a:r>
          </a:p>
          <a:p>
            <a:pPr lvl="1"/>
            <a:r>
              <a:rPr lang="en-US" dirty="0" smtClean="0"/>
              <a:t>Ensure each </a:t>
            </a:r>
            <a:r>
              <a:rPr lang="en-US" b="1" dirty="0" smtClean="0"/>
              <a:t>student has been picked </a:t>
            </a:r>
            <a:r>
              <a:rPr lang="en-US" dirty="0" smtClean="0"/>
              <a:t>up or has left the property </a:t>
            </a:r>
            <a:r>
              <a:rPr lang="en-US" b="1" dirty="0" smtClean="0"/>
              <a:t>BEFORE leaving yourself</a:t>
            </a:r>
            <a:r>
              <a:rPr lang="en-US" dirty="0" smtClean="0"/>
              <a:t>.</a:t>
            </a:r>
          </a:p>
          <a:p>
            <a:r>
              <a:rPr lang="en-US" b="1" dirty="0" smtClean="0"/>
              <a:t>Transporting Students</a:t>
            </a:r>
          </a:p>
          <a:p>
            <a:pPr lvl="1"/>
            <a:r>
              <a:rPr lang="en-US" b="1" dirty="0" smtClean="0"/>
              <a:t>Never transport </a:t>
            </a:r>
            <a:r>
              <a:rPr lang="en-US" dirty="0" smtClean="0"/>
              <a:t>a student </a:t>
            </a:r>
            <a:r>
              <a:rPr lang="en-US" b="1" dirty="0" smtClean="0"/>
              <a:t>by yourself</a:t>
            </a:r>
          </a:p>
          <a:p>
            <a:pPr lvl="1"/>
            <a:r>
              <a:rPr lang="en-US" b="1" dirty="0" smtClean="0"/>
              <a:t>Transportation</a:t>
            </a:r>
            <a:r>
              <a:rPr lang="en-US" dirty="0" smtClean="0"/>
              <a:t> of students in </a:t>
            </a:r>
            <a:r>
              <a:rPr lang="en-US" b="1" dirty="0" smtClean="0"/>
              <a:t>personal vehicles </a:t>
            </a:r>
            <a:r>
              <a:rPr lang="en-US" dirty="0" smtClean="0"/>
              <a:t>is </a:t>
            </a:r>
            <a:r>
              <a:rPr lang="en-US" b="1" dirty="0" smtClean="0"/>
              <a:t>NOT recommended</a:t>
            </a:r>
            <a:r>
              <a:rPr lang="en-US" dirty="0" smtClean="0"/>
              <a:t>.</a:t>
            </a:r>
            <a:endParaRPr lang="en-US" dirty="0"/>
          </a:p>
        </p:txBody>
      </p:sp>
    </p:spTree>
    <p:extLst>
      <p:ext uri="{BB962C8B-B14F-4D97-AF65-F5344CB8AC3E}">
        <p14:creationId xmlns:p14="http://schemas.microsoft.com/office/powerpoint/2010/main" val="4082806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Appropriate Actions</a:t>
            </a:r>
            <a:endParaRPr lang="en-US" dirty="0"/>
          </a:p>
        </p:txBody>
      </p:sp>
      <p:sp>
        <p:nvSpPr>
          <p:cNvPr id="3" name="Content Placeholder 2"/>
          <p:cNvSpPr>
            <a:spLocks noGrp="1"/>
          </p:cNvSpPr>
          <p:nvPr>
            <p:ph idx="1"/>
          </p:nvPr>
        </p:nvSpPr>
        <p:spPr/>
        <p:txBody>
          <a:bodyPr/>
          <a:lstStyle/>
          <a:p>
            <a:r>
              <a:rPr lang="en-US" b="1" dirty="0" smtClean="0"/>
              <a:t>Medical Needs</a:t>
            </a:r>
          </a:p>
          <a:p>
            <a:pPr lvl="1"/>
            <a:r>
              <a:rPr lang="en-US" b="1" dirty="0" smtClean="0"/>
              <a:t>Understand</a:t>
            </a:r>
            <a:r>
              <a:rPr lang="en-US" dirty="0" smtClean="0"/>
              <a:t> medical </a:t>
            </a:r>
            <a:r>
              <a:rPr lang="en-US" b="1" dirty="0" smtClean="0"/>
              <a:t>needs</a:t>
            </a:r>
          </a:p>
          <a:p>
            <a:pPr lvl="1"/>
            <a:r>
              <a:rPr lang="en-US" dirty="0" smtClean="0"/>
              <a:t>Have </a:t>
            </a:r>
            <a:r>
              <a:rPr lang="en-US" b="1" dirty="0" smtClean="0"/>
              <a:t>access to first aide</a:t>
            </a:r>
          </a:p>
          <a:p>
            <a:pPr lvl="1"/>
            <a:r>
              <a:rPr lang="en-US" dirty="0" smtClean="0"/>
              <a:t>Have quick </a:t>
            </a:r>
            <a:r>
              <a:rPr lang="en-US" b="1" dirty="0" smtClean="0"/>
              <a:t>access</a:t>
            </a:r>
            <a:r>
              <a:rPr lang="en-US" dirty="0" smtClean="0"/>
              <a:t> to parent guardian </a:t>
            </a:r>
            <a:r>
              <a:rPr lang="en-US" b="1" dirty="0" smtClean="0"/>
              <a:t>phone numbers</a:t>
            </a:r>
            <a:endParaRPr lang="en-US" b="1" dirty="0"/>
          </a:p>
        </p:txBody>
      </p:sp>
      <p:pic>
        <p:nvPicPr>
          <p:cNvPr id="5122" name="Picture 2" descr="C:\Users\kss\AppData\Local\Microsoft\Windows\Temporary Internet Files\Content.IE5\ACOE940A\MP90044871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657600"/>
            <a:ext cx="42672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477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Inappropriate Actions</a:t>
            </a:r>
            <a:endParaRPr lang="en-US" dirty="0"/>
          </a:p>
        </p:txBody>
      </p:sp>
      <p:sp>
        <p:nvSpPr>
          <p:cNvPr id="3" name="Content Placeholder 2"/>
          <p:cNvSpPr>
            <a:spLocks noGrp="1"/>
          </p:cNvSpPr>
          <p:nvPr>
            <p:ph idx="1"/>
          </p:nvPr>
        </p:nvSpPr>
        <p:spPr/>
        <p:txBody>
          <a:bodyPr rtlCol="0">
            <a:normAutofit fontScale="85000" lnSpcReduction="20000"/>
          </a:bodyPr>
          <a:lstStyle/>
          <a:p>
            <a:pPr marL="0" indent="0" algn="ctr" fontAlgn="auto">
              <a:spcAft>
                <a:spcPts val="0"/>
              </a:spcAft>
              <a:buNone/>
              <a:defRPr/>
            </a:pPr>
            <a:r>
              <a:rPr lang="en-US" sz="5800" b="1" dirty="0" smtClean="0">
                <a:solidFill>
                  <a:srgbClr val="FF0000"/>
                </a:solidFill>
                <a:latin typeface="Arial Black" pitchFamily="34" charset="0"/>
              </a:rPr>
              <a:t>NEVER…</a:t>
            </a:r>
          </a:p>
          <a:p>
            <a:pPr fontAlgn="auto">
              <a:spcAft>
                <a:spcPts val="0"/>
              </a:spcAft>
              <a:buFont typeface="Arial" pitchFamily="34" charset="0"/>
              <a:buChar char="•"/>
              <a:defRPr/>
            </a:pPr>
            <a:r>
              <a:rPr lang="en-US" b="1" dirty="0" smtClean="0"/>
              <a:t>Engage</a:t>
            </a:r>
            <a:r>
              <a:rPr lang="en-US" dirty="0" smtClean="0"/>
              <a:t> in </a:t>
            </a:r>
            <a:r>
              <a:rPr lang="en-US" b="1" dirty="0" smtClean="0"/>
              <a:t>personal texting/social networking </a:t>
            </a:r>
            <a:r>
              <a:rPr lang="en-US" dirty="0" smtClean="0"/>
              <a:t>with a student</a:t>
            </a:r>
          </a:p>
          <a:p>
            <a:pPr fontAlgn="auto">
              <a:spcAft>
                <a:spcPts val="0"/>
              </a:spcAft>
              <a:buFont typeface="Arial" pitchFamily="34" charset="0"/>
              <a:buChar char="•"/>
              <a:defRPr/>
            </a:pPr>
            <a:r>
              <a:rPr lang="en-US" b="1" dirty="0" smtClean="0"/>
              <a:t>Participate</a:t>
            </a:r>
            <a:r>
              <a:rPr lang="en-US" dirty="0" smtClean="0"/>
              <a:t> in </a:t>
            </a:r>
            <a:r>
              <a:rPr lang="en-US" b="1" dirty="0" smtClean="0"/>
              <a:t>illegal activities </a:t>
            </a:r>
            <a:r>
              <a:rPr lang="en-US" dirty="0" smtClean="0"/>
              <a:t>with students</a:t>
            </a:r>
          </a:p>
          <a:p>
            <a:pPr lvl="1" fontAlgn="auto">
              <a:spcAft>
                <a:spcPts val="0"/>
              </a:spcAft>
              <a:buFont typeface="Arial" pitchFamily="34" charset="0"/>
              <a:buChar char="–"/>
              <a:defRPr/>
            </a:pPr>
            <a:r>
              <a:rPr lang="en-US" dirty="0" smtClean="0"/>
              <a:t>Drinking</a:t>
            </a:r>
            <a:endParaRPr lang="en-US" dirty="0"/>
          </a:p>
          <a:p>
            <a:pPr lvl="1" fontAlgn="auto">
              <a:spcAft>
                <a:spcPts val="0"/>
              </a:spcAft>
              <a:buFont typeface="Arial" pitchFamily="34" charset="0"/>
              <a:buChar char="–"/>
              <a:defRPr/>
            </a:pPr>
            <a:r>
              <a:rPr lang="en-US" dirty="0" smtClean="0"/>
              <a:t>Smoking/Tobacco use within 1000 feet of a School</a:t>
            </a:r>
          </a:p>
          <a:p>
            <a:pPr fontAlgn="auto">
              <a:spcAft>
                <a:spcPts val="0"/>
              </a:spcAft>
              <a:buFont typeface="Arial" pitchFamily="34" charset="0"/>
              <a:buChar char="•"/>
              <a:defRPr/>
            </a:pPr>
            <a:r>
              <a:rPr lang="en-US" b="1" dirty="0" smtClean="0"/>
              <a:t>Circumvent the Rules</a:t>
            </a:r>
          </a:p>
          <a:p>
            <a:pPr fontAlgn="auto">
              <a:spcAft>
                <a:spcPts val="0"/>
              </a:spcAft>
              <a:buFont typeface="Arial" pitchFamily="34" charset="0"/>
              <a:buChar char="•"/>
              <a:defRPr/>
            </a:pPr>
            <a:r>
              <a:rPr lang="en-US" b="1" dirty="0" smtClean="0"/>
              <a:t>Demean</a:t>
            </a:r>
            <a:r>
              <a:rPr lang="en-US" dirty="0" smtClean="0"/>
              <a:t> </a:t>
            </a:r>
            <a:r>
              <a:rPr lang="en-US" dirty="0"/>
              <a:t>a </a:t>
            </a:r>
            <a:r>
              <a:rPr lang="en-US" b="1" dirty="0" smtClean="0"/>
              <a:t>student</a:t>
            </a:r>
            <a:r>
              <a:rPr lang="en-US" dirty="0" smtClean="0"/>
              <a:t> in anyway</a:t>
            </a:r>
            <a:endParaRPr lang="en-US" dirty="0"/>
          </a:p>
          <a:p>
            <a:pPr lvl="1" fontAlgn="auto">
              <a:spcAft>
                <a:spcPts val="0"/>
              </a:spcAft>
              <a:buFont typeface="Arial" pitchFamily="34" charset="0"/>
              <a:buChar char="–"/>
              <a:defRPr/>
            </a:pPr>
            <a:r>
              <a:rPr lang="en-US" dirty="0"/>
              <a:t>This includes the use of </a:t>
            </a:r>
            <a:r>
              <a:rPr lang="en-US" dirty="0" smtClean="0"/>
              <a:t>nicknames (i.e. shorty)</a:t>
            </a:r>
            <a:endParaRPr lang="en-US" dirty="0"/>
          </a:p>
          <a:p>
            <a:pPr fontAlgn="auto">
              <a:spcAft>
                <a:spcPts val="0"/>
              </a:spcAft>
              <a:buFont typeface="Arial" pitchFamily="34" charset="0"/>
              <a:buChar char="•"/>
              <a:defRPr/>
            </a:pPr>
            <a:r>
              <a:rPr lang="en-US" dirty="0" smtClean="0"/>
              <a:t>Use </a:t>
            </a:r>
            <a:r>
              <a:rPr lang="en-US" b="1" dirty="0" smtClean="0"/>
              <a:t>Profane</a:t>
            </a:r>
            <a:r>
              <a:rPr lang="en-US" dirty="0" smtClean="0"/>
              <a:t> or </a:t>
            </a:r>
            <a:r>
              <a:rPr lang="en-US" b="1" dirty="0" smtClean="0"/>
              <a:t>Vulgar</a:t>
            </a:r>
            <a:r>
              <a:rPr lang="en-US" dirty="0" smtClean="0"/>
              <a:t> </a:t>
            </a:r>
            <a:r>
              <a:rPr lang="en-US" b="1" dirty="0" smtClean="0"/>
              <a:t>language</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endParaRPr lang="en-US"/>
          </a:p>
        </p:txBody>
      </p:sp>
      <p:sp>
        <p:nvSpPr>
          <p:cNvPr id="5" name="Content Placeholder 4"/>
          <p:cNvSpPr>
            <a:spLocks noGrp="1"/>
          </p:cNvSpPr>
          <p:nvPr>
            <p:ph idx="1"/>
          </p:nvPr>
        </p:nvSpPr>
        <p:spPr>
          <a:xfrm>
            <a:off x="381000" y="1600200"/>
            <a:ext cx="8305800" cy="4525963"/>
          </a:xfrm>
        </p:spPr>
        <p:txBody>
          <a:bodyPr rtlCol="0">
            <a:normAutofit lnSpcReduction="10000"/>
          </a:bodyPr>
          <a:lstStyle/>
          <a:p>
            <a:pPr marL="0" indent="0" algn="ctr" fontAlgn="auto">
              <a:spcAft>
                <a:spcPts val="0"/>
              </a:spcAft>
              <a:buFont typeface="Arial" pitchFamily="34" charset="0"/>
              <a:buNone/>
              <a:defRPr/>
            </a:pPr>
            <a:endParaRPr lang="en-US" dirty="0"/>
          </a:p>
          <a:p>
            <a:pPr marL="0" indent="0" algn="ctr" fontAlgn="auto">
              <a:spcAft>
                <a:spcPts val="0"/>
              </a:spcAft>
              <a:buFont typeface="Arial" pitchFamily="34" charset="0"/>
              <a:buNone/>
              <a:defRPr/>
            </a:pPr>
            <a:r>
              <a:rPr lang="en-US" sz="4500" dirty="0" smtClean="0"/>
              <a:t>Students will </a:t>
            </a:r>
            <a:r>
              <a:rPr lang="en-US" sz="5500" b="1" dirty="0" smtClean="0">
                <a:effectLst>
                  <a:outerShdw blurRad="38100" dist="38100" dir="2700000" algn="tl">
                    <a:srgbClr val="000000">
                      <a:alpha val="43137"/>
                    </a:srgbClr>
                  </a:outerShdw>
                </a:effectLst>
              </a:rPr>
              <a:t>RARELY</a:t>
            </a:r>
            <a:r>
              <a:rPr lang="en-US" sz="5500" dirty="0" smtClean="0"/>
              <a:t> </a:t>
            </a:r>
            <a:r>
              <a:rPr lang="en-US" sz="5500" b="1" dirty="0">
                <a:effectLst>
                  <a:outerShdw blurRad="38100" dist="38100" dir="2700000" algn="tl">
                    <a:srgbClr val="000000">
                      <a:alpha val="43137"/>
                    </a:srgbClr>
                  </a:outerShdw>
                </a:effectLst>
              </a:rPr>
              <a:t>REMEMBER</a:t>
            </a:r>
            <a:r>
              <a:rPr lang="en-US" sz="5500" dirty="0" smtClean="0"/>
              <a:t> </a:t>
            </a:r>
            <a:r>
              <a:rPr lang="en-US" sz="4500" dirty="0"/>
              <a:t>what you </a:t>
            </a:r>
            <a:r>
              <a:rPr lang="en-US" sz="5500" b="1" dirty="0">
                <a:effectLst>
                  <a:outerShdw blurRad="38100" dist="38100" dir="2700000" algn="tl">
                    <a:srgbClr val="000000">
                      <a:alpha val="43137"/>
                    </a:srgbClr>
                  </a:outerShdw>
                </a:effectLst>
              </a:rPr>
              <a:t>SAID</a:t>
            </a:r>
            <a:r>
              <a:rPr lang="en-US" sz="5500" dirty="0" smtClean="0"/>
              <a:t>, </a:t>
            </a:r>
            <a:r>
              <a:rPr lang="en-US" sz="4500" dirty="0"/>
              <a:t>but they will </a:t>
            </a:r>
            <a:r>
              <a:rPr lang="en-US" sz="5500" b="1" dirty="0">
                <a:effectLst>
                  <a:outerShdw blurRad="38100" dist="38100" dir="2700000" algn="tl">
                    <a:srgbClr val="000000">
                      <a:alpha val="43137"/>
                    </a:srgbClr>
                  </a:outerShdw>
                </a:effectLst>
              </a:rPr>
              <a:t>ALWAYS</a:t>
            </a:r>
            <a:r>
              <a:rPr lang="en-US" sz="5500" dirty="0" smtClean="0"/>
              <a:t> </a:t>
            </a:r>
            <a:r>
              <a:rPr lang="en-US" sz="5500" b="1" dirty="0">
                <a:effectLst>
                  <a:outerShdw blurRad="38100" dist="38100" dir="2700000" algn="tl">
                    <a:srgbClr val="000000">
                      <a:alpha val="43137"/>
                    </a:srgbClr>
                  </a:outerShdw>
                </a:effectLst>
              </a:rPr>
              <a:t>REMEMBER</a:t>
            </a:r>
            <a:r>
              <a:rPr lang="en-US" sz="5500" dirty="0" smtClean="0"/>
              <a:t> </a:t>
            </a:r>
            <a:r>
              <a:rPr lang="en-US" sz="4500" dirty="0"/>
              <a:t>how you made</a:t>
            </a:r>
            <a:r>
              <a:rPr lang="en-US" sz="5500" dirty="0" smtClean="0"/>
              <a:t> </a:t>
            </a:r>
            <a:r>
              <a:rPr lang="en-US" sz="4500" dirty="0"/>
              <a:t>them</a:t>
            </a:r>
            <a:r>
              <a:rPr lang="en-US" sz="5500" dirty="0" smtClean="0"/>
              <a:t> </a:t>
            </a:r>
            <a:r>
              <a:rPr lang="en-US" sz="5500" b="1" dirty="0">
                <a:effectLst>
                  <a:outerShdw blurRad="38100" dist="38100" dir="2700000" algn="tl">
                    <a:srgbClr val="000000">
                      <a:alpha val="43137"/>
                    </a:srgbClr>
                  </a:outerShdw>
                </a:effectLst>
              </a:rPr>
              <a:t>FEEL</a:t>
            </a:r>
            <a:r>
              <a:rPr lang="en-US" sz="5500" dirty="0" smtClean="0"/>
              <a:t>.</a:t>
            </a:r>
            <a:endParaRPr lang="en-US" sz="5500" dirty="0"/>
          </a:p>
        </p:txBody>
      </p:sp>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Important to KNOW</a:t>
            </a:r>
            <a:endParaRPr lang="en-US" dirty="0"/>
          </a:p>
        </p:txBody>
      </p:sp>
      <p:sp>
        <p:nvSpPr>
          <p:cNvPr id="3" name="Content Placeholder 2"/>
          <p:cNvSpPr>
            <a:spLocks noGrp="1"/>
          </p:cNvSpPr>
          <p:nvPr>
            <p:ph idx="1"/>
          </p:nvPr>
        </p:nvSpPr>
        <p:spPr>
          <a:xfrm>
            <a:off x="457200" y="1600200"/>
            <a:ext cx="8153400" cy="4525963"/>
          </a:xfrm>
        </p:spPr>
        <p:txBody>
          <a:bodyPr/>
          <a:lstStyle/>
          <a:p>
            <a:r>
              <a:rPr lang="en-US" b="1" dirty="0"/>
              <a:t>Principal’s Responsibility</a:t>
            </a:r>
          </a:p>
          <a:p>
            <a:pPr lvl="1"/>
            <a:r>
              <a:rPr lang="en-US" b="1" dirty="0"/>
              <a:t>All sporting activities </a:t>
            </a:r>
            <a:r>
              <a:rPr lang="en-US" dirty="0"/>
              <a:t>are ultimately the </a:t>
            </a:r>
            <a:r>
              <a:rPr lang="en-US" b="1" dirty="0"/>
              <a:t>responsibility</a:t>
            </a:r>
            <a:r>
              <a:rPr lang="en-US" dirty="0"/>
              <a:t> of the </a:t>
            </a:r>
            <a:r>
              <a:rPr lang="en-US" b="1" dirty="0"/>
              <a:t>school’s principal</a:t>
            </a:r>
            <a:r>
              <a:rPr lang="en-US" dirty="0"/>
              <a:t>. </a:t>
            </a:r>
            <a:endParaRPr lang="en-US" dirty="0" smtClean="0"/>
          </a:p>
          <a:p>
            <a:pPr lvl="1"/>
            <a:r>
              <a:rPr lang="en-US" b="1" dirty="0" smtClean="0"/>
              <a:t>All </a:t>
            </a:r>
            <a:r>
              <a:rPr lang="en-US" b="1" dirty="0"/>
              <a:t>coaches</a:t>
            </a:r>
            <a:r>
              <a:rPr lang="en-US" dirty="0"/>
              <a:t>, paid or volunteer, </a:t>
            </a:r>
            <a:r>
              <a:rPr lang="en-US" b="1" dirty="0"/>
              <a:t>are responsible to the principal at all times.</a:t>
            </a:r>
          </a:p>
          <a:p>
            <a:endParaRPr lang="en-US" dirty="0"/>
          </a:p>
        </p:txBody>
      </p:sp>
      <p:pic>
        <p:nvPicPr>
          <p:cNvPr id="1026" name="Picture 2" descr="C:\Users\kss\AppData\Local\Microsoft\Windows\Temporary Internet Files\Content.IE5\Z5A0161F\MP90034152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191000"/>
            <a:ext cx="3418318"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to KNOW</a:t>
            </a:r>
            <a:endParaRPr lang="en-US" dirty="0"/>
          </a:p>
        </p:txBody>
      </p:sp>
      <p:sp>
        <p:nvSpPr>
          <p:cNvPr id="3" name="Content Placeholder 2"/>
          <p:cNvSpPr>
            <a:spLocks noGrp="1"/>
          </p:cNvSpPr>
          <p:nvPr>
            <p:ph idx="1"/>
          </p:nvPr>
        </p:nvSpPr>
        <p:spPr/>
        <p:txBody>
          <a:bodyPr/>
          <a:lstStyle/>
          <a:p>
            <a:r>
              <a:rPr lang="en-US" b="1" dirty="0" smtClean="0"/>
              <a:t>Coaches Meetings</a:t>
            </a:r>
          </a:p>
          <a:p>
            <a:pPr lvl="1"/>
            <a:r>
              <a:rPr lang="en-US" sz="2500" b="1" dirty="0" smtClean="0"/>
              <a:t>Coaches</a:t>
            </a:r>
            <a:r>
              <a:rPr lang="en-US" sz="2500" dirty="0" smtClean="0"/>
              <a:t> </a:t>
            </a:r>
            <a:r>
              <a:rPr lang="en-US" sz="2500" dirty="0"/>
              <a:t>must </a:t>
            </a:r>
            <a:r>
              <a:rPr lang="en-US" sz="2500" b="1" dirty="0"/>
              <a:t>communicate</a:t>
            </a:r>
            <a:r>
              <a:rPr lang="en-US" sz="2500" dirty="0"/>
              <a:t> with the </a:t>
            </a:r>
            <a:r>
              <a:rPr lang="en-US" sz="2500" b="1" dirty="0"/>
              <a:t>Principal</a:t>
            </a:r>
            <a:r>
              <a:rPr lang="en-US" sz="2500" dirty="0"/>
              <a:t> the results of all coaches meetings. </a:t>
            </a:r>
            <a:endParaRPr lang="en-US" sz="2500" dirty="0" smtClean="0"/>
          </a:p>
          <a:p>
            <a:pPr lvl="1"/>
            <a:r>
              <a:rPr lang="en-US" sz="2500" b="1" dirty="0" smtClean="0"/>
              <a:t>High Schools</a:t>
            </a:r>
          </a:p>
          <a:p>
            <a:pPr lvl="2"/>
            <a:r>
              <a:rPr lang="en-US" sz="2000" b="1" dirty="0"/>
              <a:t>Coaches attend FHSAA </a:t>
            </a:r>
            <a:r>
              <a:rPr lang="en-US" sz="2000" dirty="0"/>
              <a:t>sanctioned meetings that happen before each sport, </a:t>
            </a:r>
            <a:r>
              <a:rPr lang="en-US" sz="2000" dirty="0" smtClean="0"/>
              <a:t>and must </a:t>
            </a:r>
            <a:r>
              <a:rPr lang="en-US" sz="2000" b="1" dirty="0" smtClean="0"/>
              <a:t>adhere to </a:t>
            </a:r>
            <a:r>
              <a:rPr lang="en-US" sz="2000" dirty="0" smtClean="0"/>
              <a:t>any </a:t>
            </a:r>
            <a:r>
              <a:rPr lang="en-US" sz="2000" b="1" dirty="0"/>
              <a:t>FHSAA regulations</a:t>
            </a:r>
            <a:r>
              <a:rPr lang="en-US" sz="2000" dirty="0"/>
              <a:t>, </a:t>
            </a:r>
            <a:r>
              <a:rPr lang="en-US" sz="2000" b="1" dirty="0"/>
              <a:t>roster submissions </a:t>
            </a:r>
            <a:r>
              <a:rPr lang="en-US" sz="2000" dirty="0"/>
              <a:t>and </a:t>
            </a:r>
            <a:r>
              <a:rPr lang="en-US" sz="2000" b="1" dirty="0"/>
              <a:t>other forms </a:t>
            </a:r>
            <a:r>
              <a:rPr lang="en-US" sz="2000" dirty="0"/>
              <a:t>for district/regional/state </a:t>
            </a:r>
            <a:r>
              <a:rPr lang="en-US" sz="2000" b="1" dirty="0"/>
              <a:t>competition</a:t>
            </a:r>
            <a:r>
              <a:rPr lang="en-US" sz="2000" dirty="0"/>
              <a:t>. </a:t>
            </a:r>
            <a:endParaRPr lang="en-US" sz="2000" dirty="0" smtClean="0"/>
          </a:p>
          <a:p>
            <a:pPr lvl="2"/>
            <a:r>
              <a:rPr lang="en-US" sz="2000" dirty="0" smtClean="0"/>
              <a:t>FHSAA issues </a:t>
            </a:r>
            <a:r>
              <a:rPr lang="en-US" sz="2000" b="1" dirty="0" smtClean="0"/>
              <a:t>stiff financial and program penalties </a:t>
            </a:r>
            <a:r>
              <a:rPr lang="en-US" sz="2000" dirty="0" smtClean="0"/>
              <a:t>for </a:t>
            </a:r>
            <a:r>
              <a:rPr lang="en-US" sz="2000" b="1" dirty="0" smtClean="0"/>
              <a:t>failure</a:t>
            </a:r>
            <a:r>
              <a:rPr lang="en-US" sz="2000" dirty="0" smtClean="0"/>
              <a:t> to </a:t>
            </a:r>
            <a:r>
              <a:rPr lang="en-US" sz="2000" b="1" dirty="0" smtClean="0"/>
              <a:t>follow regulations </a:t>
            </a:r>
            <a:r>
              <a:rPr lang="en-US" sz="2000" dirty="0" smtClean="0"/>
              <a:t>and </a:t>
            </a:r>
            <a:r>
              <a:rPr lang="en-US" sz="2000" b="1" dirty="0" smtClean="0"/>
              <a:t>requirements</a:t>
            </a:r>
            <a:r>
              <a:rPr lang="en-US" sz="2000" dirty="0" smtClean="0"/>
              <a:t>. </a:t>
            </a:r>
            <a:endParaRPr lang="en-US" sz="2000" dirty="0"/>
          </a:p>
          <a:p>
            <a:pPr lvl="2"/>
            <a:endParaRPr lang="en-US" sz="2100" dirty="0"/>
          </a:p>
          <a:p>
            <a:endParaRPr lang="en-US" dirty="0"/>
          </a:p>
        </p:txBody>
      </p:sp>
    </p:spTree>
    <p:extLst>
      <p:ext uri="{BB962C8B-B14F-4D97-AF65-F5344CB8AC3E}">
        <p14:creationId xmlns:p14="http://schemas.microsoft.com/office/powerpoint/2010/main" val="39991572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to KNOW</a:t>
            </a:r>
            <a:endParaRPr lang="en-US" dirty="0"/>
          </a:p>
        </p:txBody>
      </p:sp>
      <p:sp>
        <p:nvSpPr>
          <p:cNvPr id="3" name="Content Placeholder 2"/>
          <p:cNvSpPr>
            <a:spLocks noGrp="1"/>
          </p:cNvSpPr>
          <p:nvPr>
            <p:ph idx="1"/>
          </p:nvPr>
        </p:nvSpPr>
        <p:spPr/>
        <p:txBody>
          <a:bodyPr/>
          <a:lstStyle/>
          <a:p>
            <a:r>
              <a:rPr lang="en-US" b="1" dirty="0" smtClean="0"/>
              <a:t>Parental Involvement</a:t>
            </a:r>
          </a:p>
          <a:p>
            <a:pPr lvl="1"/>
            <a:r>
              <a:rPr lang="en-US" dirty="0" smtClean="0"/>
              <a:t>Make </a:t>
            </a:r>
            <a:r>
              <a:rPr lang="en-US" dirty="0"/>
              <a:t>sure parents </a:t>
            </a:r>
            <a:r>
              <a:rPr lang="en-US" b="1" dirty="0" smtClean="0"/>
              <a:t>understand</a:t>
            </a:r>
          </a:p>
          <a:p>
            <a:pPr lvl="2"/>
            <a:r>
              <a:rPr lang="en-US" dirty="0" smtClean="0"/>
              <a:t>the </a:t>
            </a:r>
            <a:r>
              <a:rPr lang="en-US" b="1" dirty="0"/>
              <a:t>regulations</a:t>
            </a:r>
            <a:r>
              <a:rPr lang="en-US" dirty="0"/>
              <a:t> of the </a:t>
            </a:r>
            <a:r>
              <a:rPr lang="en-US" dirty="0" smtClean="0"/>
              <a:t>sports</a:t>
            </a:r>
          </a:p>
          <a:p>
            <a:pPr lvl="2"/>
            <a:r>
              <a:rPr lang="en-US" dirty="0" smtClean="0"/>
              <a:t>what </a:t>
            </a:r>
            <a:r>
              <a:rPr lang="en-US" dirty="0"/>
              <a:t>is </a:t>
            </a:r>
            <a:r>
              <a:rPr lang="en-US" b="1" dirty="0"/>
              <a:t>good </a:t>
            </a:r>
            <a:r>
              <a:rPr lang="en-US" b="1" dirty="0" smtClean="0"/>
              <a:t>sportsmanship</a:t>
            </a:r>
          </a:p>
          <a:p>
            <a:pPr lvl="2"/>
            <a:r>
              <a:rPr lang="en-US" dirty="0" smtClean="0"/>
              <a:t>what </a:t>
            </a:r>
            <a:r>
              <a:rPr lang="en-US" dirty="0"/>
              <a:t>is </a:t>
            </a:r>
            <a:r>
              <a:rPr lang="en-US" b="1" dirty="0"/>
              <a:t>good spectator </a:t>
            </a:r>
            <a:r>
              <a:rPr lang="en-US" b="1" dirty="0" smtClean="0"/>
              <a:t>behavior</a:t>
            </a:r>
          </a:p>
          <a:p>
            <a:pPr lvl="1"/>
            <a:r>
              <a:rPr lang="en-US" b="1" dirty="0" smtClean="0"/>
              <a:t>Communication </a:t>
            </a:r>
            <a:r>
              <a:rPr lang="en-US" dirty="0" smtClean="0"/>
              <a:t>is</a:t>
            </a:r>
            <a:r>
              <a:rPr lang="en-US" b="1" dirty="0" smtClean="0"/>
              <a:t> KEY</a:t>
            </a:r>
          </a:p>
          <a:p>
            <a:r>
              <a:rPr lang="en-US" b="1" dirty="0"/>
              <a:t>Home School Students</a:t>
            </a:r>
          </a:p>
          <a:p>
            <a:pPr lvl="1"/>
            <a:r>
              <a:rPr lang="en-US" b="1" dirty="0"/>
              <a:t>Do NOT </a:t>
            </a:r>
            <a:r>
              <a:rPr lang="en-US" dirty="0"/>
              <a:t>participate in </a:t>
            </a:r>
            <a:r>
              <a:rPr lang="en-US" b="1" dirty="0"/>
              <a:t>school</a:t>
            </a:r>
            <a:r>
              <a:rPr lang="en-US" dirty="0"/>
              <a:t> </a:t>
            </a:r>
            <a:r>
              <a:rPr lang="en-US" b="1" dirty="0"/>
              <a:t>sports </a:t>
            </a:r>
            <a:r>
              <a:rPr lang="en-US" dirty="0"/>
              <a:t>programs</a:t>
            </a:r>
          </a:p>
          <a:p>
            <a:pPr marL="0" indent="0">
              <a:buNone/>
            </a:pPr>
            <a:endParaRPr lang="en-US" dirty="0"/>
          </a:p>
        </p:txBody>
      </p:sp>
    </p:spTree>
    <p:extLst>
      <p:ext uri="{BB962C8B-B14F-4D97-AF65-F5344CB8AC3E}">
        <p14:creationId xmlns:p14="http://schemas.microsoft.com/office/powerpoint/2010/main" val="25040228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to Know</a:t>
            </a:r>
            <a:endParaRPr lang="en-US" dirty="0"/>
          </a:p>
        </p:txBody>
      </p:sp>
      <p:sp>
        <p:nvSpPr>
          <p:cNvPr id="4" name="Content Placeholder 3"/>
          <p:cNvSpPr>
            <a:spLocks noGrp="1"/>
          </p:cNvSpPr>
          <p:nvPr>
            <p:ph idx="1"/>
          </p:nvPr>
        </p:nvSpPr>
        <p:spPr/>
        <p:txBody>
          <a:bodyPr/>
          <a:lstStyle/>
          <a:p>
            <a:pPr fontAlgn="auto">
              <a:spcAft>
                <a:spcPts val="0"/>
              </a:spcAft>
              <a:defRPr/>
            </a:pPr>
            <a:r>
              <a:rPr lang="en-US" b="1" dirty="0" smtClean="0"/>
              <a:t>Compliance forms</a:t>
            </a:r>
          </a:p>
          <a:p>
            <a:pPr lvl="1" fontAlgn="auto">
              <a:spcAft>
                <a:spcPts val="0"/>
              </a:spcAft>
              <a:defRPr/>
            </a:pPr>
            <a:r>
              <a:rPr lang="en-US" dirty="0" smtClean="0"/>
              <a:t>Ensure all </a:t>
            </a:r>
            <a:r>
              <a:rPr lang="en-US" b="1" dirty="0" smtClean="0"/>
              <a:t>league forms </a:t>
            </a:r>
            <a:r>
              <a:rPr lang="en-US" dirty="0" smtClean="0"/>
              <a:t>are </a:t>
            </a:r>
            <a:r>
              <a:rPr lang="en-US" b="1" dirty="0" smtClean="0"/>
              <a:t>completed</a:t>
            </a:r>
            <a:r>
              <a:rPr lang="en-US" dirty="0" smtClean="0"/>
              <a:t> appropriately as identified by the league or FHSAA</a:t>
            </a:r>
          </a:p>
          <a:p>
            <a:pPr fontAlgn="auto">
              <a:spcAft>
                <a:spcPts val="0"/>
              </a:spcAft>
              <a:defRPr/>
            </a:pPr>
            <a:r>
              <a:rPr lang="en-US" b="1" dirty="0" smtClean="0"/>
              <a:t>Medical </a:t>
            </a:r>
            <a:r>
              <a:rPr lang="en-US" b="1" dirty="0"/>
              <a:t>and </a:t>
            </a:r>
            <a:r>
              <a:rPr lang="en-US" b="1" dirty="0" smtClean="0"/>
              <a:t>pre-participation </a:t>
            </a:r>
            <a:r>
              <a:rPr lang="en-US" b="1" dirty="0"/>
              <a:t>forms</a:t>
            </a:r>
          </a:p>
          <a:p>
            <a:pPr lvl="1" fontAlgn="auto">
              <a:spcAft>
                <a:spcPts val="0"/>
              </a:spcAft>
              <a:defRPr/>
            </a:pPr>
            <a:r>
              <a:rPr lang="en-US" dirty="0"/>
              <a:t>Ensure that all </a:t>
            </a:r>
            <a:r>
              <a:rPr lang="en-US" b="1" dirty="0"/>
              <a:t>required forms </a:t>
            </a:r>
            <a:r>
              <a:rPr lang="en-US" dirty="0"/>
              <a:t>are completed </a:t>
            </a:r>
            <a:r>
              <a:rPr lang="en-US" b="1" dirty="0"/>
              <a:t>PRIOR to student participation </a:t>
            </a:r>
            <a:r>
              <a:rPr lang="en-US" dirty="0"/>
              <a:t>in sport</a:t>
            </a:r>
          </a:p>
          <a:p>
            <a:pPr lvl="2" fontAlgn="auto">
              <a:spcAft>
                <a:spcPts val="0"/>
              </a:spcAft>
              <a:defRPr/>
            </a:pPr>
            <a:r>
              <a:rPr lang="en-US" dirty="0"/>
              <a:t>i.e. Health forms, permission to participate</a:t>
            </a:r>
          </a:p>
          <a:p>
            <a:pPr marL="0" indent="0">
              <a:buNone/>
            </a:pPr>
            <a:endParaRPr lang="en-US" dirty="0"/>
          </a:p>
        </p:txBody>
      </p:sp>
    </p:spTree>
    <p:extLst>
      <p:ext uri="{BB962C8B-B14F-4D97-AF65-F5344CB8AC3E}">
        <p14:creationId xmlns:p14="http://schemas.microsoft.com/office/powerpoint/2010/main" val="6918380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Sportsmanship for all </a:t>
            </a:r>
            <a:endParaRPr lang="en-US" dirty="0"/>
          </a:p>
        </p:txBody>
      </p:sp>
      <p:sp>
        <p:nvSpPr>
          <p:cNvPr id="3" name="Text Placeholder 2"/>
          <p:cNvSpPr>
            <a:spLocks noGrp="1"/>
          </p:cNvSpPr>
          <p:nvPr>
            <p:ph type="body" idx="1"/>
          </p:nvPr>
        </p:nvSpPr>
        <p:spPr/>
        <p:txBody>
          <a:bodyPr/>
          <a:lstStyle/>
          <a:p>
            <a:r>
              <a:rPr lang="en-US" b="1" dirty="0" smtClean="0">
                <a:solidFill>
                  <a:schemeClr val="bg1"/>
                </a:solidFill>
              </a:rPr>
              <a:t>What Would Jesus Do?</a:t>
            </a:r>
            <a:endParaRPr lang="en-US" b="1" dirty="0">
              <a:solidFill>
                <a:schemeClr val="bg1"/>
              </a:solidFill>
            </a:endParaRPr>
          </a:p>
        </p:txBody>
      </p:sp>
    </p:spTree>
    <p:extLst>
      <p:ext uri="{BB962C8B-B14F-4D97-AF65-F5344CB8AC3E}">
        <p14:creationId xmlns:p14="http://schemas.microsoft.com/office/powerpoint/2010/main" val="1424795904"/>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en-US" dirty="0" smtClean="0"/>
              <a:t>Prayer</a:t>
            </a:r>
            <a:endParaRPr lang="en-US" dirty="0"/>
          </a:p>
        </p:txBody>
      </p:sp>
      <p:sp>
        <p:nvSpPr>
          <p:cNvPr id="5" name="Content Placeholder 4"/>
          <p:cNvSpPr>
            <a:spLocks noGrp="1"/>
          </p:cNvSpPr>
          <p:nvPr>
            <p:ph idx="1"/>
          </p:nvPr>
        </p:nvSpPr>
        <p:spPr/>
        <p:txBody>
          <a:bodyPr rtlCol="0">
            <a:normAutofit fontScale="70000" lnSpcReduction="20000"/>
          </a:bodyPr>
          <a:lstStyle/>
          <a:p>
            <a:pPr marL="68580" indent="0" fontAlgn="auto">
              <a:spcAft>
                <a:spcPts val="0"/>
              </a:spcAft>
              <a:buFont typeface="Arial" pitchFamily="34" charset="0"/>
              <a:buNone/>
              <a:defRPr/>
            </a:pPr>
            <a:r>
              <a:rPr lang="en-US" dirty="0"/>
              <a:t>Oh Lord, make me a better coach</a:t>
            </a:r>
            <a:r>
              <a:rPr lang="en-US" dirty="0" smtClean="0"/>
              <a:t>.</a:t>
            </a:r>
          </a:p>
          <a:p>
            <a:pPr marL="68580" indent="0" fontAlgn="auto">
              <a:spcAft>
                <a:spcPts val="0"/>
              </a:spcAft>
              <a:buFont typeface="Arial" pitchFamily="34" charset="0"/>
              <a:buNone/>
              <a:defRPr/>
            </a:pPr>
            <a:endParaRPr lang="en-US" dirty="0"/>
          </a:p>
          <a:p>
            <a:pPr marL="68580" indent="0" fontAlgn="auto">
              <a:spcAft>
                <a:spcPts val="0"/>
              </a:spcAft>
              <a:buFont typeface="Arial" pitchFamily="34" charset="0"/>
              <a:buNone/>
              <a:defRPr/>
            </a:pPr>
            <a:r>
              <a:rPr lang="en-US" dirty="0"/>
              <a:t>Help me to understand my players, to listen patiently to what they have to say, and to answer all their questions with kindness.</a:t>
            </a:r>
            <a:br>
              <a:rPr lang="en-US" dirty="0"/>
            </a:br>
            <a:endParaRPr lang="en-US" dirty="0"/>
          </a:p>
          <a:p>
            <a:pPr marL="68580" indent="0" fontAlgn="auto">
              <a:spcAft>
                <a:spcPts val="0"/>
              </a:spcAft>
              <a:buFont typeface="Arial" pitchFamily="34" charset="0"/>
              <a:buNone/>
              <a:defRPr/>
            </a:pPr>
            <a:r>
              <a:rPr lang="en-US" dirty="0"/>
              <a:t>Keep me from embarrassing my players, talking down to them, and contradicting them. Make me courteous to them as I would have them be to me. May I not purposely or unintentionally hurt the feelings of my players. Forbid that I should laugh at their mistakes, or resort to shame and ridicule as punishment.</a:t>
            </a:r>
            <a:br>
              <a:rPr lang="en-US" dirty="0"/>
            </a:br>
            <a:endParaRPr lang="en-US" dirty="0"/>
          </a:p>
          <a:p>
            <a:pPr marL="68580" indent="0" fontAlgn="auto">
              <a:spcAft>
                <a:spcPts val="0"/>
              </a:spcAft>
              <a:buFont typeface="Arial" pitchFamily="34" charset="0"/>
              <a:buNone/>
              <a:defRPr/>
            </a:pPr>
            <a:r>
              <a:rPr lang="en-US" dirty="0"/>
              <a:t>Guide me that I may demonstrate by all I say and do that honesty, attitude, and fairness produces good sportsmanship, happiness, and success, on the field and in life</a:t>
            </a:r>
            <a:r>
              <a:rPr lang="en-US" dirty="0" smtClean="0"/>
              <a:t>.</a:t>
            </a:r>
            <a:endParaRPr lang="en-US" dirty="0"/>
          </a:p>
        </p:txBody>
      </p:sp>
    </p:spTree>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Sportsmanship Policy</a:t>
            </a:r>
            <a:endParaRPr lang="en-US" dirty="0"/>
          </a:p>
        </p:txBody>
      </p:sp>
      <p:sp>
        <p:nvSpPr>
          <p:cNvPr id="3" name="Content Placeholder 2"/>
          <p:cNvSpPr>
            <a:spLocks noGrp="1"/>
          </p:cNvSpPr>
          <p:nvPr>
            <p:ph idx="1"/>
          </p:nvPr>
        </p:nvSpPr>
        <p:spPr/>
        <p:txBody>
          <a:bodyPr/>
          <a:lstStyle/>
          <a:p>
            <a:r>
              <a:rPr lang="en-US" dirty="0"/>
              <a:t>As a player, coach, cheerleader, parent/guardian, spectator</a:t>
            </a:r>
            <a:r>
              <a:rPr lang="en-US" dirty="0" smtClean="0"/>
              <a:t> </a:t>
            </a:r>
            <a:r>
              <a:rPr lang="en-US" dirty="0"/>
              <a:t>or official, I will:</a:t>
            </a:r>
          </a:p>
          <a:p>
            <a:pPr lvl="1"/>
            <a:r>
              <a:rPr lang="en-US" dirty="0"/>
              <a:t>Positively represent the Catholic Community of the Diocese of St. Petersburg </a:t>
            </a:r>
            <a:r>
              <a:rPr lang="en-US" dirty="0" smtClean="0"/>
              <a:t>and my school at </a:t>
            </a:r>
            <a:r>
              <a:rPr lang="en-US" dirty="0"/>
              <a:t>all times.</a:t>
            </a:r>
          </a:p>
          <a:p>
            <a:pPr lvl="1"/>
            <a:r>
              <a:rPr lang="en-US" dirty="0"/>
              <a:t>Begin all practices and </a:t>
            </a:r>
            <a:r>
              <a:rPr lang="en-US" dirty="0" smtClean="0"/>
              <a:t>games </a:t>
            </a:r>
            <a:r>
              <a:rPr lang="en-US" dirty="0"/>
              <a:t>with </a:t>
            </a:r>
            <a:r>
              <a:rPr lang="en-US" dirty="0" smtClean="0"/>
              <a:t>prayer. Remember </a:t>
            </a:r>
            <a:r>
              <a:rPr lang="en-US" dirty="0"/>
              <a:t>that it is Christ who gives me talent, resolve, endurance, and skill.</a:t>
            </a:r>
          </a:p>
          <a:p>
            <a:pPr lvl="1"/>
            <a:r>
              <a:rPr lang="en-US" dirty="0"/>
              <a:t>Never attempt to abusively rattle an opposing player</a:t>
            </a:r>
            <a:r>
              <a:rPr lang="en-US" dirty="0" smtClean="0"/>
              <a:t>.</a:t>
            </a:r>
            <a:endParaRPr lang="en-US" dirty="0"/>
          </a:p>
        </p:txBody>
      </p:sp>
    </p:spTree>
    <p:extLst>
      <p:ext uri="{BB962C8B-B14F-4D97-AF65-F5344CB8AC3E}">
        <p14:creationId xmlns:p14="http://schemas.microsoft.com/office/powerpoint/2010/main" val="25592597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Sportsmanship Policy</a:t>
            </a:r>
          </a:p>
        </p:txBody>
      </p:sp>
      <p:sp>
        <p:nvSpPr>
          <p:cNvPr id="3" name="Content Placeholder 2"/>
          <p:cNvSpPr>
            <a:spLocks noGrp="1"/>
          </p:cNvSpPr>
          <p:nvPr>
            <p:ph idx="1"/>
          </p:nvPr>
        </p:nvSpPr>
        <p:spPr/>
        <p:txBody>
          <a:bodyPr/>
          <a:lstStyle/>
          <a:p>
            <a:pPr lvl="1"/>
            <a:r>
              <a:rPr lang="en-US" dirty="0"/>
              <a:t>Play fairly and according to the rules.</a:t>
            </a:r>
          </a:p>
          <a:p>
            <a:pPr lvl="1"/>
            <a:r>
              <a:rPr lang="en-US" dirty="0"/>
              <a:t>Present proper appearance. (i.e. shirts tucked in, pants sized and placed appropriately.)</a:t>
            </a:r>
          </a:p>
          <a:p>
            <a:pPr lvl="1"/>
            <a:r>
              <a:rPr lang="en-US" dirty="0"/>
              <a:t>Accept the official's judgment at all times.</a:t>
            </a:r>
          </a:p>
          <a:p>
            <a:pPr lvl="1"/>
            <a:r>
              <a:rPr lang="en-US" dirty="0"/>
              <a:t>Enter the games as ladies/gentlemen and leave the same way. Actions speak louder than words.</a:t>
            </a:r>
          </a:p>
          <a:p>
            <a:pPr lvl="1"/>
            <a:r>
              <a:rPr lang="en-US" dirty="0"/>
              <a:t>Be a team player.</a:t>
            </a:r>
          </a:p>
          <a:p>
            <a:pPr lvl="1"/>
            <a:r>
              <a:rPr lang="en-US" dirty="0"/>
              <a:t>Keep our Christian attitude. No profanity or unsportsmanlike actions.</a:t>
            </a:r>
          </a:p>
          <a:p>
            <a:endParaRPr lang="en-US" dirty="0"/>
          </a:p>
        </p:txBody>
      </p:sp>
    </p:spTree>
    <p:extLst>
      <p:ext uri="{BB962C8B-B14F-4D97-AF65-F5344CB8AC3E}">
        <p14:creationId xmlns:p14="http://schemas.microsoft.com/office/powerpoint/2010/main" val="40694560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Sportsmanship Policy</a:t>
            </a:r>
          </a:p>
        </p:txBody>
      </p:sp>
      <p:sp>
        <p:nvSpPr>
          <p:cNvPr id="3" name="Content Placeholder 2"/>
          <p:cNvSpPr>
            <a:spLocks noGrp="1"/>
          </p:cNvSpPr>
          <p:nvPr>
            <p:ph idx="1"/>
          </p:nvPr>
        </p:nvSpPr>
        <p:spPr/>
        <p:txBody>
          <a:bodyPr/>
          <a:lstStyle/>
          <a:p>
            <a:pPr lvl="1"/>
            <a:r>
              <a:rPr lang="en-US" dirty="0"/>
              <a:t>Encourage each other; don't criticize.</a:t>
            </a:r>
          </a:p>
          <a:p>
            <a:pPr lvl="1"/>
            <a:r>
              <a:rPr lang="en-US" dirty="0"/>
              <a:t>Do your share to keep team spirit up whether on the bench or on the playing area.</a:t>
            </a:r>
          </a:p>
          <a:p>
            <a:pPr lvl="1"/>
            <a:r>
              <a:rPr lang="en-US" dirty="0"/>
              <a:t>Shake hands with our opponents after the game - win or lose.</a:t>
            </a:r>
          </a:p>
          <a:p>
            <a:pPr lvl="1"/>
            <a:r>
              <a:rPr lang="en-US" dirty="0"/>
              <a:t>If you have the opportunity, thank the officials after the game</a:t>
            </a:r>
            <a:r>
              <a:rPr lang="en-US" dirty="0" smtClean="0"/>
              <a:t>.</a:t>
            </a:r>
          </a:p>
          <a:p>
            <a:pPr lvl="1"/>
            <a:r>
              <a:rPr lang="en-US" dirty="0"/>
              <a:t>Parent/guardians will ensure their guests adhere to this policy.</a:t>
            </a:r>
          </a:p>
          <a:p>
            <a:pPr lvl="1"/>
            <a:endParaRPr lang="en-US" dirty="0"/>
          </a:p>
          <a:p>
            <a:pPr marL="400050" lvl="1" indent="0">
              <a:buNone/>
            </a:pPr>
            <a:endParaRPr lang="en-US" dirty="0"/>
          </a:p>
          <a:p>
            <a:endParaRPr lang="en-US" dirty="0"/>
          </a:p>
        </p:txBody>
      </p:sp>
    </p:spTree>
    <p:extLst>
      <p:ext uri="{BB962C8B-B14F-4D97-AF65-F5344CB8AC3E}">
        <p14:creationId xmlns:p14="http://schemas.microsoft.com/office/powerpoint/2010/main" val="37026232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Scenarios</a:t>
            </a:r>
            <a:endParaRPr lang="en-US" dirty="0"/>
          </a:p>
        </p:txBody>
      </p:sp>
      <p:sp>
        <p:nvSpPr>
          <p:cNvPr id="4" name="Text Placeholder 3"/>
          <p:cNvSpPr>
            <a:spLocks noGrp="1"/>
          </p:cNvSpPr>
          <p:nvPr>
            <p:ph type="body" idx="1"/>
          </p:nvPr>
        </p:nvSpPr>
        <p:spPr/>
        <p:txBody>
          <a:bodyPr rtlCol="0">
            <a:normAutofit/>
          </a:bodyPr>
          <a:lstStyle/>
          <a:p>
            <a:pPr fontAlgn="auto">
              <a:spcAft>
                <a:spcPts val="0"/>
              </a:spcAft>
              <a:buFont typeface="Arial" pitchFamily="34" charset="0"/>
              <a:buNone/>
              <a:defRPr/>
            </a:pPr>
            <a:r>
              <a:rPr lang="en-US" dirty="0" smtClean="0"/>
              <a:t>How would YOU handle this situation?</a:t>
            </a:r>
            <a:endParaRPr lang="en-US" dirty="0"/>
          </a:p>
        </p:txBody>
      </p:sp>
    </p:spTree>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Scenario 1</a:t>
            </a:r>
            <a:endParaRPr lang="en-US" dirty="0"/>
          </a:p>
        </p:txBody>
      </p:sp>
      <p:sp>
        <p:nvSpPr>
          <p:cNvPr id="3" name="Content Placeholder 2"/>
          <p:cNvSpPr>
            <a:spLocks noGrp="1"/>
          </p:cNvSpPr>
          <p:nvPr>
            <p:ph idx="1"/>
          </p:nvPr>
        </p:nvSpPr>
        <p:spPr/>
        <p:txBody>
          <a:bodyPr rtlCol="0">
            <a:normAutofit/>
          </a:bodyPr>
          <a:lstStyle/>
          <a:p>
            <a:pPr algn="ctr" fontAlgn="auto">
              <a:lnSpc>
                <a:spcPct val="80000"/>
              </a:lnSpc>
              <a:spcAft>
                <a:spcPts val="0"/>
              </a:spcAft>
              <a:buFont typeface="Arial" pitchFamily="34" charset="0"/>
              <a:buNone/>
              <a:defRPr/>
            </a:pPr>
            <a:r>
              <a:rPr lang="en-US" sz="1800" dirty="0"/>
              <a:t>	</a:t>
            </a:r>
            <a:endParaRPr lang="en-US" sz="1800" b="1" dirty="0"/>
          </a:p>
          <a:p>
            <a:pPr marL="0" indent="0" fontAlgn="auto">
              <a:lnSpc>
                <a:spcPct val="80000"/>
              </a:lnSpc>
              <a:spcAft>
                <a:spcPts val="0"/>
              </a:spcAft>
              <a:buFont typeface="Arial" pitchFamily="34" charset="0"/>
              <a:buNone/>
              <a:defRPr/>
            </a:pPr>
            <a:r>
              <a:rPr lang="en-US" sz="2500" b="1" dirty="0" smtClean="0"/>
              <a:t>A </a:t>
            </a:r>
            <a:r>
              <a:rPr lang="en-US" sz="2500" b="1" dirty="0"/>
              <a:t>parent has been verbally abusive of the coach because he feels his </a:t>
            </a:r>
            <a:r>
              <a:rPr lang="en-US" sz="2500" b="1" dirty="0" smtClean="0"/>
              <a:t>fifth grader </a:t>
            </a:r>
            <a:r>
              <a:rPr lang="en-US" sz="2500" b="1" dirty="0"/>
              <a:t>is not getting enough play time on the JV soccer field. The parent has complained to the school administrator.  The child is small, socially and emotionally immature.  But his father has indicated that his son has “played” organized soccer since age five.  </a:t>
            </a:r>
          </a:p>
          <a:p>
            <a:pPr fontAlgn="auto">
              <a:lnSpc>
                <a:spcPct val="80000"/>
              </a:lnSpc>
              <a:spcAft>
                <a:spcPts val="0"/>
              </a:spcAft>
              <a:buFont typeface="Arial" pitchFamily="34" charset="0"/>
              <a:buNone/>
              <a:defRPr/>
            </a:pPr>
            <a:endParaRPr lang="en-US" sz="25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Scenario 3</a:t>
            </a:r>
            <a:endParaRPr lang="en-US" dirty="0"/>
          </a:p>
        </p:txBody>
      </p:sp>
      <p:sp>
        <p:nvSpPr>
          <p:cNvPr id="3" name="Content Placeholder 2"/>
          <p:cNvSpPr>
            <a:spLocks noGrp="1"/>
          </p:cNvSpPr>
          <p:nvPr>
            <p:ph idx="1"/>
          </p:nvPr>
        </p:nvSpPr>
        <p:spPr/>
        <p:txBody>
          <a:bodyPr rtlCol="0">
            <a:normAutofit fontScale="92500" lnSpcReduction="20000"/>
          </a:bodyPr>
          <a:lstStyle/>
          <a:p>
            <a:pPr marL="0" indent="0" fontAlgn="auto">
              <a:spcAft>
                <a:spcPts val="0"/>
              </a:spcAft>
              <a:buFont typeface="Arial" pitchFamily="34" charset="0"/>
              <a:buNone/>
              <a:defRPr/>
            </a:pPr>
            <a:r>
              <a:rPr lang="en-US" b="1" dirty="0" smtClean="0"/>
              <a:t>As </a:t>
            </a:r>
            <a:r>
              <a:rPr lang="en-US" b="1" dirty="0"/>
              <a:t>AD you have given </a:t>
            </a:r>
            <a:r>
              <a:rPr lang="en-US" b="1" dirty="0" smtClean="0"/>
              <a:t>permission (based on the school administrators permission) for  </a:t>
            </a:r>
            <a:r>
              <a:rPr lang="en-US" b="1" dirty="0"/>
              <a:t>your softball coach to drive the team to an out of town game.    The next morning when you are chatting with a few of the students on the team about the game,  you overhear several joking about the obscene lyrics of the song which was blasting on the radio and the interior of the van choked with cigarette smoke.  When you confront them,  they also admit they noticed two bottles of beer mixed in the cooler with the </a:t>
            </a:r>
            <a:r>
              <a:rPr lang="en-US" b="1" dirty="0" smtClean="0"/>
              <a:t>Gatorade.</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Scenario 4</a:t>
            </a:r>
            <a:endParaRPr lang="en-US" dirty="0"/>
          </a:p>
        </p:txBody>
      </p:sp>
      <p:sp>
        <p:nvSpPr>
          <p:cNvPr id="3" name="Content Placeholder 2"/>
          <p:cNvSpPr>
            <a:spLocks noGrp="1"/>
          </p:cNvSpPr>
          <p:nvPr>
            <p:ph idx="1"/>
          </p:nvPr>
        </p:nvSpPr>
        <p:spPr/>
        <p:txBody>
          <a:bodyPr rtlCol="0">
            <a:normAutofit fontScale="92500" lnSpcReduction="20000"/>
          </a:bodyPr>
          <a:lstStyle/>
          <a:p>
            <a:pPr marL="0" indent="0" fontAlgn="auto">
              <a:spcAft>
                <a:spcPts val="0"/>
              </a:spcAft>
              <a:buFont typeface="Arial" pitchFamily="34" charset="0"/>
              <a:buNone/>
              <a:defRPr/>
            </a:pPr>
            <a:r>
              <a:rPr lang="en-US" b="1" dirty="0"/>
              <a:t>The Patriots (the home team) were beaten badly in their last encounter with the Vikings.  The Patriot fans, the players and the coach arrive at the gym “ready for bear”.   In fact, they are ready to destroy the Vikings!  As the game progresses, another loss appears imminent.   The cheerleaders are booing the successes of the opposing team, the parents are screaming insults, and the coach is arguing with the refs.  At the final buzzer, the coach huddles his team into the locker room without greeting the Vikings’ coach or permitting his players to congratulate the winning team.  </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Scenario 5</a:t>
            </a:r>
            <a:endParaRPr lang="en-US" dirty="0"/>
          </a:p>
        </p:txBody>
      </p:sp>
      <p:sp>
        <p:nvSpPr>
          <p:cNvPr id="41986" name="Content Placeholder 2"/>
          <p:cNvSpPr>
            <a:spLocks noGrp="1"/>
          </p:cNvSpPr>
          <p:nvPr>
            <p:ph idx="1"/>
          </p:nvPr>
        </p:nvSpPr>
        <p:spPr/>
        <p:txBody>
          <a:bodyPr/>
          <a:lstStyle/>
          <a:p>
            <a:pPr algn="ctr">
              <a:buFont typeface="Arial" charset="0"/>
              <a:buNone/>
            </a:pPr>
            <a:endParaRPr lang="en-US" b="1" smtClean="0"/>
          </a:p>
          <a:p>
            <a:pPr>
              <a:buFont typeface="Arial" charset="0"/>
              <a:buNone/>
            </a:pPr>
            <a:r>
              <a:rPr lang="en-US" b="1" smtClean="0"/>
              <a:t>	The league trophy is at their fingertips.  The team has been practicing every afternoon and evening to prepare for their “big” win.  The star pitcher has failed 11</a:t>
            </a:r>
            <a:r>
              <a:rPr lang="en-US" b="1" baseline="30000" smtClean="0"/>
              <a:t>th</a:t>
            </a:r>
            <a:r>
              <a:rPr lang="en-US" b="1" smtClean="0"/>
              <a:t> grade history for the second quarter in a row</a:t>
            </a:r>
            <a:r>
              <a:rPr lang="en-US" smtClean="0"/>
              <a:t>. </a:t>
            </a:r>
          </a:p>
          <a:p>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Scenario 6</a:t>
            </a:r>
            <a:endParaRPr lang="en-US" dirty="0"/>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n-US" b="1" dirty="0"/>
              <a:t>The track team has only three members and they are just developing their skills  The coach had been a champion track star in college and is anxious to build this team.  He reads in the newspaper about a </a:t>
            </a:r>
            <a:r>
              <a:rPr lang="en-US" b="1" dirty="0" err="1"/>
              <a:t>dyn</a:t>
            </a:r>
            <a:r>
              <a:rPr lang="en-US" b="1" dirty="0"/>
              <a:t>-o-mite sprinter at Public HS School # 32.  He begins to frequent their track meets and ingratiate himself to the track star’s parents.</a:t>
            </a:r>
            <a:r>
              <a:rPr lang="en-US" dirty="0"/>
              <a:t>  </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Scenario 7</a:t>
            </a:r>
            <a:endParaRPr lang="en-US" dirty="0"/>
          </a:p>
        </p:txBody>
      </p:sp>
      <p:sp>
        <p:nvSpPr>
          <p:cNvPr id="44034" name="Content Placeholder 2"/>
          <p:cNvSpPr>
            <a:spLocks noGrp="1"/>
          </p:cNvSpPr>
          <p:nvPr>
            <p:ph idx="1"/>
          </p:nvPr>
        </p:nvSpPr>
        <p:spPr/>
        <p:txBody>
          <a:bodyPr/>
          <a:lstStyle/>
          <a:p>
            <a:pPr marL="0" indent="0">
              <a:buFont typeface="Arial" charset="0"/>
              <a:buNone/>
            </a:pPr>
            <a:r>
              <a:rPr lang="en-US" b="1" dirty="0" smtClean="0"/>
              <a:t>The St. Philip’s Shamrocks are meeting the public middle school Vultures for the first time. Several team members have told ‘coach’ that praying before the game will make them look like sissies!</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en-US" dirty="0" smtClean="0"/>
              <a:t>Prayer</a:t>
            </a:r>
            <a:endParaRPr lang="en-US" dirty="0"/>
          </a:p>
        </p:txBody>
      </p:sp>
      <p:sp>
        <p:nvSpPr>
          <p:cNvPr id="3" name="Content Placeholder 2"/>
          <p:cNvSpPr>
            <a:spLocks noGrp="1"/>
          </p:cNvSpPr>
          <p:nvPr>
            <p:ph idx="1"/>
          </p:nvPr>
        </p:nvSpPr>
        <p:spPr/>
        <p:txBody>
          <a:bodyPr rtlCol="0">
            <a:normAutofit fontScale="85000" lnSpcReduction="20000"/>
          </a:bodyPr>
          <a:lstStyle/>
          <a:p>
            <a:pPr marL="68580" indent="0" fontAlgn="auto">
              <a:spcAft>
                <a:spcPts val="0"/>
              </a:spcAft>
              <a:buFont typeface="Arial" pitchFamily="34" charset="0"/>
              <a:buNone/>
              <a:defRPr/>
            </a:pPr>
            <a:r>
              <a:rPr lang="en-US" dirty="0"/>
              <a:t>Lord, help me to praise the efforts of my players, my opponents, my fellow coaches, and game officials, rather than condemn them</a:t>
            </a:r>
            <a:r>
              <a:rPr lang="en-US" dirty="0" smtClean="0"/>
              <a:t>.</a:t>
            </a:r>
          </a:p>
          <a:p>
            <a:pPr marL="68580" indent="0" fontAlgn="auto">
              <a:spcAft>
                <a:spcPts val="0"/>
              </a:spcAft>
              <a:buFont typeface="Arial" pitchFamily="34" charset="0"/>
              <a:buNone/>
              <a:defRPr/>
            </a:pPr>
            <a:r>
              <a:rPr lang="en-US" dirty="0"/>
              <a:t/>
            </a:r>
            <a:br>
              <a:rPr lang="en-US" dirty="0"/>
            </a:br>
            <a:r>
              <a:rPr lang="en-US" dirty="0"/>
              <a:t>Blind me to the errors of my players and help me to see the effort involved in what they do. Allow me to always be ready with an honest word of praise.</a:t>
            </a:r>
            <a:br>
              <a:rPr lang="en-US" dirty="0"/>
            </a:br>
            <a:r>
              <a:rPr lang="en-US" dirty="0"/>
              <a:t/>
            </a:r>
            <a:br>
              <a:rPr lang="en-US" dirty="0"/>
            </a:br>
            <a:r>
              <a:rPr lang="en-US" dirty="0"/>
              <a:t>Help me to treat my players as </a:t>
            </a:r>
            <a:r>
              <a:rPr lang="en-US" dirty="0" smtClean="0"/>
              <a:t>learners and </a:t>
            </a:r>
            <a:r>
              <a:rPr lang="en-US" dirty="0"/>
              <a:t>let me not expect of them the judgments and convictions of </a:t>
            </a:r>
            <a:r>
              <a:rPr lang="en-US" dirty="0" smtClean="0"/>
              <a:t>others. </a:t>
            </a:r>
            <a:r>
              <a:rPr lang="en-US" dirty="0"/>
              <a:t>Allow me not to rob them of the opportunity to think, to choose, and to make their own decisions</a:t>
            </a:r>
            <a:r>
              <a:rPr lang="en-US" dirty="0" smtClean="0"/>
              <a:t>.</a:t>
            </a:r>
            <a:endParaRPr lang="en-US" dirty="0"/>
          </a:p>
        </p:txBody>
      </p:sp>
    </p:spTree>
  </p:cSld>
  <p:clrMapOvr>
    <a:masterClrMapping/>
  </p:clrMapOvr>
  <p:transition spd="med">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Scenario 8</a:t>
            </a:r>
            <a:endParaRPr lang="en-US" dirty="0"/>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n-US" b="1" dirty="0"/>
              <a:t>The Patriots have lost again to the Vikings.  Emotions are high and coach is obviously angry at the ref.  The press meets him at the door and when interrogated the coach hints at questionable calls and finally blurts out that the ref favored the Vikings.</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Closing</a:t>
            </a:r>
            <a:endParaRPr lang="en-US" dirty="0"/>
          </a:p>
        </p:txBody>
      </p:sp>
      <p:sp>
        <p:nvSpPr>
          <p:cNvPr id="3" name="Content Placeholder 2"/>
          <p:cNvSpPr>
            <a:spLocks noGrp="1"/>
          </p:cNvSpPr>
          <p:nvPr>
            <p:ph idx="1"/>
          </p:nvPr>
        </p:nvSpPr>
        <p:spPr/>
        <p:txBody>
          <a:bodyPr rtlCol="0">
            <a:normAutofit fontScale="70000" lnSpcReduction="20000"/>
          </a:bodyPr>
          <a:lstStyle/>
          <a:p>
            <a:pPr marL="0" indent="0" fontAlgn="auto">
              <a:spcAft>
                <a:spcPts val="0"/>
              </a:spcAft>
              <a:buFont typeface="Arial" pitchFamily="34" charset="0"/>
              <a:buNone/>
              <a:defRPr/>
            </a:pPr>
            <a:r>
              <a:rPr lang="en-US" dirty="0"/>
              <a:t>“In the world of spiritual endeavor; </a:t>
            </a:r>
          </a:p>
          <a:p>
            <a:pPr marL="0" indent="0" fontAlgn="auto">
              <a:spcAft>
                <a:spcPts val="0"/>
              </a:spcAft>
              <a:buFont typeface="Arial" pitchFamily="34" charset="0"/>
              <a:buNone/>
              <a:defRPr/>
            </a:pPr>
            <a:r>
              <a:rPr lang="en-US" dirty="0"/>
              <a:t>as in the world of athletic competition, </a:t>
            </a:r>
          </a:p>
          <a:p>
            <a:pPr marL="0" indent="0" fontAlgn="auto">
              <a:spcAft>
                <a:spcPts val="0"/>
              </a:spcAft>
              <a:buFont typeface="Arial" pitchFamily="34" charset="0"/>
              <a:buNone/>
              <a:defRPr/>
            </a:pPr>
            <a:r>
              <a:rPr lang="en-US" dirty="0"/>
              <a:t>we must learn never to be content </a:t>
            </a:r>
          </a:p>
          <a:p>
            <a:pPr marL="0" indent="0" fontAlgn="auto">
              <a:spcAft>
                <a:spcPts val="0"/>
              </a:spcAft>
              <a:buFont typeface="Arial" pitchFamily="34" charset="0"/>
              <a:buNone/>
              <a:defRPr/>
            </a:pPr>
            <a:r>
              <a:rPr lang="en-US" dirty="0"/>
              <a:t>with the level we have reached.</a:t>
            </a:r>
          </a:p>
          <a:p>
            <a:pPr marL="0" indent="0" fontAlgn="auto">
              <a:spcAft>
                <a:spcPts val="0"/>
              </a:spcAft>
              <a:buFont typeface="Arial" pitchFamily="34" charset="0"/>
              <a:buNone/>
              <a:defRPr/>
            </a:pPr>
            <a:r>
              <a:rPr lang="en-US" dirty="0" smtClean="0"/>
              <a:t>				But</a:t>
            </a:r>
            <a:r>
              <a:rPr lang="en-US" dirty="0"/>
              <a:t>, with the help of God</a:t>
            </a:r>
          </a:p>
          <a:p>
            <a:pPr marL="0" indent="0" fontAlgn="auto">
              <a:spcAft>
                <a:spcPts val="0"/>
              </a:spcAft>
              <a:buFont typeface="Arial" pitchFamily="34" charset="0"/>
              <a:buNone/>
              <a:defRPr/>
            </a:pPr>
            <a:r>
              <a:rPr lang="en-US" dirty="0"/>
              <a:t>  				and with our own determined efforts,</a:t>
            </a:r>
          </a:p>
          <a:p>
            <a:pPr marL="0" indent="0" fontAlgn="auto">
              <a:spcAft>
                <a:spcPts val="0"/>
              </a:spcAft>
              <a:buFont typeface="Arial" pitchFamily="34" charset="0"/>
              <a:buNone/>
              <a:defRPr/>
            </a:pPr>
            <a:r>
              <a:rPr lang="en-US" dirty="0"/>
              <a:t>				we must aim at ever greater heights</a:t>
            </a:r>
          </a:p>
          <a:p>
            <a:pPr marL="0" indent="0" fontAlgn="auto">
              <a:spcAft>
                <a:spcPts val="0"/>
              </a:spcAft>
              <a:buFont typeface="Arial" pitchFamily="34" charset="0"/>
              <a:buNone/>
              <a:defRPr/>
            </a:pPr>
            <a:r>
              <a:rPr lang="en-US" dirty="0"/>
              <a:t>			     	at continual improvement, </a:t>
            </a:r>
          </a:p>
          <a:p>
            <a:pPr marL="0" indent="0" fontAlgn="auto">
              <a:spcAft>
                <a:spcPts val="0"/>
              </a:spcAft>
              <a:buFont typeface="Arial" pitchFamily="34" charset="0"/>
              <a:buNone/>
              <a:defRPr/>
            </a:pPr>
            <a:r>
              <a:rPr lang="en-US" dirty="0"/>
              <a:t>		       	</a:t>
            </a:r>
            <a:r>
              <a:rPr lang="en-US" dirty="0" smtClean="0"/>
              <a:t>	so </a:t>
            </a:r>
            <a:r>
              <a:rPr lang="en-US" dirty="0"/>
              <a:t>that we may in the end</a:t>
            </a:r>
          </a:p>
          <a:p>
            <a:pPr marL="0" indent="0" fontAlgn="auto">
              <a:spcAft>
                <a:spcPts val="0"/>
              </a:spcAft>
              <a:buFont typeface="Arial" pitchFamily="34" charset="0"/>
              <a:buNone/>
              <a:defRPr/>
            </a:pPr>
            <a:r>
              <a:rPr lang="en-US" dirty="0"/>
              <a:t>              </a:t>
            </a:r>
            <a:r>
              <a:rPr lang="en-US" dirty="0" smtClean="0"/>
              <a:t>			</a:t>
            </a:r>
            <a:r>
              <a:rPr lang="en-US" dirty="0"/>
              <a:t>	reach maturity, </a:t>
            </a:r>
          </a:p>
          <a:p>
            <a:pPr marL="0" indent="0" fontAlgn="auto">
              <a:spcAft>
                <a:spcPts val="0"/>
              </a:spcAft>
              <a:buFont typeface="Arial" pitchFamily="34" charset="0"/>
              <a:buNone/>
              <a:defRPr/>
            </a:pPr>
            <a:r>
              <a:rPr lang="en-US" dirty="0"/>
              <a:t>             </a:t>
            </a:r>
            <a:r>
              <a:rPr lang="en-US" dirty="0" smtClean="0"/>
              <a:t>			 </a:t>
            </a:r>
            <a:r>
              <a:rPr lang="en-US" dirty="0"/>
              <a:t>	the measure of the stature </a:t>
            </a:r>
          </a:p>
          <a:p>
            <a:pPr marL="0" indent="0" fontAlgn="auto">
              <a:spcAft>
                <a:spcPts val="0"/>
              </a:spcAft>
              <a:buFont typeface="Arial" pitchFamily="34" charset="0"/>
              <a:buNone/>
              <a:defRPr/>
            </a:pPr>
            <a:r>
              <a:rPr lang="en-US" dirty="0"/>
              <a:t>             	</a:t>
            </a:r>
            <a:r>
              <a:rPr lang="en-US" dirty="0" smtClean="0"/>
              <a:t>			 </a:t>
            </a:r>
            <a:r>
              <a:rPr lang="en-US" dirty="0"/>
              <a:t>and the </a:t>
            </a:r>
            <a:r>
              <a:rPr lang="en-US" dirty="0" smtClean="0"/>
              <a:t>fullness </a:t>
            </a:r>
            <a:r>
              <a:rPr lang="en-US" dirty="0"/>
              <a:t>of Christ</a:t>
            </a:r>
            <a:r>
              <a:rPr lang="en-US" dirty="0" smtClean="0"/>
              <a:t>.” </a:t>
            </a:r>
          </a:p>
          <a:p>
            <a:pPr marL="0" indent="0" algn="r" fontAlgn="auto">
              <a:spcAft>
                <a:spcPts val="0"/>
              </a:spcAft>
              <a:buFont typeface="Arial" pitchFamily="34" charset="0"/>
              <a:buNone/>
              <a:defRPr/>
            </a:pPr>
            <a:r>
              <a:rPr lang="en-US" dirty="0" smtClean="0"/>
              <a:t>-Pope John XXIII</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2050" name="Picture 2" descr="C:\Users\kss\AppData\Local\Microsoft\Windows\Temporary Internet Files\Content.IE5\Z5A0161F\MC900441498[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0200" y="1018674"/>
            <a:ext cx="58674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107800"/>
      </p:ext>
    </p:extLst>
  </p:cSld>
  <p:clrMapOvr>
    <a:masterClrMapping/>
  </p:clrMapOvr>
  <p:transition spd="med">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References</a:t>
            </a:r>
            <a:endParaRPr lang="en-US" dirty="0"/>
          </a:p>
        </p:txBody>
      </p:sp>
      <p:sp>
        <p:nvSpPr>
          <p:cNvPr id="49154" name="Content Placeholder 2"/>
          <p:cNvSpPr>
            <a:spLocks noGrp="1"/>
          </p:cNvSpPr>
          <p:nvPr>
            <p:ph idx="1"/>
          </p:nvPr>
        </p:nvSpPr>
        <p:spPr/>
        <p:txBody>
          <a:bodyPr/>
          <a:lstStyle/>
          <a:p>
            <a:pPr marL="461963" indent="-393700">
              <a:buFont typeface="Arial" charset="0"/>
              <a:buNone/>
            </a:pPr>
            <a:r>
              <a:rPr lang="en-US" smtClean="0"/>
              <a:t>Reserve Athletic Association. "Coaches Prayer." </a:t>
            </a:r>
            <a:r>
              <a:rPr lang="en-US" i="1" smtClean="0"/>
              <a:t>- Reserve Athletic Association</a:t>
            </a:r>
            <a:r>
              <a:rPr lang="en-US" smtClean="0"/>
              <a:t>. Reserve Athletic Association, n.d. Web. 28 Aug. 2012. &lt;http://www.reserveaa.com/27.html&gt;.</a:t>
            </a:r>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en-US" dirty="0" smtClean="0"/>
              <a:t>Prayer</a:t>
            </a:r>
            <a:endParaRPr lang="en-US" dirty="0"/>
          </a:p>
        </p:txBody>
      </p:sp>
      <p:sp>
        <p:nvSpPr>
          <p:cNvPr id="3" name="Content Placeholder 2"/>
          <p:cNvSpPr>
            <a:spLocks noGrp="1"/>
          </p:cNvSpPr>
          <p:nvPr>
            <p:ph idx="1"/>
          </p:nvPr>
        </p:nvSpPr>
        <p:spPr/>
        <p:txBody>
          <a:bodyPr rtlCol="0">
            <a:normAutofit fontScale="85000" lnSpcReduction="10000"/>
          </a:bodyPr>
          <a:lstStyle/>
          <a:p>
            <a:pPr marL="68580" indent="0" fontAlgn="auto">
              <a:spcAft>
                <a:spcPts val="0"/>
              </a:spcAft>
              <a:buFont typeface="Arial" pitchFamily="34" charset="0"/>
              <a:buNone/>
              <a:defRPr/>
            </a:pPr>
            <a:r>
              <a:rPr lang="en-US" dirty="0"/>
              <a:t>Forbid that I should ever punish them for my own selfish expectations of victory. Make me so fair and just, so considerate and companionable to my players that they will have a genuine esteem for me.</a:t>
            </a:r>
            <a:br>
              <a:rPr lang="en-US" dirty="0"/>
            </a:br>
            <a:r>
              <a:rPr lang="en-US" dirty="0"/>
              <a:t/>
            </a:r>
            <a:br>
              <a:rPr lang="en-US" dirty="0"/>
            </a:br>
            <a:r>
              <a:rPr lang="en-US" dirty="0"/>
              <a:t>Allow me to be a worthy example, proud to have my actions imitated by my players. Give me calm, poise, and self-control I need to earn and keep the respect and admiration of my players, their parents, and my peers.</a:t>
            </a:r>
          </a:p>
          <a:p>
            <a:pPr fontAlgn="auto">
              <a:spcAft>
                <a:spcPts val="0"/>
              </a:spcAft>
              <a:buFont typeface="Arial" pitchFamily="34" charset="0"/>
              <a:buChar char="•"/>
              <a:defRPr/>
            </a:pPr>
            <a:endParaRPr lang="en-US" dirty="0" smtClean="0"/>
          </a:p>
          <a:p>
            <a:pPr marL="68580" indent="0" fontAlgn="auto">
              <a:spcAft>
                <a:spcPts val="0"/>
              </a:spcAft>
              <a:buFont typeface="Arial" pitchFamily="34" charset="0"/>
              <a:buNone/>
              <a:defRPr/>
            </a:pPr>
            <a:r>
              <a:rPr lang="en-US" dirty="0" smtClean="0"/>
              <a:t>Amen.</a:t>
            </a:r>
            <a:endParaRPr lang="en-US" dirty="0"/>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dirty="0"/>
          </a:p>
        </p:txBody>
      </p:sp>
      <p:sp>
        <p:nvSpPr>
          <p:cNvPr id="3" name="Content Placeholder 2"/>
          <p:cNvSpPr>
            <a:spLocks noGrp="1"/>
          </p:cNvSpPr>
          <p:nvPr>
            <p:ph idx="1"/>
          </p:nvPr>
        </p:nvSpPr>
        <p:spPr/>
        <p:txBody>
          <a:bodyPr rtlCol="0">
            <a:normAutofit fontScale="70000" lnSpcReduction="20000"/>
          </a:bodyPr>
          <a:lstStyle/>
          <a:p>
            <a:pPr marL="0" indent="0" fontAlgn="t">
              <a:spcAft>
                <a:spcPts val="0"/>
              </a:spcAft>
              <a:buFont typeface="Arial" pitchFamily="34" charset="0"/>
              <a:buNone/>
              <a:defRPr/>
            </a:pPr>
            <a:r>
              <a:rPr lang="en-US" dirty="0" smtClean="0"/>
              <a:t>“Do </a:t>
            </a:r>
            <a:r>
              <a:rPr lang="en-US" dirty="0"/>
              <a:t>you not </a:t>
            </a:r>
            <a:r>
              <a:rPr lang="en-US" dirty="0" smtClean="0"/>
              <a:t>realize </a:t>
            </a:r>
            <a:r>
              <a:rPr lang="en-US" dirty="0"/>
              <a:t>that, though all the runners in the stadium take part in the race, only one of them gets the prize? Run like that -- to win</a:t>
            </a:r>
            <a:r>
              <a:rPr lang="en-US" dirty="0" smtClean="0"/>
              <a:t>.</a:t>
            </a:r>
          </a:p>
          <a:p>
            <a:pPr marL="0" indent="0" fontAlgn="t">
              <a:spcAft>
                <a:spcPts val="0"/>
              </a:spcAft>
              <a:buFont typeface="Arial" pitchFamily="34" charset="0"/>
              <a:buNone/>
              <a:defRPr/>
            </a:pPr>
            <a:endParaRPr lang="en-US" dirty="0"/>
          </a:p>
          <a:p>
            <a:pPr marL="0" indent="0" fontAlgn="t">
              <a:spcAft>
                <a:spcPts val="0"/>
              </a:spcAft>
              <a:buFont typeface="Arial" pitchFamily="34" charset="0"/>
              <a:buNone/>
              <a:defRPr/>
            </a:pPr>
            <a:r>
              <a:rPr lang="en-US" sz="3100" dirty="0" smtClean="0"/>
              <a:t>Every </a:t>
            </a:r>
            <a:r>
              <a:rPr lang="en-US" sz="3100" dirty="0"/>
              <a:t>athlete concentrates completely on training, and this is to win a wreath that will wither, whereas ours will never wither.</a:t>
            </a:r>
          </a:p>
          <a:p>
            <a:pPr marL="0" indent="0" fontAlgn="t">
              <a:spcAft>
                <a:spcPts val="0"/>
              </a:spcAft>
              <a:buFont typeface="Arial" pitchFamily="34" charset="0"/>
              <a:buNone/>
              <a:defRPr/>
            </a:pPr>
            <a:endParaRPr lang="en-US" sz="3100" dirty="0"/>
          </a:p>
          <a:p>
            <a:pPr marL="0" indent="0" fontAlgn="t">
              <a:spcAft>
                <a:spcPts val="0"/>
              </a:spcAft>
              <a:buFont typeface="Arial" pitchFamily="34" charset="0"/>
              <a:buNone/>
              <a:defRPr/>
            </a:pPr>
            <a:r>
              <a:rPr lang="en-US" dirty="0" smtClean="0"/>
              <a:t>So </a:t>
            </a:r>
            <a:r>
              <a:rPr lang="en-US" dirty="0"/>
              <a:t>that is how I run, not without a clear goal; and how I box, not wasting blows on air</a:t>
            </a:r>
            <a:r>
              <a:rPr lang="en-US" dirty="0" smtClean="0"/>
              <a:t>.</a:t>
            </a:r>
          </a:p>
          <a:p>
            <a:pPr marL="0" indent="0" fontAlgn="t">
              <a:spcAft>
                <a:spcPts val="0"/>
              </a:spcAft>
              <a:buFont typeface="Arial" pitchFamily="34" charset="0"/>
              <a:buNone/>
              <a:defRPr/>
            </a:pPr>
            <a:endParaRPr lang="en-US" dirty="0"/>
          </a:p>
          <a:p>
            <a:pPr marL="0" indent="0" fontAlgn="t">
              <a:spcAft>
                <a:spcPts val="0"/>
              </a:spcAft>
              <a:buFont typeface="Arial" pitchFamily="34" charset="0"/>
              <a:buNone/>
              <a:defRPr/>
            </a:pPr>
            <a:r>
              <a:rPr lang="en-US" dirty="0" smtClean="0"/>
              <a:t>I </a:t>
            </a:r>
            <a:r>
              <a:rPr lang="en-US" dirty="0"/>
              <a:t>punish my body and bring it under control, to avoid any risk that, having acted as herald for others, I myself may be disqualified</a:t>
            </a:r>
            <a:r>
              <a:rPr lang="en-US" dirty="0" smtClean="0"/>
              <a:t>.”</a:t>
            </a:r>
            <a:endParaRPr lang="en-US" dirty="0"/>
          </a:p>
          <a:p>
            <a:pPr algn="r" fontAlgn="auto">
              <a:lnSpc>
                <a:spcPct val="90000"/>
              </a:lnSpc>
              <a:spcAft>
                <a:spcPts val="0"/>
              </a:spcAft>
              <a:buFont typeface="Arial" pitchFamily="34" charset="0"/>
              <a:buNone/>
              <a:defRPr/>
            </a:pPr>
            <a:r>
              <a:rPr lang="en-US" dirty="0"/>
              <a:t>						</a:t>
            </a:r>
            <a:endParaRPr lang="en-US" dirty="0" smtClean="0"/>
          </a:p>
          <a:p>
            <a:pPr algn="r" fontAlgn="auto">
              <a:lnSpc>
                <a:spcPct val="90000"/>
              </a:lnSpc>
              <a:spcAft>
                <a:spcPts val="0"/>
              </a:spcAft>
              <a:buFont typeface="Arial" pitchFamily="34" charset="0"/>
              <a:buNone/>
              <a:defRPr/>
            </a:pPr>
            <a:r>
              <a:rPr lang="en-US" dirty="0" smtClean="0"/>
              <a:t>I Cor</a:t>
            </a:r>
            <a:r>
              <a:rPr lang="en-US" dirty="0"/>
              <a:t>. 9: </a:t>
            </a:r>
            <a:r>
              <a:rPr lang="en-US" dirty="0" smtClean="0"/>
              <a:t>24-27</a:t>
            </a:r>
            <a:endParaRPr lang="en-US" dirty="0"/>
          </a:p>
          <a:p>
            <a:pPr fontAlgn="auto">
              <a:spcAft>
                <a:spcPts val="0"/>
              </a:spcAft>
              <a:buFont typeface="Arial" pitchFamily="34" charset="0"/>
              <a:buChar char="•"/>
              <a:defRPr/>
            </a:pP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en-US" dirty="0" smtClean="0"/>
              <a:t>Philosophy of Coaching in Catholic Schools</a:t>
            </a:r>
            <a:endParaRPr lang="en-US" dirty="0"/>
          </a:p>
        </p:txBody>
      </p:sp>
      <p:sp>
        <p:nvSpPr>
          <p:cNvPr id="5" name="Text Placeholder 4"/>
          <p:cNvSpPr>
            <a:spLocks noGrp="1"/>
          </p:cNvSpPr>
          <p:nvPr>
            <p:ph type="body" idx="1"/>
          </p:nvPr>
        </p:nvSpPr>
        <p:spPr/>
        <p:txBody>
          <a:bodyPr rtlCol="0">
            <a:normAutofit/>
          </a:bodyPr>
          <a:lstStyle/>
          <a:p>
            <a:pPr fontAlgn="auto">
              <a:spcAft>
                <a:spcPts val="0"/>
              </a:spcAft>
              <a:buFont typeface="Arial" pitchFamily="34" charset="0"/>
              <a:buNone/>
              <a:defRPr/>
            </a:pPr>
            <a:endParaRPr lang="en-US" dirty="0"/>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Mission Statement</a:t>
            </a:r>
            <a:endParaRPr lang="en-US" dirty="0"/>
          </a:p>
        </p:txBody>
      </p:sp>
      <p:sp>
        <p:nvSpPr>
          <p:cNvPr id="19459" name="Content Placeholder 2"/>
          <p:cNvSpPr>
            <a:spLocks noGrp="1"/>
          </p:cNvSpPr>
          <p:nvPr>
            <p:ph idx="1"/>
          </p:nvPr>
        </p:nvSpPr>
        <p:spPr/>
        <p:txBody>
          <a:bodyPr/>
          <a:lstStyle/>
          <a:p>
            <a:pPr marL="68263" indent="0">
              <a:buFont typeface="Arial" charset="0"/>
              <a:buNone/>
            </a:pPr>
            <a:r>
              <a:rPr lang="en-US" dirty="0" smtClean="0"/>
              <a:t>As </a:t>
            </a:r>
            <a:r>
              <a:rPr lang="en-US" b="1" dirty="0" smtClean="0"/>
              <a:t>ambassadors</a:t>
            </a:r>
            <a:r>
              <a:rPr lang="en-US" dirty="0" smtClean="0"/>
              <a:t> of our </a:t>
            </a:r>
            <a:r>
              <a:rPr lang="en-US" b="1" dirty="0" smtClean="0"/>
              <a:t>Catholic schools </a:t>
            </a:r>
            <a:r>
              <a:rPr lang="en-US" dirty="0" smtClean="0"/>
              <a:t>we will </a:t>
            </a:r>
            <a:r>
              <a:rPr lang="en-US" b="1" dirty="0" smtClean="0"/>
              <a:t>instill</a:t>
            </a:r>
            <a:r>
              <a:rPr lang="en-US" dirty="0" smtClean="0"/>
              <a:t> a spirit of </a:t>
            </a:r>
            <a:r>
              <a:rPr lang="en-US" b="1" dirty="0" smtClean="0"/>
              <a:t>faith</a:t>
            </a:r>
            <a:r>
              <a:rPr lang="en-US" dirty="0" smtClean="0"/>
              <a:t>, </a:t>
            </a:r>
            <a:r>
              <a:rPr lang="en-US" b="1" dirty="0" smtClean="0"/>
              <a:t>respect</a:t>
            </a:r>
            <a:r>
              <a:rPr lang="en-US" dirty="0" smtClean="0"/>
              <a:t>, </a:t>
            </a:r>
            <a:r>
              <a:rPr lang="en-US" b="1" dirty="0" smtClean="0"/>
              <a:t>dignity</a:t>
            </a:r>
            <a:r>
              <a:rPr lang="en-US" dirty="0" smtClean="0"/>
              <a:t>, </a:t>
            </a:r>
            <a:r>
              <a:rPr lang="en-US" b="1" dirty="0" smtClean="0"/>
              <a:t>purpose</a:t>
            </a:r>
            <a:r>
              <a:rPr lang="en-US" dirty="0" smtClean="0"/>
              <a:t>, and </a:t>
            </a:r>
            <a:r>
              <a:rPr lang="en-US" b="1" dirty="0" smtClean="0"/>
              <a:t>healthy</a:t>
            </a:r>
            <a:r>
              <a:rPr lang="en-US" dirty="0" smtClean="0"/>
              <a:t> competition with our </a:t>
            </a:r>
            <a:r>
              <a:rPr lang="en-US" b="1" dirty="0" smtClean="0"/>
              <a:t>student athletes</a:t>
            </a:r>
            <a:r>
              <a:rPr lang="en-US" dirty="0" smtClean="0"/>
              <a:t>, </a:t>
            </a:r>
            <a:r>
              <a:rPr lang="en-US" b="1" dirty="0" smtClean="0"/>
              <a:t>school families</a:t>
            </a:r>
            <a:r>
              <a:rPr lang="en-US" dirty="0" smtClean="0"/>
              <a:t>, and </a:t>
            </a:r>
            <a:r>
              <a:rPr lang="en-US" b="1" dirty="0" smtClean="0"/>
              <a:t>community</a:t>
            </a:r>
            <a:r>
              <a:rPr lang="en-US" dirty="0" smtClean="0"/>
              <a:t>. </a:t>
            </a:r>
          </a:p>
        </p:txBody>
      </p:sp>
      <p:pic>
        <p:nvPicPr>
          <p:cNvPr id="2050" name="Picture 2" descr="C:\Users\kss\AppData\Local\Microsoft\Windows\Temporary Internet Files\Content.IE5\12XLKZ1Z\MC90004523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3985082"/>
            <a:ext cx="3124200" cy="2567814"/>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Cornerstone</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130" t="3441" r="31344"/>
          <a:stretch/>
        </p:blipFill>
        <p:spPr bwMode="auto">
          <a:xfrm>
            <a:off x="1636295" y="1532021"/>
            <a:ext cx="5755105" cy="5402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856305" y="3572470"/>
            <a:ext cx="2569935" cy="923330"/>
          </a:xfrm>
          <a:prstGeom prst="rect">
            <a:avLst/>
          </a:prstGeom>
          <a:noFill/>
        </p:spPr>
        <p:txBody>
          <a:bodyPr wrap="none" lIns="91440" tIns="45720" rIns="91440" bIns="45720">
            <a:prstTxWarp prst="textChevronInverted">
              <a:avLst/>
            </a:prstTxWarp>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Faith </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8" name="Rectangle 7"/>
          <p:cNvSpPr/>
          <p:nvPr/>
        </p:nvSpPr>
        <p:spPr>
          <a:xfrm>
            <a:off x="2916465" y="5096470"/>
            <a:ext cx="2569935" cy="923330"/>
          </a:xfrm>
          <a:prstGeom prst="rect">
            <a:avLst/>
          </a:prstGeom>
          <a:noFill/>
        </p:spPr>
        <p:txBody>
          <a:bodyPr wrap="none" lIns="91440" tIns="45720" rIns="91440" bIns="45720">
            <a:prstTxWarp prst="textChevronInverted">
              <a:avLst/>
            </a:prstTxWarp>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Respect </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9" name="Rectangle 8"/>
          <p:cNvSpPr/>
          <p:nvPr/>
        </p:nvSpPr>
        <p:spPr>
          <a:xfrm>
            <a:off x="2816201" y="4401740"/>
            <a:ext cx="2569935" cy="923330"/>
          </a:xfrm>
          <a:prstGeom prst="rect">
            <a:avLst/>
          </a:prstGeom>
          <a:noFill/>
        </p:spPr>
        <p:txBody>
          <a:bodyPr wrap="none" lIns="91440" tIns="45720" rIns="91440" bIns="45720">
            <a:prstTxWarp prst="textChevronInverted">
              <a:avLst/>
            </a:prstTxWarp>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Dignity</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326249041"/>
      </p:ext>
    </p:extLst>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PPP_XBUSI_TXT_Missing_Piec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23455</TotalTime>
  <Words>4700</Words>
  <Application>Microsoft Office PowerPoint</Application>
  <PresentationFormat>Letter Paper (8.5x11 in)</PresentationFormat>
  <Paragraphs>349</Paragraphs>
  <Slides>43</Slides>
  <Notes>42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PPP_XBUSI_TXT_Missing_Piece</vt:lpstr>
      <vt:lpstr>PowerPoint Presentation</vt:lpstr>
      <vt:lpstr>Ethics for Coaching</vt:lpstr>
      <vt:lpstr>Prayer</vt:lpstr>
      <vt:lpstr>Prayer</vt:lpstr>
      <vt:lpstr>Prayer</vt:lpstr>
      <vt:lpstr>PowerPoint Presentation</vt:lpstr>
      <vt:lpstr>Philosophy of Coaching in Catholic Schools</vt:lpstr>
      <vt:lpstr>Mission Statement</vt:lpstr>
      <vt:lpstr>Cornerstone</vt:lpstr>
      <vt:lpstr>Cornerstone</vt:lpstr>
      <vt:lpstr>Purpose and Competition</vt:lpstr>
      <vt:lpstr>Student Athletes</vt:lpstr>
      <vt:lpstr>Coaching in CATHOLIC Schools</vt:lpstr>
      <vt:lpstr>Practical Aspects of Coaching</vt:lpstr>
      <vt:lpstr>Requirements to Coach</vt:lpstr>
      <vt:lpstr>Rules and Recommendations</vt:lpstr>
      <vt:lpstr>Appropriate Actions</vt:lpstr>
      <vt:lpstr>Appropriate Actions</vt:lpstr>
      <vt:lpstr>Appropriate Actions</vt:lpstr>
      <vt:lpstr>Appropriate Actions</vt:lpstr>
      <vt:lpstr>Appropriate Actions</vt:lpstr>
      <vt:lpstr>Appropriate Actions</vt:lpstr>
      <vt:lpstr>Inappropriate Actions</vt:lpstr>
      <vt:lpstr>PowerPoint Presentation</vt:lpstr>
      <vt:lpstr>Important to KNOW</vt:lpstr>
      <vt:lpstr>Important to KNOW</vt:lpstr>
      <vt:lpstr>Important to KNOW</vt:lpstr>
      <vt:lpstr>Important to Know</vt:lpstr>
      <vt:lpstr>Sportsmanship for all </vt:lpstr>
      <vt:lpstr>Sportsmanship Policy</vt:lpstr>
      <vt:lpstr>Sportsmanship Policy</vt:lpstr>
      <vt:lpstr>Sportsmanship Policy</vt:lpstr>
      <vt:lpstr>Scenarios</vt:lpstr>
      <vt:lpstr>Scenario 1</vt:lpstr>
      <vt:lpstr>Scenario 3</vt:lpstr>
      <vt:lpstr>Scenario 4</vt:lpstr>
      <vt:lpstr>Scenario 5</vt:lpstr>
      <vt:lpstr>Scenario 6</vt:lpstr>
      <vt:lpstr>Scenario 7</vt:lpstr>
      <vt:lpstr>Scenario 8</vt:lpstr>
      <vt:lpstr>Closing</vt:lpstr>
      <vt:lpstr>PowerPoint Presentation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for Coaching</dc:title>
  <dc:creator>Kristy S. Swol</dc:creator>
  <cp:lastModifiedBy>Veronica DeMicheli</cp:lastModifiedBy>
  <cp:revision>93</cp:revision>
  <cp:lastPrinted>2013-09-11T13:53:27Z</cp:lastPrinted>
  <dcterms:created xsi:type="dcterms:W3CDTF">2012-08-28T15:17:11Z</dcterms:created>
  <dcterms:modified xsi:type="dcterms:W3CDTF">2014-12-03T14:50:56Z</dcterms:modified>
</cp:coreProperties>
</file>