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16"/>
  </p:notesMasterIdLst>
  <p:handoutMasterIdLst>
    <p:handoutMasterId r:id="rId17"/>
  </p:handoutMasterIdLst>
  <p:sldIdLst>
    <p:sldId id="337" r:id="rId2"/>
    <p:sldId id="336" r:id="rId3"/>
    <p:sldId id="381" r:id="rId4"/>
    <p:sldId id="377" r:id="rId5"/>
    <p:sldId id="374" r:id="rId6"/>
    <p:sldId id="375" r:id="rId7"/>
    <p:sldId id="356" r:id="rId8"/>
    <p:sldId id="376" r:id="rId9"/>
    <p:sldId id="378" r:id="rId10"/>
    <p:sldId id="331" r:id="rId11"/>
    <p:sldId id="326" r:id="rId12"/>
    <p:sldId id="383" r:id="rId13"/>
    <p:sldId id="382" r:id="rId14"/>
    <p:sldId id="3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6" autoAdjust="0"/>
    <p:restoredTop sz="94641" autoAdjust="0"/>
  </p:normalViewPr>
  <p:slideViewPr>
    <p:cSldViewPr>
      <p:cViewPr>
        <p:scale>
          <a:sx n="100" d="100"/>
          <a:sy n="100" d="100"/>
        </p:scale>
        <p:origin x="-1362" y="-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2" d="100"/>
          <a:sy n="62" d="100"/>
        </p:scale>
        <p:origin x="-1694"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1119D9-A524-406A-A5BA-22800315C774}" type="datetimeFigureOut">
              <a:rPr lang="en-US" smtClean="0"/>
              <a:t>12/15/2014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811FF1-FE78-4CD1-ABC6-0ADC60312F6E}" type="slidenum">
              <a:rPr lang="en-US" smtClean="0"/>
              <a:t>‹#›</a:t>
            </a:fld>
            <a:endParaRPr lang="en-US" dirty="0"/>
          </a:p>
        </p:txBody>
      </p:sp>
    </p:spTree>
    <p:extLst>
      <p:ext uri="{BB962C8B-B14F-4D97-AF65-F5344CB8AC3E}">
        <p14:creationId xmlns:p14="http://schemas.microsoft.com/office/powerpoint/2010/main" val="1243749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1BB82D-9836-4E5C-8316-84F2D445ED8C}" type="datetimeFigureOut">
              <a:rPr lang="en-US" smtClean="0"/>
              <a:t>12/15/2014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CF9345-E2A3-4663-A45A-95BD3468D096}" type="slidenum">
              <a:rPr lang="en-US" smtClean="0"/>
              <a:t>‹#›</a:t>
            </a:fld>
            <a:endParaRPr lang="en-US" dirty="0"/>
          </a:p>
        </p:txBody>
      </p:sp>
    </p:spTree>
    <p:extLst>
      <p:ext uri="{BB962C8B-B14F-4D97-AF65-F5344CB8AC3E}">
        <p14:creationId xmlns:p14="http://schemas.microsoft.com/office/powerpoint/2010/main" val="1523795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846B13E-A895-4941-B014-BB1B1E54044F}" type="datetimeFigureOut">
              <a:rPr lang="en-US" smtClean="0"/>
              <a:t>12/15/2014</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87941F7-EC69-4E3F-A8A5-5731771DB2CA}"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7941F7-EC69-4E3F-A8A5-5731771DB2CA}"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7" name="Slide Number Placeholder 6"/>
          <p:cNvSpPr>
            <a:spLocks noGrp="1"/>
          </p:cNvSpPr>
          <p:nvPr>
            <p:ph type="sldNum" sz="quarter" idx="12"/>
          </p:nvPr>
        </p:nvSpPr>
        <p:spPr/>
        <p:txBody>
          <a:bodyPr/>
          <a:lstStyle/>
          <a:p>
            <a:fld id="{B87941F7-EC69-4E3F-A8A5-5731771DB2CA}"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6B13E-A895-4941-B014-BB1B1E54044F}" type="datetimeFigureOut">
              <a:rPr lang="en-US" smtClean="0"/>
              <a:t>12/15/2014</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87941F7-EC69-4E3F-A8A5-5731771DB2CA}"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846B13E-A895-4941-B014-BB1B1E54044F}" type="datetimeFigureOut">
              <a:rPr lang="en-US" smtClean="0"/>
              <a:t>12/15/2014</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87941F7-EC69-4E3F-A8A5-5731771DB2CA}"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ropbox.com/l/LAjsgxzk4VFhZZdPuiJEJ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990600"/>
            <a:ext cx="5333999" cy="1123950"/>
          </a:xfrm>
          <a:ln w="57150">
            <a:solidFill>
              <a:schemeClr val="tx1"/>
            </a:solidFill>
          </a:ln>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sz="4000" dirty="0" smtClean="0">
                <a:solidFill>
                  <a:schemeClr val="bg1"/>
                </a:solidFill>
                <a:effectLst/>
                <a:latin typeface="Cambria Math" pitchFamily="18" charset="0"/>
                <a:ea typeface="Cambria Math" pitchFamily="18" charset="0"/>
              </a:rPr>
              <a:t> </a:t>
            </a:r>
            <a:r>
              <a:rPr lang="en-US" sz="4000" b="1" dirty="0" smtClean="0">
                <a:solidFill>
                  <a:srgbClr val="002060"/>
                </a:solidFill>
                <a:latin typeface="Cambria Math" pitchFamily="18" charset="0"/>
                <a:ea typeface="Cambria Math" pitchFamily="18" charset="0"/>
              </a:rPr>
              <a:t>The Third Year Review</a:t>
            </a:r>
            <a:br>
              <a:rPr lang="en-US" sz="4000" b="1" dirty="0" smtClean="0">
                <a:solidFill>
                  <a:srgbClr val="002060"/>
                </a:solidFill>
                <a:latin typeface="Cambria Math" pitchFamily="18" charset="0"/>
                <a:ea typeface="Cambria Math" pitchFamily="18" charset="0"/>
              </a:rPr>
            </a:br>
            <a:r>
              <a:rPr lang="en-US" sz="3600" b="1" dirty="0" smtClean="0">
                <a:solidFill>
                  <a:srgbClr val="002060"/>
                </a:solidFill>
                <a:latin typeface="Cambria Math" pitchFamily="18" charset="0"/>
                <a:ea typeface="Cambria Math" pitchFamily="18" charset="0"/>
              </a:rPr>
              <a:t>A Mini-Accreditation</a:t>
            </a:r>
            <a:endParaRPr lang="en-US" sz="3600" b="1" dirty="0">
              <a:solidFill>
                <a:srgbClr val="002060"/>
              </a:solidFill>
              <a:effectLst/>
              <a:latin typeface="Cambria Math" pitchFamily="18" charset="0"/>
              <a:ea typeface="Cambria Math" pitchFamily="18" charset="0"/>
            </a:endParaRPr>
          </a:p>
        </p:txBody>
      </p:sp>
      <p:pic>
        <p:nvPicPr>
          <p:cNvPr id="9" name="Picture 2" descr="C:\Users\Elizabeth Fulham\Pictures\FCC.jpg"/>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609600" y="3200400"/>
            <a:ext cx="3570288" cy="182880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200400"/>
            <a:ext cx="3949719" cy="3048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Left-Right Arrow 9"/>
          <p:cNvSpPr/>
          <p:nvPr/>
        </p:nvSpPr>
        <p:spPr>
          <a:xfrm>
            <a:off x="3672840" y="3814572"/>
            <a:ext cx="1371600" cy="381000"/>
          </a:xfrm>
          <a:prstGeom prst="leftRightArrow">
            <a:avLst/>
          </a:prstGeom>
          <a:solidFill>
            <a:srgbClr val="96364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381000"/>
            <a:ext cx="1447800" cy="1447800"/>
          </a:xfrm>
          <a:prstGeom prst="rect">
            <a:avLst/>
          </a:prstGeom>
          <a:ln w="19050">
            <a:solidFill>
              <a:schemeClr val="tx1"/>
            </a:solidFill>
          </a:ln>
        </p:spPr>
      </p:pic>
      <p:sp>
        <p:nvSpPr>
          <p:cNvPr id="4" name="TextBox 3"/>
          <p:cNvSpPr txBox="1"/>
          <p:nvPr/>
        </p:nvSpPr>
        <p:spPr>
          <a:xfrm>
            <a:off x="1371600" y="2325057"/>
            <a:ext cx="1851789" cy="646331"/>
          </a:xfrm>
          <a:prstGeom prst="rect">
            <a:avLst/>
          </a:prstGeom>
          <a:ln w="57150">
            <a:solidFill>
              <a:schemeClr val="tx1"/>
            </a:solidFill>
          </a:ln>
          <a:effectLst>
            <a:innerShdw blurRad="63500" dist="50800" dir="27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wrap="none" rtlCol="0">
            <a:spAutoFit/>
          </a:bodyPr>
          <a:lstStyle/>
          <a:p>
            <a:pPr algn="ctr"/>
            <a:r>
              <a:rPr lang="en-US" dirty="0" smtClean="0"/>
              <a:t>Florida Catholic </a:t>
            </a:r>
          </a:p>
          <a:p>
            <a:pPr algn="ctr"/>
            <a:r>
              <a:rPr lang="en-US" dirty="0" smtClean="0"/>
              <a:t>Conference</a:t>
            </a:r>
            <a:endParaRPr lang="en-US" dirty="0"/>
          </a:p>
        </p:txBody>
      </p:sp>
      <p:sp>
        <p:nvSpPr>
          <p:cNvPr id="5" name="TextBox 4"/>
          <p:cNvSpPr txBox="1"/>
          <p:nvPr/>
        </p:nvSpPr>
        <p:spPr>
          <a:xfrm>
            <a:off x="5562600" y="2345981"/>
            <a:ext cx="2210862" cy="646331"/>
          </a:xfrm>
          <a:prstGeom prst="rect">
            <a:avLst/>
          </a:prstGeom>
          <a:ln w="57150">
            <a:solidFill>
              <a:schemeClr val="tx1"/>
            </a:solidFill>
          </a:ln>
        </p:spPr>
        <p:style>
          <a:lnRef idx="1">
            <a:schemeClr val="accent5"/>
          </a:lnRef>
          <a:fillRef idx="2">
            <a:schemeClr val="accent5"/>
          </a:fillRef>
          <a:effectRef idx="1">
            <a:schemeClr val="accent5"/>
          </a:effectRef>
          <a:fontRef idx="minor">
            <a:schemeClr val="dk1"/>
          </a:fontRef>
        </p:style>
        <p:txBody>
          <a:bodyPr wrap="none" rtlCol="0">
            <a:spAutoFit/>
          </a:bodyPr>
          <a:lstStyle/>
          <a:p>
            <a:pPr algn="ctr"/>
            <a:r>
              <a:rPr lang="en-US" dirty="0" smtClean="0"/>
              <a:t>National Standards </a:t>
            </a:r>
          </a:p>
          <a:p>
            <a:pPr algn="ctr"/>
            <a:r>
              <a:rPr lang="en-US" dirty="0" smtClean="0"/>
              <a:t>and Benchmarks</a:t>
            </a:r>
            <a:endParaRPr lang="en-US" dirty="0"/>
          </a:p>
        </p:txBody>
      </p:sp>
    </p:spTree>
    <p:extLst>
      <p:ext uri="{BB962C8B-B14F-4D97-AF65-F5344CB8AC3E}">
        <p14:creationId xmlns:p14="http://schemas.microsoft.com/office/powerpoint/2010/main" val="1600847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7391400" cy="914400"/>
          </a:xfrm>
        </p:spPr>
        <p:style>
          <a:lnRef idx="1">
            <a:schemeClr val="accent1"/>
          </a:lnRef>
          <a:fillRef idx="2">
            <a:schemeClr val="accent1"/>
          </a:fillRef>
          <a:effectRef idx="1">
            <a:schemeClr val="accent1"/>
          </a:effectRef>
          <a:fontRef idx="minor">
            <a:schemeClr val="dk1"/>
          </a:fontRef>
        </p:style>
        <p:txBody>
          <a:bodyPr>
            <a:normAutofit/>
          </a:bodyPr>
          <a:lstStyle/>
          <a:p>
            <a:r>
              <a:rPr lang="en-US" sz="3200" dirty="0" smtClean="0"/>
              <a:t>Action Plan </a:t>
            </a:r>
            <a:endParaRPr lang="en-US" sz="3200" dirty="0"/>
          </a:p>
        </p:txBody>
      </p:sp>
      <p:sp>
        <p:nvSpPr>
          <p:cNvPr id="3" name="Content Placeholder 2"/>
          <p:cNvSpPr>
            <a:spLocks noGrp="1"/>
          </p:cNvSpPr>
          <p:nvPr>
            <p:ph idx="1"/>
          </p:nvPr>
        </p:nvSpPr>
        <p:spPr>
          <a:xfrm>
            <a:off x="609600" y="2133600"/>
            <a:ext cx="7924800" cy="4191000"/>
          </a:xfrm>
          <a:ln w="57150">
            <a:solidFill>
              <a:schemeClr val="tx1"/>
            </a:solidFill>
          </a:ln>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endParaRPr lang="en-US" sz="2800" dirty="0" smtClean="0"/>
          </a:p>
          <a:p>
            <a:r>
              <a:rPr lang="en-US" sz="2800" dirty="0" smtClean="0"/>
              <a:t> Explain what has been done to update   the Action Plan and what evidence was used to drive these decisions.</a:t>
            </a:r>
          </a:p>
          <a:p>
            <a:endParaRPr lang="en-US" sz="2800" dirty="0"/>
          </a:p>
          <a:p>
            <a:r>
              <a:rPr lang="en-US" sz="2800" dirty="0" smtClean="0"/>
              <a:t>Include the steps that will be taken to meet the Action Plan goals.</a:t>
            </a:r>
          </a:p>
          <a:p>
            <a:pPr marL="68580" indent="0">
              <a:buNone/>
            </a:pPr>
            <a:endParaRPr lang="en-US" sz="2800" dirty="0" smtClean="0"/>
          </a:p>
          <a:p>
            <a:pPr marL="68580" indent="0">
              <a:buNone/>
            </a:pPr>
            <a:endParaRPr lang="en-US" sz="2800" dirty="0"/>
          </a:p>
        </p:txBody>
      </p:sp>
      <p:sp>
        <p:nvSpPr>
          <p:cNvPr id="4" name="Arc 3"/>
          <p:cNvSpPr/>
          <p:nvPr/>
        </p:nvSpPr>
        <p:spPr>
          <a:xfrm>
            <a:off x="6858000" y="914400"/>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8404884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7733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Action Plan</a:t>
            </a:r>
            <a:br>
              <a:rPr lang="en-US" dirty="0" smtClean="0"/>
            </a:br>
            <a:r>
              <a:rPr lang="en-US" sz="2000" dirty="0" smtClean="0"/>
              <a:t> </a:t>
            </a:r>
            <a:endParaRPr lang="en-US" sz="2000" dirty="0"/>
          </a:p>
        </p:txBody>
      </p:sp>
      <p:sp>
        <p:nvSpPr>
          <p:cNvPr id="3" name="Content Placeholder 2"/>
          <p:cNvSpPr>
            <a:spLocks noGrp="1"/>
          </p:cNvSpPr>
          <p:nvPr>
            <p:ph idx="1"/>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en-US" dirty="0" smtClean="0">
                <a:solidFill>
                  <a:schemeClr val="tx1"/>
                </a:solidFill>
              </a:rPr>
              <a:t> Goals should not be limited to a specific   </a:t>
            </a:r>
          </a:p>
          <a:p>
            <a:pPr marL="68580" indent="0">
              <a:buNone/>
            </a:pPr>
            <a:r>
              <a:rPr lang="en-US" dirty="0">
                <a:solidFill>
                  <a:schemeClr val="tx1"/>
                </a:solidFill>
              </a:rPr>
              <a:t> </a:t>
            </a:r>
            <a:r>
              <a:rPr lang="en-US" dirty="0" smtClean="0">
                <a:solidFill>
                  <a:schemeClr val="tx1"/>
                </a:solidFill>
              </a:rPr>
              <a:t>    number. </a:t>
            </a:r>
          </a:p>
          <a:p>
            <a:r>
              <a:rPr lang="en-US" dirty="0" smtClean="0">
                <a:solidFill>
                  <a:schemeClr val="tx1"/>
                </a:solidFill>
              </a:rPr>
              <a:t> Goals should be clear and measurable.</a:t>
            </a:r>
          </a:p>
          <a:p>
            <a:r>
              <a:rPr lang="en-US" dirty="0" smtClean="0">
                <a:solidFill>
                  <a:schemeClr val="tx1"/>
                </a:solidFill>
              </a:rPr>
              <a:t> Goals should be spread out on a timeline.</a:t>
            </a:r>
          </a:p>
          <a:p>
            <a:r>
              <a:rPr lang="en-US" dirty="0" smtClean="0">
                <a:solidFill>
                  <a:schemeClr val="tx1"/>
                </a:solidFill>
              </a:rPr>
              <a:t> Use template provided</a:t>
            </a:r>
            <a:endParaRPr lang="en-US" dirty="0">
              <a:solidFill>
                <a:schemeClr val="tx1"/>
              </a:solidFill>
            </a:endParaRPr>
          </a:p>
        </p:txBody>
      </p:sp>
    </p:spTree>
    <p:extLst>
      <p:ext uri="{BB962C8B-B14F-4D97-AF65-F5344CB8AC3E}">
        <p14:creationId xmlns:p14="http://schemas.microsoft.com/office/powerpoint/2010/main" val="253380276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5509710" cy="877336"/>
          </a:xfrm>
        </p:spPr>
        <p:style>
          <a:lnRef idx="1">
            <a:schemeClr val="accent1"/>
          </a:lnRef>
          <a:fillRef idx="2">
            <a:schemeClr val="accent1"/>
          </a:fillRef>
          <a:effectRef idx="1">
            <a:schemeClr val="accent1"/>
          </a:effectRef>
          <a:fontRef idx="minor">
            <a:schemeClr val="dk1"/>
          </a:fontRef>
        </p:style>
        <p:txBody>
          <a:bodyPr>
            <a:noAutofit/>
          </a:bodyPr>
          <a:lstStyle/>
          <a:p>
            <a:r>
              <a:rPr lang="en-US" sz="2800" dirty="0" smtClean="0"/>
              <a:t>What do you submit to the Office of Catholic Schools?</a:t>
            </a:r>
            <a:endParaRPr lang="en-US" sz="2800"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68580" indent="0">
              <a:buNone/>
            </a:pPr>
            <a:r>
              <a:rPr lang="en-US" sz="3200" dirty="0" smtClean="0"/>
              <a:t>The Power Point and written Action Plan will be submitted to the Office of Catholic Schools for documentation to be kept on file.  </a:t>
            </a:r>
            <a:endParaRPr lang="en-US" sz="3200" dirty="0"/>
          </a:p>
        </p:txBody>
      </p:sp>
    </p:spTree>
    <p:extLst>
      <p:ext uri="{BB962C8B-B14F-4D97-AF65-F5344CB8AC3E}">
        <p14:creationId xmlns:p14="http://schemas.microsoft.com/office/powerpoint/2010/main" val="2246835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609600"/>
            <a:ext cx="7024744" cy="838200"/>
          </a:xfrm>
          <a:ln w="5715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a:lstStyle/>
          <a:p>
            <a:r>
              <a:rPr lang="en-US" dirty="0" smtClean="0">
                <a:effectLst/>
              </a:rPr>
              <a:t>Who to Invite</a:t>
            </a:r>
            <a:endParaRPr lang="en-US" dirty="0">
              <a:effectLst/>
            </a:endParaRPr>
          </a:p>
        </p:txBody>
      </p:sp>
      <p:sp>
        <p:nvSpPr>
          <p:cNvPr id="2" name="Content Placeholder 1"/>
          <p:cNvSpPr>
            <a:spLocks noGrp="1"/>
          </p:cNvSpPr>
          <p:nvPr>
            <p:ph idx="1"/>
          </p:nvPr>
        </p:nvSpPr>
        <p:spPr>
          <a:xfrm>
            <a:off x="1043492" y="1676400"/>
            <a:ext cx="7109908" cy="4156229"/>
          </a:xfrm>
          <a:ln w="57150">
            <a:solidFill>
              <a:schemeClr val="tx1"/>
            </a:solidFill>
          </a:ln>
        </p:spPr>
        <p:style>
          <a:lnRef idx="1">
            <a:schemeClr val="accent2"/>
          </a:lnRef>
          <a:fillRef idx="2">
            <a:schemeClr val="accent2"/>
          </a:fillRef>
          <a:effectRef idx="1">
            <a:schemeClr val="accent2"/>
          </a:effectRef>
          <a:fontRef idx="minor">
            <a:schemeClr val="dk1"/>
          </a:fontRef>
        </p:style>
        <p:txBody>
          <a:bodyPr/>
          <a:lstStyle/>
          <a:p>
            <a:pPr marL="68580" indent="0">
              <a:buNone/>
            </a:pPr>
            <a:endParaRPr lang="en-US" dirty="0" smtClean="0"/>
          </a:p>
          <a:p>
            <a:pPr marL="68580" indent="0">
              <a:buNone/>
            </a:pPr>
            <a:r>
              <a:rPr lang="en-US" dirty="0" smtClean="0"/>
              <a:t>All Faculty, Staff, and Administration.</a:t>
            </a:r>
          </a:p>
          <a:p>
            <a:pPr marL="68580" indent="0">
              <a:buNone/>
            </a:pPr>
            <a:endParaRPr lang="en-US" dirty="0" smtClean="0"/>
          </a:p>
          <a:p>
            <a:pPr marL="68580" indent="0">
              <a:buNone/>
            </a:pPr>
            <a:r>
              <a:rPr lang="en-US" dirty="0" smtClean="0"/>
              <a:t>School Pastor</a:t>
            </a:r>
          </a:p>
          <a:p>
            <a:pPr marL="68580" indent="0">
              <a:buNone/>
            </a:pPr>
            <a:endParaRPr lang="en-US" dirty="0" smtClean="0"/>
          </a:p>
          <a:p>
            <a:pPr marL="68580" indent="0">
              <a:buNone/>
            </a:pPr>
            <a:r>
              <a:rPr lang="en-US" dirty="0" smtClean="0"/>
              <a:t>School Board - Optional</a:t>
            </a:r>
          </a:p>
          <a:p>
            <a:pPr marL="68580" indent="0">
              <a:buNone/>
            </a:pPr>
            <a:endParaRPr lang="en-US" dirty="0"/>
          </a:p>
        </p:txBody>
      </p:sp>
    </p:spTree>
    <p:extLst>
      <p:ext uri="{BB962C8B-B14F-4D97-AF65-F5344CB8AC3E}">
        <p14:creationId xmlns:p14="http://schemas.microsoft.com/office/powerpoint/2010/main" val="1152257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657600"/>
            <a:ext cx="7772400" cy="2057400"/>
          </a:xfrm>
        </p:spPr>
        <p:txBody>
          <a:bodyPr>
            <a:normAutofit fontScale="90000"/>
          </a:bodyPr>
          <a:lstStyle/>
          <a:p>
            <a:r>
              <a:rPr lang="en-US" dirty="0" smtClean="0">
                <a:solidFill>
                  <a:schemeClr val="tx2">
                    <a:lumMod val="75000"/>
                  </a:schemeClr>
                </a:solidFill>
                <a:hlinkClick r:id="rId2"/>
              </a:rPr>
              <a:t/>
            </a:r>
            <a:br>
              <a:rPr lang="en-US" dirty="0" smtClean="0">
                <a:solidFill>
                  <a:schemeClr val="tx2">
                    <a:lumMod val="75000"/>
                  </a:schemeClr>
                </a:solidFill>
                <a:hlinkClick r:id="rId2"/>
              </a:rPr>
            </a:br>
            <a:r>
              <a:rPr lang="en-US" dirty="0">
                <a:solidFill>
                  <a:schemeClr val="tx2">
                    <a:lumMod val="75000"/>
                  </a:schemeClr>
                </a:solidFill>
                <a:hlinkClick r:id="rId2"/>
              </a:rPr>
              <a:t/>
            </a:r>
            <a:br>
              <a:rPr lang="en-US" dirty="0">
                <a:solidFill>
                  <a:schemeClr val="tx2">
                    <a:lumMod val="75000"/>
                  </a:schemeClr>
                </a:solidFill>
                <a:hlinkClick r:id="rId2"/>
              </a:rPr>
            </a:br>
            <a:r>
              <a:rPr lang="en-US" dirty="0" smtClean="0">
                <a:solidFill>
                  <a:schemeClr val="tx2">
                    <a:lumMod val="75000"/>
                  </a:schemeClr>
                </a:solidFill>
                <a:hlinkClick r:id="rId2"/>
              </a:rPr>
              <a:t/>
            </a:r>
            <a:br>
              <a:rPr lang="en-US" dirty="0" smtClean="0">
                <a:solidFill>
                  <a:schemeClr val="tx2">
                    <a:lumMod val="75000"/>
                  </a:schemeClr>
                </a:solidFill>
                <a:hlinkClick r:id="rId2"/>
              </a:rPr>
            </a:br>
            <a:r>
              <a:rPr lang="en-US" dirty="0" smtClean="0">
                <a:solidFill>
                  <a:schemeClr val="tx2">
                    <a:lumMod val="75000"/>
                  </a:schemeClr>
                </a:solidFill>
                <a:hlinkClick r:id="rId2"/>
              </a:rPr>
              <a:t>What are the new Catholic Standards and Benchmarks all about?  </a:t>
            </a:r>
            <a:br>
              <a:rPr lang="en-US" dirty="0" smtClean="0">
                <a:solidFill>
                  <a:schemeClr val="tx2">
                    <a:lumMod val="75000"/>
                  </a:schemeClr>
                </a:solidFill>
                <a:hlinkClick r:id="rId2"/>
              </a:rPr>
            </a:br>
            <a:r>
              <a:rPr lang="en-US" dirty="0" smtClean="0">
                <a:solidFill>
                  <a:schemeClr val="tx2">
                    <a:lumMod val="75000"/>
                  </a:schemeClr>
                </a:solidFill>
                <a:hlinkClick r:id="rId2"/>
              </a:rPr>
              <a:t/>
            </a:r>
            <a:br>
              <a:rPr lang="en-US" dirty="0" smtClean="0">
                <a:solidFill>
                  <a:schemeClr val="tx2">
                    <a:lumMod val="75000"/>
                  </a:schemeClr>
                </a:solidFill>
                <a:hlinkClick r:id="rId2"/>
              </a:rPr>
            </a:br>
            <a:r>
              <a:rPr lang="en-US" dirty="0" smtClean="0">
                <a:solidFill>
                  <a:schemeClr val="tx2">
                    <a:lumMod val="75000"/>
                  </a:schemeClr>
                </a:solidFill>
                <a:hlinkClick r:id="rId2"/>
              </a:rPr>
              <a:t/>
            </a:r>
            <a:br>
              <a:rPr lang="en-US" dirty="0" smtClean="0">
                <a:solidFill>
                  <a:schemeClr val="tx2">
                    <a:lumMod val="75000"/>
                  </a:schemeClr>
                </a:solidFill>
                <a:hlinkClick r:id="rId2"/>
              </a:rPr>
            </a:br>
            <a:r>
              <a:rPr lang="en-US" dirty="0" smtClean="0">
                <a:solidFill>
                  <a:schemeClr val="tx2">
                    <a:lumMod val="75000"/>
                  </a:schemeClr>
                </a:solidFill>
                <a:hlinkClick r:id="rId2"/>
              </a:rPr>
              <a:t>https</a:t>
            </a:r>
            <a:r>
              <a:rPr lang="en-US" dirty="0">
                <a:solidFill>
                  <a:schemeClr val="tx2">
                    <a:lumMod val="75000"/>
                  </a:schemeClr>
                </a:solidFill>
                <a:hlinkClick r:id="rId2"/>
              </a:rPr>
              <a:t>://www.dropbox.com/l/LAjsgxzk4VFhZZdPuiJEJf</a:t>
            </a:r>
            <a:r>
              <a:rPr lang="en-US" dirty="0">
                <a:solidFill>
                  <a:schemeClr val="tx2">
                    <a:lumMod val="75000"/>
                  </a:schemeClr>
                </a:solidFill>
              </a:rPr>
              <a:t/>
            </a:r>
            <a:br>
              <a:rPr lang="en-US" dirty="0">
                <a:solidFill>
                  <a:schemeClr val="tx2">
                    <a:lumMod val="75000"/>
                  </a:schemeClr>
                </a:solidFill>
              </a:rPr>
            </a:br>
            <a:endParaRPr lang="en-US" dirty="0">
              <a:solidFill>
                <a:schemeClr val="tx2">
                  <a:lumMod val="75000"/>
                </a:schemeClr>
              </a:solidFill>
            </a:endParaRPr>
          </a:p>
        </p:txBody>
      </p:sp>
    </p:spTree>
    <p:extLst>
      <p:ext uri="{BB962C8B-B14F-4D97-AF65-F5344CB8AC3E}">
        <p14:creationId xmlns:p14="http://schemas.microsoft.com/office/powerpoint/2010/main" val="1092144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865" y="609600"/>
            <a:ext cx="7887335" cy="1219200"/>
          </a:xfrm>
          <a:ln w="57150">
            <a:solidFill>
              <a:schemeClr val="tx1"/>
            </a:solidFill>
          </a:ln>
        </p:spPr>
        <p:style>
          <a:lnRef idx="3">
            <a:schemeClr val="lt1"/>
          </a:lnRef>
          <a:fillRef idx="1">
            <a:schemeClr val="accent1"/>
          </a:fillRef>
          <a:effectRef idx="1">
            <a:schemeClr val="accent1"/>
          </a:effectRef>
          <a:fontRef idx="minor">
            <a:schemeClr val="lt1"/>
          </a:fontRef>
        </p:style>
        <p:txBody>
          <a:bodyPr>
            <a:noAutofit/>
          </a:bodyPr>
          <a:lstStyle/>
          <a:p>
            <a:pPr algn="ctr"/>
            <a:r>
              <a:rPr lang="en-US" sz="2400" b="1" dirty="0" smtClean="0">
                <a:solidFill>
                  <a:schemeClr val="bg1"/>
                </a:solidFill>
                <a:latin typeface="Cambria Math" pitchFamily="18" charset="0"/>
                <a:ea typeface="Cambria Math" pitchFamily="18" charset="0"/>
              </a:rPr>
              <a:t>13 </a:t>
            </a:r>
            <a:r>
              <a:rPr lang="en-US" sz="2400" dirty="0" smtClean="0">
                <a:solidFill>
                  <a:schemeClr val="bg1"/>
                </a:solidFill>
                <a:latin typeface="Cambria Math" pitchFamily="18" charset="0"/>
                <a:ea typeface="Cambria Math" pitchFamily="18" charset="0"/>
              </a:rPr>
              <a:t>Standards</a:t>
            </a:r>
            <a:r>
              <a:rPr lang="en-US" sz="2400" dirty="0" smtClean="0">
                <a:solidFill>
                  <a:schemeClr val="bg1"/>
                </a:solidFill>
                <a:effectLst/>
                <a:latin typeface="Cambria Math" pitchFamily="18" charset="0"/>
                <a:ea typeface="Cambria Math" pitchFamily="18" charset="0"/>
              </a:rPr>
              <a:t/>
            </a:r>
            <a:br>
              <a:rPr lang="en-US" sz="2400" dirty="0" smtClean="0">
                <a:solidFill>
                  <a:schemeClr val="bg1"/>
                </a:solidFill>
                <a:effectLst/>
                <a:latin typeface="Cambria Math" pitchFamily="18" charset="0"/>
                <a:ea typeface="Cambria Math" pitchFamily="18" charset="0"/>
              </a:rPr>
            </a:br>
            <a:r>
              <a:rPr lang="en-US" sz="2400" dirty="0" smtClean="0">
                <a:solidFill>
                  <a:schemeClr val="bg1"/>
                </a:solidFill>
                <a:latin typeface="Cambria Math" pitchFamily="18" charset="0"/>
                <a:ea typeface="Cambria Math" pitchFamily="18" charset="0"/>
              </a:rPr>
              <a:t>70 Benchmarks</a:t>
            </a:r>
            <a:r>
              <a:rPr lang="en-US" sz="2400" dirty="0" smtClean="0">
                <a:solidFill>
                  <a:schemeClr val="bg1"/>
                </a:solidFill>
                <a:effectLst/>
                <a:latin typeface="Cambria Math" pitchFamily="18" charset="0"/>
                <a:ea typeface="Cambria Math" pitchFamily="18" charset="0"/>
              </a:rPr>
              <a:t/>
            </a:r>
            <a:br>
              <a:rPr lang="en-US" sz="2400" dirty="0" smtClean="0">
                <a:solidFill>
                  <a:schemeClr val="bg1"/>
                </a:solidFill>
                <a:effectLst/>
                <a:latin typeface="Cambria Math" pitchFamily="18" charset="0"/>
                <a:ea typeface="Cambria Math" pitchFamily="18" charset="0"/>
              </a:rPr>
            </a:br>
            <a:r>
              <a:rPr lang="en-US" sz="2800" b="1" dirty="0" smtClean="0">
                <a:solidFill>
                  <a:schemeClr val="tx1"/>
                </a:solidFill>
                <a:latin typeface="Cambria Math" pitchFamily="18" charset="0"/>
                <a:ea typeface="Cambria Math" pitchFamily="18" charset="0"/>
              </a:rPr>
              <a:t>www.catholicschoolstandards.org</a:t>
            </a:r>
            <a:endParaRPr lang="en-US" sz="2800" b="1" dirty="0">
              <a:solidFill>
                <a:schemeClr val="tx1"/>
              </a:solidFill>
            </a:endParaRPr>
          </a:p>
        </p:txBody>
      </p:sp>
      <p:sp>
        <p:nvSpPr>
          <p:cNvPr id="3" name="TextBox 2"/>
          <p:cNvSpPr txBox="1"/>
          <p:nvPr/>
        </p:nvSpPr>
        <p:spPr>
          <a:xfrm>
            <a:off x="763992" y="2209800"/>
            <a:ext cx="3581400" cy="707886"/>
          </a:xfrm>
          <a:prstGeom prst="rect">
            <a:avLst/>
          </a:prstGeom>
          <a:ln w="57150">
            <a:solidFill>
              <a:schemeClr val="tx1"/>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000" dirty="0">
                <a:latin typeface="Cambria Math" pitchFamily="18" charset="0"/>
                <a:ea typeface="Cambria Math" pitchFamily="18" charset="0"/>
              </a:rPr>
              <a:t>Standards 1-4</a:t>
            </a:r>
            <a:br>
              <a:rPr lang="en-US" sz="2000" dirty="0">
                <a:latin typeface="Cambria Math" pitchFamily="18" charset="0"/>
                <a:ea typeface="Cambria Math" pitchFamily="18" charset="0"/>
              </a:rPr>
            </a:br>
            <a:r>
              <a:rPr lang="en-US" sz="2000" dirty="0">
                <a:latin typeface="Cambria Math" pitchFamily="18" charset="0"/>
                <a:ea typeface="Cambria Math" pitchFamily="18" charset="0"/>
              </a:rPr>
              <a:t>Mission and Catholic Identity</a:t>
            </a:r>
            <a:endParaRPr lang="en-US" sz="2000" dirty="0"/>
          </a:p>
        </p:txBody>
      </p:sp>
      <p:sp>
        <p:nvSpPr>
          <p:cNvPr id="4" name="TextBox 3"/>
          <p:cNvSpPr txBox="1"/>
          <p:nvPr/>
        </p:nvSpPr>
        <p:spPr>
          <a:xfrm>
            <a:off x="2767968" y="3200400"/>
            <a:ext cx="3228000" cy="707886"/>
          </a:xfrm>
          <a:prstGeom prst="rect">
            <a:avLst/>
          </a:prstGeom>
          <a:ln w="57150">
            <a:solidFill>
              <a:schemeClr val="tx1"/>
            </a:solid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a:r>
              <a:rPr lang="en-US" sz="2000" dirty="0">
                <a:latin typeface="Cambria Math" pitchFamily="18" charset="0"/>
                <a:ea typeface="Cambria Math" pitchFamily="18" charset="0"/>
              </a:rPr>
              <a:t>Standards 5-6</a:t>
            </a:r>
            <a:br>
              <a:rPr lang="en-US" sz="2000" dirty="0">
                <a:latin typeface="Cambria Math" pitchFamily="18" charset="0"/>
                <a:ea typeface="Cambria Math" pitchFamily="18" charset="0"/>
              </a:rPr>
            </a:br>
            <a:r>
              <a:rPr lang="en-US" sz="2000" dirty="0">
                <a:latin typeface="Cambria Math" pitchFamily="18" charset="0"/>
                <a:ea typeface="Cambria Math" pitchFamily="18" charset="0"/>
              </a:rPr>
              <a:t>Governance and Leadership</a:t>
            </a:r>
            <a:endParaRPr lang="en-US" sz="2000" dirty="0"/>
          </a:p>
        </p:txBody>
      </p:sp>
      <p:sp>
        <p:nvSpPr>
          <p:cNvPr id="5" name="TextBox 4"/>
          <p:cNvSpPr txBox="1"/>
          <p:nvPr/>
        </p:nvSpPr>
        <p:spPr>
          <a:xfrm>
            <a:off x="5036266" y="4343400"/>
            <a:ext cx="2451697" cy="707886"/>
          </a:xfrm>
          <a:prstGeom prst="rect">
            <a:avLst/>
          </a:prstGeom>
          <a:ln w="57150">
            <a:solidFill>
              <a:schemeClr val="tx1"/>
            </a:solid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a:r>
              <a:rPr lang="en-US" sz="2000" dirty="0">
                <a:latin typeface="Cambria Math" pitchFamily="18" charset="0"/>
                <a:ea typeface="Cambria Math" pitchFamily="18" charset="0"/>
              </a:rPr>
              <a:t>Standards 7-9</a:t>
            </a:r>
            <a:br>
              <a:rPr lang="en-US" sz="2000" dirty="0">
                <a:latin typeface="Cambria Math" pitchFamily="18" charset="0"/>
                <a:ea typeface="Cambria Math" pitchFamily="18" charset="0"/>
              </a:rPr>
            </a:br>
            <a:r>
              <a:rPr lang="en-US" sz="2000" dirty="0">
                <a:latin typeface="Cambria Math" pitchFamily="18" charset="0"/>
                <a:ea typeface="Cambria Math" pitchFamily="18" charset="0"/>
              </a:rPr>
              <a:t>Academic Excellence</a:t>
            </a:r>
            <a:endParaRPr lang="en-US" sz="2000" dirty="0"/>
          </a:p>
        </p:txBody>
      </p:sp>
      <p:sp>
        <p:nvSpPr>
          <p:cNvPr id="6" name="TextBox 5"/>
          <p:cNvSpPr txBox="1"/>
          <p:nvPr/>
        </p:nvSpPr>
        <p:spPr>
          <a:xfrm>
            <a:off x="6324600" y="5353673"/>
            <a:ext cx="2326727" cy="707886"/>
          </a:xfrm>
          <a:prstGeom prst="rect">
            <a:avLst/>
          </a:prstGeom>
          <a:ln w="57150">
            <a:solidFill>
              <a:schemeClr val="tx1"/>
            </a:solid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a:r>
              <a:rPr lang="en-US" sz="2000" dirty="0">
                <a:latin typeface="Cambria Math" pitchFamily="18" charset="0"/>
                <a:ea typeface="Cambria Math" pitchFamily="18" charset="0"/>
              </a:rPr>
              <a:t>Standards 10–13</a:t>
            </a:r>
            <a:br>
              <a:rPr lang="en-US" sz="2000" dirty="0">
                <a:latin typeface="Cambria Math" pitchFamily="18" charset="0"/>
                <a:ea typeface="Cambria Math" pitchFamily="18" charset="0"/>
              </a:rPr>
            </a:br>
            <a:r>
              <a:rPr lang="en-US" sz="2000" dirty="0">
                <a:latin typeface="Cambria Math" pitchFamily="18" charset="0"/>
                <a:ea typeface="Cambria Math" pitchFamily="18" charset="0"/>
              </a:rPr>
              <a:t>Operational Vitality</a:t>
            </a:r>
            <a:endParaRPr lang="en-US" sz="2000"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4114799"/>
            <a:ext cx="3357981" cy="259135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324600" y="2438400"/>
            <a:ext cx="2133600" cy="1477328"/>
          </a:xfrm>
          <a:prstGeom prst="rect">
            <a:avLst/>
          </a:prstGeom>
          <a:ln w="76200">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b="1" dirty="0" smtClean="0">
                <a:solidFill>
                  <a:schemeClr val="tx1"/>
                </a:solidFill>
              </a:rPr>
              <a:t>Developed by a</a:t>
            </a:r>
          </a:p>
          <a:p>
            <a:pPr algn="ctr"/>
            <a:r>
              <a:rPr lang="en-US" b="1" dirty="0">
                <a:solidFill>
                  <a:schemeClr val="tx1"/>
                </a:solidFill>
              </a:rPr>
              <a:t>N</a:t>
            </a:r>
            <a:r>
              <a:rPr lang="en-US" b="1" dirty="0" smtClean="0">
                <a:solidFill>
                  <a:schemeClr val="tx1"/>
                </a:solidFill>
              </a:rPr>
              <a:t>ational Task </a:t>
            </a:r>
            <a:r>
              <a:rPr lang="en-US" b="1" dirty="0">
                <a:solidFill>
                  <a:schemeClr val="tx1"/>
                </a:solidFill>
              </a:rPr>
              <a:t>F</a:t>
            </a:r>
            <a:r>
              <a:rPr lang="en-US" b="1" dirty="0" smtClean="0">
                <a:solidFill>
                  <a:schemeClr val="tx1"/>
                </a:solidFill>
              </a:rPr>
              <a:t>orce</a:t>
            </a:r>
          </a:p>
          <a:p>
            <a:pPr algn="ctr"/>
            <a:r>
              <a:rPr lang="en-US" b="1" dirty="0">
                <a:solidFill>
                  <a:schemeClr val="tx1"/>
                </a:solidFill>
              </a:rPr>
              <a:t>a</a:t>
            </a:r>
            <a:r>
              <a:rPr lang="en-US" b="1" dirty="0" smtClean="0">
                <a:solidFill>
                  <a:schemeClr val="tx1"/>
                </a:solidFill>
              </a:rPr>
              <a:t>nd approved by the U.S.C.C.B.</a:t>
            </a:r>
            <a:endParaRPr lang="en-US" b="1" dirty="0">
              <a:solidFill>
                <a:schemeClr val="tx1"/>
              </a:solidFill>
            </a:endParaRPr>
          </a:p>
        </p:txBody>
      </p:sp>
    </p:spTree>
    <p:extLst>
      <p:ext uri="{BB962C8B-B14F-4D97-AF65-F5344CB8AC3E}">
        <p14:creationId xmlns:p14="http://schemas.microsoft.com/office/powerpoint/2010/main" val="369778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1143000"/>
          </a:xfrm>
          <a:ln w="57150">
            <a:solidFill>
              <a:schemeClr val="tx2">
                <a:lumMod val="75000"/>
              </a:schemeClr>
            </a:solidFill>
          </a:ln>
        </p:spPr>
        <p:style>
          <a:lnRef idx="3">
            <a:schemeClr val="lt1"/>
          </a:lnRef>
          <a:fillRef idx="1">
            <a:schemeClr val="accent1"/>
          </a:fillRef>
          <a:effectRef idx="1">
            <a:schemeClr val="accent1"/>
          </a:effectRef>
          <a:fontRef idx="minor">
            <a:schemeClr val="lt1"/>
          </a:fontRef>
        </p:style>
        <p:txBody>
          <a:bodyPr>
            <a:normAutofit fontScale="90000"/>
          </a:bodyPr>
          <a:lstStyle/>
          <a:p>
            <a:r>
              <a:rPr lang="en-US" dirty="0" smtClean="0"/>
              <a:t>WHAT IS THE PURPOSE OF THE THIRD YEAR REVIEW?</a:t>
            </a:r>
            <a:endParaRPr lang="en-US" dirty="0"/>
          </a:p>
        </p:txBody>
      </p:sp>
      <p:sp>
        <p:nvSpPr>
          <p:cNvPr id="3" name="Content Placeholder 2"/>
          <p:cNvSpPr>
            <a:spLocks noGrp="1"/>
          </p:cNvSpPr>
          <p:nvPr>
            <p:ph idx="1"/>
          </p:nvPr>
        </p:nvSpPr>
        <p:spPr>
          <a:xfrm>
            <a:off x="1066800" y="2286000"/>
            <a:ext cx="7005917" cy="3924748"/>
          </a:xfrm>
          <a:ln w="57150">
            <a:solidFill>
              <a:schemeClr val="tx1"/>
            </a:solidFill>
          </a:ln>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en-US" dirty="0" smtClean="0"/>
              <a:t>Report on progress made since the last accreditation visit.</a:t>
            </a:r>
          </a:p>
          <a:p>
            <a:endParaRPr lang="en-US" dirty="0"/>
          </a:p>
          <a:p>
            <a:r>
              <a:rPr lang="en-US" dirty="0" smtClean="0"/>
              <a:t>Teachers and staff demonstrate an understanding of the rubric scores and are able to present the evidence that support these scores.</a:t>
            </a:r>
          </a:p>
          <a:p>
            <a:pPr marL="68580" indent="0">
              <a:buNone/>
            </a:pPr>
            <a:endParaRPr lang="en-US" dirty="0" smtClean="0"/>
          </a:p>
          <a:p>
            <a:r>
              <a:rPr lang="en-US" dirty="0" smtClean="0"/>
              <a:t>Teachers and staff demonstrate an understanding of the Action Plan and are able to explain the goals and the actions that will be taken to accomplish each goal.  </a:t>
            </a:r>
            <a:endParaRPr lang="en-US" dirty="0"/>
          </a:p>
        </p:txBody>
      </p:sp>
    </p:spTree>
    <p:extLst>
      <p:ext uri="{BB962C8B-B14F-4D97-AF65-F5344CB8AC3E}">
        <p14:creationId xmlns:p14="http://schemas.microsoft.com/office/powerpoint/2010/main" val="4057203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838200"/>
            <a:ext cx="8015344" cy="99060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dirty="0" smtClean="0"/>
              <a:t/>
            </a:r>
            <a:br>
              <a:rPr lang="en-US" dirty="0" smtClean="0"/>
            </a:br>
            <a:r>
              <a:rPr lang="en-US" dirty="0"/>
              <a:t/>
            </a:r>
            <a:br>
              <a:rPr lang="en-US" dirty="0"/>
            </a:br>
            <a:r>
              <a:rPr lang="en-US" dirty="0" smtClean="0"/>
              <a:t>Rubrics</a:t>
            </a:r>
            <a:r>
              <a:rPr lang="en-US" dirty="0"/>
              <a:t/>
            </a:r>
            <a:br>
              <a:rPr lang="en-US" dirty="0"/>
            </a:br>
            <a:r>
              <a:rPr lang="en-US" sz="2000" dirty="0"/>
              <a:t>http://</a:t>
            </a:r>
            <a:r>
              <a:rPr lang="en-US" sz="2000" dirty="0" smtClean="0"/>
              <a:t>www.eased.org/documents/RubricsforallBenchmarks.pdf</a:t>
            </a:r>
            <a:endParaRPr lang="en-US" sz="2000" dirty="0"/>
          </a:p>
        </p:txBody>
      </p:sp>
      <p:sp>
        <p:nvSpPr>
          <p:cNvPr id="2" name="Content Placeholder 1"/>
          <p:cNvSpPr>
            <a:spLocks noGrp="1"/>
          </p:cNvSpPr>
          <p:nvPr>
            <p:ph idx="1"/>
          </p:nvPr>
        </p:nvSpPr>
        <p:spPr>
          <a:ln w="57150">
            <a:solidFill>
              <a:schemeClr val="tx2">
                <a:lumMod val="50000"/>
              </a:schemeClr>
            </a:solidFill>
          </a:ln>
        </p:spPr>
        <p:style>
          <a:lnRef idx="1">
            <a:schemeClr val="accent2"/>
          </a:lnRef>
          <a:fillRef idx="2">
            <a:schemeClr val="accent2"/>
          </a:fillRef>
          <a:effectRef idx="1">
            <a:schemeClr val="accent2"/>
          </a:effectRef>
          <a:fontRef idx="minor">
            <a:schemeClr val="dk1"/>
          </a:fontRef>
        </p:style>
        <p:txBody>
          <a:bodyPr>
            <a:normAutofit/>
          </a:bodyPr>
          <a:lstStyle/>
          <a:p>
            <a:pPr>
              <a:buFont typeface="Arial" panose="020B0604020202020204" pitchFamily="34" charset="0"/>
              <a:buChar char="•"/>
            </a:pPr>
            <a:r>
              <a:rPr lang="en-US" sz="3200" dirty="0" smtClean="0">
                <a:solidFill>
                  <a:schemeClr val="tx1"/>
                </a:solidFill>
              </a:rPr>
              <a:t>Used for self-assessment</a:t>
            </a:r>
          </a:p>
          <a:p>
            <a:pPr>
              <a:buFont typeface="Arial" panose="020B0604020202020204" pitchFamily="34" charset="0"/>
              <a:buChar char="•"/>
            </a:pPr>
            <a:r>
              <a:rPr lang="en-US" sz="3200" dirty="0" smtClean="0">
                <a:solidFill>
                  <a:schemeClr val="tx1"/>
                </a:solidFill>
              </a:rPr>
              <a:t>Requires collaboration</a:t>
            </a:r>
          </a:p>
          <a:p>
            <a:pPr>
              <a:buFont typeface="Arial" panose="020B0604020202020204" pitchFamily="34" charset="0"/>
              <a:buChar char="•"/>
            </a:pPr>
            <a:r>
              <a:rPr lang="en-US" sz="3200" dirty="0" smtClean="0">
                <a:solidFill>
                  <a:schemeClr val="tx1"/>
                </a:solidFill>
              </a:rPr>
              <a:t>Four-Point Scale</a:t>
            </a:r>
          </a:p>
          <a:p>
            <a:pPr>
              <a:buFont typeface="Arial" panose="020B0604020202020204" pitchFamily="34" charset="0"/>
              <a:buChar char="•"/>
            </a:pPr>
            <a:r>
              <a:rPr lang="en-US" sz="3200" dirty="0" smtClean="0">
                <a:solidFill>
                  <a:schemeClr val="tx1"/>
                </a:solidFill>
              </a:rPr>
              <a:t>Require evidence of competency</a:t>
            </a:r>
          </a:p>
          <a:p>
            <a:pPr>
              <a:buFont typeface="Arial" panose="020B0604020202020204" pitchFamily="34" charset="0"/>
              <a:buChar char="•"/>
            </a:pPr>
            <a:r>
              <a:rPr lang="en-US" sz="3200" dirty="0" smtClean="0">
                <a:solidFill>
                  <a:schemeClr val="tx1"/>
                </a:solidFill>
              </a:rPr>
              <a:t>Handout </a:t>
            </a:r>
            <a:endParaRPr lang="en-US" sz="3200" dirty="0">
              <a:solidFill>
                <a:schemeClr val="tx1"/>
              </a:solidFill>
            </a:endParaRPr>
          </a:p>
        </p:txBody>
      </p:sp>
    </p:spTree>
    <p:extLst>
      <p:ext uri="{BB962C8B-B14F-4D97-AF65-F5344CB8AC3E}">
        <p14:creationId xmlns:p14="http://schemas.microsoft.com/office/powerpoint/2010/main" val="3894362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6172200" cy="1295400"/>
          </a:xfrm>
          <a:ln w="57150">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a:noAutofit/>
          </a:bodyPr>
          <a:lstStyle/>
          <a:p>
            <a:pPr algn="ctr"/>
            <a:r>
              <a:rPr lang="en-US" sz="3200" dirty="0" smtClean="0">
                <a:effectLst/>
              </a:rPr>
              <a:t>The Focus of the Third Year Review Presentation</a:t>
            </a:r>
            <a:endParaRPr lang="en-US" sz="3200" dirty="0">
              <a:effectLst/>
            </a:endParaRPr>
          </a:p>
        </p:txBody>
      </p:sp>
      <p:sp>
        <p:nvSpPr>
          <p:cNvPr id="4" name="Content Placeholder 3"/>
          <p:cNvSpPr>
            <a:spLocks noGrp="1"/>
          </p:cNvSpPr>
          <p:nvPr>
            <p:ph idx="1"/>
          </p:nvPr>
        </p:nvSpPr>
        <p:spPr>
          <a:xfrm>
            <a:off x="685801" y="1828800"/>
            <a:ext cx="7594600" cy="4495799"/>
          </a:xfrm>
          <a:ln w="57150">
            <a:solidFill>
              <a:schemeClr val="tx1"/>
            </a:solidFill>
          </a:ln>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pPr marL="0" indent="0">
              <a:buNone/>
            </a:pPr>
            <a:r>
              <a:rPr lang="en-US" sz="6200" dirty="0" smtClean="0"/>
              <a:t> </a:t>
            </a:r>
          </a:p>
          <a:p>
            <a:pPr marL="457200" indent="-457200" algn="l">
              <a:buFont typeface="Wingdings" panose="05000000000000000000" pitchFamily="2" charset="2"/>
              <a:buChar char="q"/>
            </a:pPr>
            <a:r>
              <a:rPr lang="en-US" sz="8000" dirty="0" smtClean="0"/>
              <a:t>Demonstrate your schools supporting evidence for your rubric scores on the ARCA.</a:t>
            </a:r>
          </a:p>
          <a:p>
            <a:pPr marL="457200" indent="-457200" algn="l">
              <a:buFont typeface="Wingdings" panose="05000000000000000000" pitchFamily="2" charset="2"/>
              <a:buChar char="q"/>
            </a:pPr>
            <a:endParaRPr lang="en-US" sz="8000" dirty="0"/>
          </a:p>
          <a:p>
            <a:pPr marL="457200" indent="-457200" algn="l">
              <a:buFont typeface="Wingdings" panose="05000000000000000000" pitchFamily="2" charset="2"/>
              <a:buChar char="q"/>
            </a:pPr>
            <a:r>
              <a:rPr lang="en-US" sz="8000" dirty="0" smtClean="0"/>
              <a:t>Supporting evidence must be provided in multiple formats, such as video clips, photographs, testimonies, and school documents.</a:t>
            </a:r>
          </a:p>
          <a:p>
            <a:pPr marL="457200" indent="-457200" algn="l">
              <a:buFont typeface="Wingdings" panose="05000000000000000000" pitchFamily="2" charset="2"/>
              <a:buChar char="q"/>
            </a:pPr>
            <a:endParaRPr lang="en-US" sz="8000" dirty="0"/>
          </a:p>
          <a:p>
            <a:pPr marL="457200" indent="-457200" algn="l">
              <a:buFont typeface="Wingdings" panose="05000000000000000000" pitchFamily="2" charset="2"/>
              <a:buChar char="q"/>
            </a:pPr>
            <a:r>
              <a:rPr lang="en-US" sz="8000" dirty="0" smtClean="0"/>
              <a:t>Be presented in a Power Point that involves all faculty members and supporting staff members where appropriate.</a:t>
            </a:r>
          </a:p>
          <a:p>
            <a:pPr marL="457200" indent="-457200" algn="l">
              <a:buFont typeface="Wingdings" panose="05000000000000000000" pitchFamily="2" charset="2"/>
              <a:buChar char="q"/>
            </a:pPr>
            <a:endParaRPr lang="en-US" sz="8000" dirty="0"/>
          </a:p>
          <a:p>
            <a:pPr marL="457200" indent="-457200" algn="l">
              <a:buFont typeface="Wingdings" panose="05000000000000000000" pitchFamily="2" charset="2"/>
              <a:buChar char="q"/>
            </a:pPr>
            <a:r>
              <a:rPr lang="en-US" sz="8000" dirty="0" smtClean="0"/>
              <a:t>Teachers are expected to model good teaching practices and present their piece of the presentation without reading.  Notes may be used.  </a:t>
            </a:r>
          </a:p>
          <a:p>
            <a:pPr marL="0" indent="0">
              <a:buNone/>
            </a:pPr>
            <a:endParaRPr lang="en-US" sz="3400" dirty="0"/>
          </a:p>
          <a:p>
            <a:pPr marL="0" indent="0">
              <a:buNone/>
            </a:pPr>
            <a:endParaRPr lang="en-US" dirty="0" smtClean="0"/>
          </a:p>
          <a:p>
            <a:pPr marL="0" indent="0">
              <a:buNone/>
            </a:pPr>
            <a:r>
              <a:rPr lang="en-US" dirty="0"/>
              <a:t>	</a:t>
            </a:r>
          </a:p>
        </p:txBody>
      </p:sp>
    </p:spTree>
    <p:extLst>
      <p:ext uri="{BB962C8B-B14F-4D97-AF65-F5344CB8AC3E}">
        <p14:creationId xmlns:p14="http://schemas.microsoft.com/office/powerpoint/2010/main" val="22438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381000"/>
            <a:ext cx="8229600" cy="1252728"/>
          </a:xfrm>
          <a:ln w="38100">
            <a:solidFill>
              <a:schemeClr val="tx2">
                <a:lumMod val="75000"/>
              </a:schemeClr>
            </a:solidFill>
          </a:ln>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Third Year Review </a:t>
            </a:r>
            <a:br>
              <a:rPr lang="en-US" dirty="0" smtClean="0"/>
            </a:br>
            <a:r>
              <a:rPr lang="en-US" dirty="0" smtClean="0"/>
              <a:t>Presentation Requirements</a:t>
            </a:r>
            <a:endParaRPr lang="en-US" dirty="0"/>
          </a:p>
        </p:txBody>
      </p:sp>
      <p:sp>
        <p:nvSpPr>
          <p:cNvPr id="2" name="Content Placeholder 1"/>
          <p:cNvSpPr>
            <a:spLocks noGrp="1"/>
          </p:cNvSpPr>
          <p:nvPr>
            <p:ph idx="1"/>
          </p:nvPr>
        </p:nvSpPr>
        <p:spPr>
          <a:xfrm>
            <a:off x="609600" y="1981201"/>
            <a:ext cx="7924800" cy="4419600"/>
          </a:xfrm>
          <a:ln w="57150">
            <a:solidFill>
              <a:schemeClr val="tx1"/>
            </a:solidFill>
          </a:ln>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r>
              <a:rPr lang="en-US" dirty="0" smtClean="0"/>
              <a:t>Schools presenting TYR Reviews in 2014 – 2015 went through the previous accreditation process.  </a:t>
            </a:r>
          </a:p>
          <a:p>
            <a:r>
              <a:rPr lang="en-US" dirty="0" smtClean="0"/>
              <a:t>Moving forward, the faculty and staff will:</a:t>
            </a:r>
          </a:p>
          <a:p>
            <a:pPr lvl="2"/>
            <a:r>
              <a:rPr lang="en-US" dirty="0" smtClean="0"/>
              <a:t>Explain the recommendations made by the FCC Visitation Team and make the connection between the recommendation and a specific Standard and Benchmark.</a:t>
            </a:r>
          </a:p>
          <a:p>
            <a:pPr lvl="2"/>
            <a:r>
              <a:rPr lang="en-US" dirty="0" smtClean="0"/>
              <a:t>State the rubric score you reported on the ARCA and provide the evidence for those scores.</a:t>
            </a:r>
          </a:p>
          <a:p>
            <a:r>
              <a:rPr lang="en-US" dirty="0" smtClean="0"/>
              <a:t>Address all 13 standards with an overview of the rubrics that demonstrate the greatest strengths and the areas most in need of improvement.  Do not address every benchmark.</a:t>
            </a:r>
            <a:endParaRPr lang="en-US" dirty="0"/>
          </a:p>
          <a:p>
            <a:r>
              <a:rPr lang="en-US" dirty="0" smtClean="0"/>
              <a:t>Provide a variety of evidence in multiple formats</a:t>
            </a:r>
            <a:endParaRPr lang="en-US" dirty="0"/>
          </a:p>
          <a:p>
            <a:r>
              <a:rPr lang="en-US" dirty="0" smtClean="0"/>
              <a:t>Provide overview of revised Action Plan</a:t>
            </a:r>
          </a:p>
          <a:p>
            <a:r>
              <a:rPr lang="en-US" dirty="0" smtClean="0"/>
              <a:t>Provide the updated Action Plan in written format for the Office of Catholic Schools</a:t>
            </a:r>
          </a:p>
          <a:p>
            <a:r>
              <a:rPr lang="en-US" dirty="0" smtClean="0"/>
              <a:t>90 minute presentation </a:t>
            </a:r>
            <a:endParaRPr lang="en-US" dirty="0"/>
          </a:p>
          <a:p>
            <a:endParaRPr lang="en-US" dirty="0"/>
          </a:p>
        </p:txBody>
      </p:sp>
    </p:spTree>
    <p:extLst>
      <p:ext uri="{BB962C8B-B14F-4D97-AF65-F5344CB8AC3E}">
        <p14:creationId xmlns:p14="http://schemas.microsoft.com/office/powerpoint/2010/main" val="2806609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066800"/>
            <a:ext cx="7772400" cy="990600"/>
          </a:xfrm>
          <a:ln w="38100">
            <a:solidFill>
              <a:schemeClr val="tx2"/>
            </a:solidFill>
          </a:ln>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3100" dirty="0" smtClean="0"/>
              <a:t>Examples of Existing Evidence for Standard 7.3</a:t>
            </a:r>
            <a:r>
              <a:rPr lang="en-US" dirty="0" smtClean="0"/>
              <a:t/>
            </a:r>
            <a:br>
              <a:rPr lang="en-US" dirty="0" smtClean="0"/>
            </a:br>
            <a:r>
              <a:rPr lang="en-US" sz="1800" b="1" dirty="0" smtClean="0">
                <a:solidFill>
                  <a:schemeClr val="tx1"/>
                </a:solidFill>
              </a:rPr>
              <a:t>Curriculum and instruction for 21</a:t>
            </a:r>
            <a:r>
              <a:rPr lang="en-US" sz="1800" b="1" baseline="30000" dirty="0" smtClean="0">
                <a:solidFill>
                  <a:schemeClr val="tx1"/>
                </a:solidFill>
              </a:rPr>
              <a:t>st</a:t>
            </a:r>
            <a:r>
              <a:rPr lang="en-US" sz="1800" b="1" dirty="0" smtClean="0">
                <a:solidFill>
                  <a:schemeClr val="tx1"/>
                </a:solidFill>
              </a:rPr>
              <a:t> Century learning provides students with the knowledge, understanding and skills to become creative, reflective, literate, critical, and moral evaluators, problems solvers, decision makers, and socially responsible global citizens.</a:t>
            </a:r>
            <a:endParaRPr lang="en-US" sz="1800" b="1" dirty="0">
              <a:solidFill>
                <a:schemeClr val="tx1"/>
              </a:solidFill>
            </a:endParaRPr>
          </a:p>
        </p:txBody>
      </p:sp>
      <p:sp>
        <p:nvSpPr>
          <p:cNvPr id="5" name="Content Placeholder 4"/>
          <p:cNvSpPr>
            <a:spLocks noGrp="1"/>
          </p:cNvSpPr>
          <p:nvPr>
            <p:ph sz="quarter" idx="4294967295"/>
          </p:nvPr>
        </p:nvSpPr>
        <p:spPr>
          <a:xfrm>
            <a:off x="533400" y="2209800"/>
            <a:ext cx="8001000" cy="4114800"/>
          </a:xfrm>
          <a:ln w="38100">
            <a:solidFill>
              <a:schemeClr val="tx1"/>
            </a:solidFill>
          </a:ln>
        </p:spPr>
        <p:style>
          <a:lnRef idx="1">
            <a:schemeClr val="accent2"/>
          </a:lnRef>
          <a:fillRef idx="2">
            <a:schemeClr val="accent2"/>
          </a:fillRef>
          <a:effectRef idx="1">
            <a:schemeClr val="accent2"/>
          </a:effectRef>
          <a:fontRef idx="minor">
            <a:schemeClr val="dk1"/>
          </a:fontRef>
        </p:style>
        <p:txBody>
          <a:bodyPr>
            <a:normAutofit/>
          </a:bodyPr>
          <a:lstStyle/>
          <a:p>
            <a:r>
              <a:rPr lang="en-US" sz="3600" dirty="0" smtClean="0">
                <a:solidFill>
                  <a:schemeClr val="tx1"/>
                </a:solidFill>
              </a:rPr>
              <a:t>Curriculum guides</a:t>
            </a:r>
          </a:p>
          <a:p>
            <a:r>
              <a:rPr lang="en-US" sz="3600" dirty="0" smtClean="0">
                <a:solidFill>
                  <a:schemeClr val="tx1"/>
                </a:solidFill>
              </a:rPr>
              <a:t>Lesson Plans</a:t>
            </a:r>
          </a:p>
          <a:p>
            <a:r>
              <a:rPr lang="en-US" sz="3600" dirty="0" smtClean="0">
                <a:solidFill>
                  <a:schemeClr val="tx1"/>
                </a:solidFill>
              </a:rPr>
              <a:t>Technology Plans</a:t>
            </a:r>
          </a:p>
          <a:p>
            <a:r>
              <a:rPr lang="en-US" sz="3600" dirty="0" smtClean="0">
                <a:solidFill>
                  <a:schemeClr val="tx1"/>
                </a:solidFill>
              </a:rPr>
              <a:t>Unit Plans</a:t>
            </a:r>
          </a:p>
          <a:p>
            <a:r>
              <a:rPr lang="en-US" sz="3600" dirty="0" smtClean="0">
                <a:solidFill>
                  <a:schemeClr val="tx1"/>
                </a:solidFill>
              </a:rPr>
              <a:t>Student Council</a:t>
            </a:r>
            <a:endParaRPr lang="en-US" sz="3600" dirty="0">
              <a:solidFill>
                <a:schemeClr val="tx1"/>
              </a:solidFill>
            </a:endParaRPr>
          </a:p>
        </p:txBody>
      </p:sp>
      <p:sp>
        <p:nvSpPr>
          <p:cNvPr id="21" name="TextBox 20"/>
          <p:cNvSpPr txBox="1"/>
          <p:nvPr/>
        </p:nvSpPr>
        <p:spPr>
          <a:xfrm>
            <a:off x="5334000" y="3200400"/>
            <a:ext cx="2743200" cy="1384995"/>
          </a:xfrm>
          <a:prstGeom prst="rect">
            <a:avLst/>
          </a:prstGeom>
          <a:noFill/>
        </p:spPr>
        <p:txBody>
          <a:bodyPr wrap="square" rtlCol="0">
            <a:spAutoFit/>
          </a:bodyPr>
          <a:lstStyle/>
          <a:p>
            <a:r>
              <a:rPr lang="en-US" sz="2800" b="1" dirty="0" smtClean="0">
                <a:solidFill>
                  <a:srgbClr val="FF0000"/>
                </a:solidFill>
                <a:latin typeface="Mistral" panose="03090702030407020403" pitchFamily="66" charset="0"/>
              </a:rPr>
              <a:t>Not clear</a:t>
            </a:r>
          </a:p>
          <a:p>
            <a:r>
              <a:rPr lang="en-US" sz="2800" b="1" dirty="0" smtClean="0">
                <a:solidFill>
                  <a:srgbClr val="FF0000"/>
                </a:solidFill>
                <a:latin typeface="Mistral" panose="03090702030407020403" pitchFamily="66" charset="0"/>
              </a:rPr>
              <a:t>Not enough information</a:t>
            </a:r>
            <a:endParaRPr lang="en-US" sz="2800" b="1" dirty="0">
              <a:solidFill>
                <a:srgbClr val="FF0000"/>
              </a:solidFill>
              <a:latin typeface="Mistral" panose="03090702030407020403" pitchFamily="66" charset="0"/>
            </a:endParaRPr>
          </a:p>
        </p:txBody>
      </p:sp>
    </p:spTree>
    <p:extLst>
      <p:ext uri="{BB962C8B-B14F-4D97-AF65-F5344CB8AC3E}">
        <p14:creationId xmlns:p14="http://schemas.microsoft.com/office/powerpoint/2010/main" val="2055051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7225" y="2133600"/>
            <a:ext cx="7696200" cy="4031873"/>
          </a:xfrm>
          <a:prstGeom prst="rect">
            <a:avLst/>
          </a:prstGeom>
          <a:ln w="57150">
            <a:solidFill>
              <a:schemeClr val="tx1"/>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Arial" panose="020B0604020202020204" pitchFamily="34" charset="0"/>
              <a:buChar char="•"/>
            </a:pPr>
            <a:r>
              <a:rPr lang="en-US" sz="2000" dirty="0"/>
              <a:t>Effective teachers highly engage students in the learning process through the implementation of various instructional methods, such as Kagan, cooperative learning, Power Teaching and Whole Brain Learning</a:t>
            </a:r>
            <a:r>
              <a:rPr lang="en-US" sz="2000" dirty="0" smtClean="0"/>
              <a:t>.  </a:t>
            </a:r>
            <a:r>
              <a:rPr lang="en-US" dirty="0" smtClean="0">
                <a:solidFill>
                  <a:srgbClr val="FF0000"/>
                </a:solidFill>
              </a:rPr>
              <a:t>(Could be presented by students explaining how they learn when they are able to participate in one of the above.)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Technology is integrated into all classrooms through the use of interactive whiteboards</a:t>
            </a:r>
            <a:r>
              <a:rPr lang="en-US" sz="2000" dirty="0">
                <a:solidFill>
                  <a:srgbClr val="FF0000"/>
                </a:solidFill>
              </a:rPr>
              <a:t>. </a:t>
            </a:r>
            <a:r>
              <a:rPr lang="en-US" sz="2000" dirty="0" smtClean="0">
                <a:solidFill>
                  <a:srgbClr val="FF0000"/>
                </a:solidFill>
              </a:rPr>
              <a:t> (Photographs)</a:t>
            </a:r>
            <a:endParaRPr lang="en-US" sz="2000" dirty="0">
              <a:solidFill>
                <a:srgbClr val="FF0000"/>
              </a:solidFill>
            </a:endParaRP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Teachers </a:t>
            </a:r>
            <a:r>
              <a:rPr lang="en-US" sz="2000" dirty="0"/>
              <a:t>effectively engage students in higher order thinking by asking questions that require complex thinking, in a risk free environment</a:t>
            </a:r>
            <a:r>
              <a:rPr lang="en-US" sz="2000" dirty="0" smtClean="0"/>
              <a:t>.  </a:t>
            </a:r>
            <a:r>
              <a:rPr lang="en-US" sz="2000" dirty="0" smtClean="0">
                <a:solidFill>
                  <a:srgbClr val="FF0000"/>
                </a:solidFill>
              </a:rPr>
              <a:t>(Could be a video clip)</a:t>
            </a:r>
            <a:endParaRPr lang="en-US" sz="2000" dirty="0">
              <a:solidFill>
                <a:srgbClr val="FF0000"/>
              </a:solidFill>
            </a:endParaRPr>
          </a:p>
        </p:txBody>
      </p:sp>
      <p:sp>
        <p:nvSpPr>
          <p:cNvPr id="7" name="Title 6"/>
          <p:cNvSpPr>
            <a:spLocks noGrp="1"/>
          </p:cNvSpPr>
          <p:nvPr>
            <p:ph type="title" idx="4294967295"/>
          </p:nvPr>
        </p:nvSpPr>
        <p:spPr>
          <a:xfrm>
            <a:off x="914400" y="838200"/>
            <a:ext cx="6781800" cy="719138"/>
          </a:xfrm>
          <a:ln w="5715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a:lstStyle/>
          <a:p>
            <a:r>
              <a:rPr lang="en-US" dirty="0" smtClean="0">
                <a:solidFill>
                  <a:schemeClr val="tx1"/>
                </a:solidFill>
              </a:rPr>
              <a:t> Clear Evidence</a:t>
            </a:r>
            <a:endParaRPr lang="en-US" dirty="0">
              <a:solidFill>
                <a:schemeClr val="tx1"/>
              </a:solidFill>
            </a:endParaRPr>
          </a:p>
        </p:txBody>
      </p:sp>
    </p:spTree>
    <p:extLst>
      <p:ext uri="{BB962C8B-B14F-4D97-AF65-F5344CB8AC3E}">
        <p14:creationId xmlns:p14="http://schemas.microsoft.com/office/powerpoint/2010/main" val="3419728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2286000"/>
            <a:ext cx="7086601" cy="4062651"/>
          </a:xfrm>
          <a:prstGeom prst="rect">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Arial" panose="020B0604020202020204" pitchFamily="34" charset="0"/>
              <a:buChar char="•"/>
            </a:pPr>
            <a:r>
              <a:rPr lang="en-US" sz="2000" dirty="0"/>
              <a:t>Unit Plans provide evidence of Understanding by Design and the use of essential questions to </a:t>
            </a:r>
            <a:r>
              <a:rPr lang="en-US" sz="2000" dirty="0" smtClean="0"/>
              <a:t>provide a </a:t>
            </a:r>
            <a:r>
              <a:rPr lang="en-US" sz="2000" dirty="0"/>
              <a:t>framework for learning</a:t>
            </a:r>
            <a:r>
              <a:rPr lang="en-US" sz="2000" dirty="0" smtClean="0"/>
              <a:t>. </a:t>
            </a:r>
            <a:r>
              <a:rPr lang="en-US" dirty="0" smtClean="0">
                <a:solidFill>
                  <a:srgbClr val="FF0000"/>
                </a:solidFill>
              </a:rPr>
              <a:t> (Unit Plans are made available.)</a:t>
            </a:r>
          </a:p>
          <a:p>
            <a:endParaRPr lang="en-US" sz="2000" dirty="0"/>
          </a:p>
          <a:p>
            <a:pPr marL="342900" indent="-342900">
              <a:buFont typeface="Arial" panose="020B0604020202020204" pitchFamily="34" charset="0"/>
              <a:buChar char="•"/>
            </a:pPr>
            <a:r>
              <a:rPr lang="en-US" sz="2000" dirty="0"/>
              <a:t>Homework assignments provide students with opportunities for creative thinking. </a:t>
            </a:r>
            <a:r>
              <a:rPr lang="en-US" sz="2000" dirty="0" smtClean="0">
                <a:solidFill>
                  <a:srgbClr val="FF0000"/>
                </a:solidFill>
              </a:rPr>
              <a:t> (Children could explain this in writing or on a video.)</a:t>
            </a:r>
          </a:p>
          <a:p>
            <a:endParaRPr lang="en-US" sz="2000" dirty="0"/>
          </a:p>
          <a:p>
            <a:pPr marL="342900" indent="-342900">
              <a:buFont typeface="Arial" panose="020B0604020202020204" pitchFamily="34" charset="0"/>
              <a:buChar char="•"/>
            </a:pPr>
            <a:r>
              <a:rPr lang="en-US" sz="2000" dirty="0"/>
              <a:t>Students are given opportunities to make decisions in regards to their learning and demonstrating  mastery of content</a:t>
            </a:r>
            <a:r>
              <a:rPr lang="en-US" sz="2000" dirty="0" smtClean="0"/>
              <a:t>.  </a:t>
            </a:r>
            <a:r>
              <a:rPr lang="en-US" sz="2000" dirty="0" smtClean="0">
                <a:solidFill>
                  <a:srgbClr val="FF0000"/>
                </a:solidFill>
              </a:rPr>
              <a:t>(Video Clip…Teachers could discuss and faculty meeting.)</a:t>
            </a:r>
            <a:endParaRPr lang="en-US" sz="2000" dirty="0">
              <a:solidFill>
                <a:srgbClr val="FF0000"/>
              </a:solidFill>
            </a:endParaRPr>
          </a:p>
        </p:txBody>
      </p:sp>
      <p:sp>
        <p:nvSpPr>
          <p:cNvPr id="3" name="Title 2"/>
          <p:cNvSpPr>
            <a:spLocks noGrp="1"/>
          </p:cNvSpPr>
          <p:nvPr>
            <p:ph type="title"/>
          </p:nvPr>
        </p:nvSpPr>
        <p:spPr>
          <a:xfrm>
            <a:off x="923924" y="1219200"/>
            <a:ext cx="6477000" cy="838200"/>
          </a:xfrm>
        </p:spPr>
        <p:style>
          <a:lnRef idx="1">
            <a:schemeClr val="accent1"/>
          </a:lnRef>
          <a:fillRef idx="2">
            <a:schemeClr val="accent1"/>
          </a:fillRef>
          <a:effectRef idx="1">
            <a:schemeClr val="accent1"/>
          </a:effectRef>
          <a:fontRef idx="minor">
            <a:schemeClr val="dk1"/>
          </a:fontRef>
        </p:style>
        <p:txBody>
          <a:bodyPr/>
          <a:lstStyle/>
          <a:p>
            <a:r>
              <a:rPr lang="en-US" dirty="0" smtClean="0"/>
              <a:t>Clear Evidence</a:t>
            </a:r>
            <a:endParaRPr lang="en-US" dirty="0"/>
          </a:p>
        </p:txBody>
      </p:sp>
    </p:spTree>
    <p:extLst>
      <p:ext uri="{BB962C8B-B14F-4D97-AF65-F5344CB8AC3E}">
        <p14:creationId xmlns:p14="http://schemas.microsoft.com/office/powerpoint/2010/main" val="24968060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5980</TotalTime>
  <Words>657</Words>
  <Application>Microsoft Office PowerPoint</Application>
  <PresentationFormat>On-screen Show (4:3)</PresentationFormat>
  <Paragraphs>88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 The Third Year Review A Mini-Accreditation</vt:lpstr>
      <vt:lpstr>13 Standards 70 Benchmarks www.catholicschoolstandards.org</vt:lpstr>
      <vt:lpstr>WHAT IS THE PURPOSE OF THE THIRD YEAR REVIEW?</vt:lpstr>
      <vt:lpstr>  Rubrics http://www.eased.org/documents/RubricsforallBenchmarks.pdf</vt:lpstr>
      <vt:lpstr>The Focus of the Third Year Review Presentation</vt:lpstr>
      <vt:lpstr>Third Year Review  Presentation Requirements</vt:lpstr>
      <vt:lpstr>Examples of Existing Evidence for Standard 7.3 Curriculum and instruction for 21st Century learning provides students with the knowledge, understanding and skills to become creative, reflective, literate, critical, and moral evaluators, problems solvers, decision makers, and socially responsible global citizens.</vt:lpstr>
      <vt:lpstr> Clear Evidence</vt:lpstr>
      <vt:lpstr>Clear Evidence</vt:lpstr>
      <vt:lpstr>Action Plan </vt:lpstr>
      <vt:lpstr>Action Plan  </vt:lpstr>
      <vt:lpstr>What do you submit to the Office of Catholic Schools?</vt:lpstr>
      <vt:lpstr>Who to Invite</vt:lpstr>
      <vt:lpstr>   What are the new Catholic Standards and Benchmarks all about?     https://www.dropbox.com/l/LAjsgxzk4VFhZZdPuiJEJf </vt:lpstr>
    </vt:vector>
  </TitlesOfParts>
  <Company>Florida Catholic Conference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Catholic Conference Accreditation Program</dc:title>
  <dc:creator>mcamp</dc:creator>
  <cp:lastModifiedBy>Veronica DeMicheli</cp:lastModifiedBy>
  <cp:revision>188</cp:revision>
  <dcterms:created xsi:type="dcterms:W3CDTF">2011-07-22T18:15:00Z</dcterms:created>
  <dcterms:modified xsi:type="dcterms:W3CDTF">2014-12-15T16:27:20Z</dcterms:modified>
</cp:coreProperties>
</file>