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72" r:id="rId2"/>
    <p:sldId id="291" r:id="rId3"/>
    <p:sldId id="292" r:id="rId4"/>
    <p:sldId id="284" r:id="rId5"/>
    <p:sldId id="283" r:id="rId6"/>
    <p:sldId id="293" r:id="rId7"/>
    <p:sldId id="287" r:id="rId8"/>
    <p:sldId id="288" r:id="rId9"/>
    <p:sldId id="289" r:id="rId10"/>
    <p:sldId id="29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247" autoAdjust="0"/>
  </p:normalViewPr>
  <p:slideViewPr>
    <p:cSldViewPr snapToGrid="0" snapToObjects="1">
      <p:cViewPr varScale="1">
        <p:scale>
          <a:sx n="77" d="100"/>
          <a:sy n="77" d="100"/>
        </p:scale>
        <p:origin x="-8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90A3EC-B0F8-1843-B817-5B47130241AD}" type="datetimeFigureOut">
              <a:rPr lang="en-US" smtClean="0"/>
              <a:t>4/30/15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A0E75C-E4EF-C244-8288-1B8076B96030}" type="slidenum">
              <a:rPr lang="en-US" smtClean="0"/>
              <a:t>‹#›</a:t>
            </a:fld>
            <a:endParaRPr lang="en-US"/>
          </a:p>
        </p:txBody>
      </p:sp>
    </p:spTree>
    <p:extLst>
      <p:ext uri="{BB962C8B-B14F-4D97-AF65-F5344CB8AC3E}">
        <p14:creationId xmlns:p14="http://schemas.microsoft.com/office/powerpoint/2010/main" val="35478337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610DF9-491E-9744-865D-DA9E46453970}" type="datetimeFigureOut">
              <a:rPr lang="en-US" smtClean="0"/>
              <a:t>4/30/15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187433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610DF9-491E-9744-865D-DA9E46453970}" type="datetimeFigureOut">
              <a:rPr lang="en-US" smtClean="0"/>
              <a:t>4/30/15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4223217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610DF9-491E-9744-865D-DA9E46453970}" type="datetimeFigureOut">
              <a:rPr lang="en-US" smtClean="0"/>
              <a:t>4/30/15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2359633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610DF9-491E-9744-865D-DA9E46453970}" type="datetimeFigureOut">
              <a:rPr lang="en-US" smtClean="0"/>
              <a:t>4/30/15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328353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610DF9-491E-9744-865D-DA9E46453970}" type="datetimeFigureOut">
              <a:rPr lang="en-US" smtClean="0"/>
              <a:t>4/30/15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241728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610DF9-491E-9744-865D-DA9E46453970}" type="datetimeFigureOut">
              <a:rPr lang="en-US" smtClean="0"/>
              <a:t>4/30/15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2656213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610DF9-491E-9744-865D-DA9E46453970}" type="datetimeFigureOut">
              <a:rPr lang="en-US" smtClean="0"/>
              <a:t>4/30/15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1562587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610DF9-491E-9744-865D-DA9E46453970}" type="datetimeFigureOut">
              <a:rPr lang="en-US" smtClean="0"/>
              <a:t>4/30/15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2912766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10DF9-491E-9744-865D-DA9E46453970}" type="datetimeFigureOut">
              <a:rPr lang="en-US" smtClean="0"/>
              <a:t>4/30/15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62406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10DF9-491E-9744-865D-DA9E46453970}" type="datetimeFigureOut">
              <a:rPr lang="en-US" smtClean="0"/>
              <a:t>4/30/15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2429078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10DF9-491E-9744-865D-DA9E46453970}" type="datetimeFigureOut">
              <a:rPr lang="en-US" smtClean="0"/>
              <a:t>4/30/15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9468F-0712-0D42-8E96-C0905898844C}" type="slidenum">
              <a:rPr lang="en-US" smtClean="0"/>
              <a:t>‹#›</a:t>
            </a:fld>
            <a:endParaRPr lang="en-US"/>
          </a:p>
        </p:txBody>
      </p:sp>
    </p:spTree>
    <p:extLst>
      <p:ext uri="{BB962C8B-B14F-4D97-AF65-F5344CB8AC3E}">
        <p14:creationId xmlns:p14="http://schemas.microsoft.com/office/powerpoint/2010/main" val="41475625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10DF9-491E-9744-865D-DA9E46453970}" type="datetimeFigureOut">
              <a:rPr lang="en-US" smtClean="0"/>
              <a:t>4/30/15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9468F-0712-0D42-8E96-C0905898844C}" type="slidenum">
              <a:rPr lang="en-US" smtClean="0"/>
              <a:t>‹#›</a:t>
            </a:fld>
            <a:endParaRPr lang="en-US"/>
          </a:p>
        </p:txBody>
      </p:sp>
    </p:spTree>
    <p:extLst>
      <p:ext uri="{BB962C8B-B14F-4D97-AF65-F5344CB8AC3E}">
        <p14:creationId xmlns:p14="http://schemas.microsoft.com/office/powerpoint/2010/main" val="2423618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Diocesan 5-Year Plan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Year 1 (14/15): Educating Educators</a:t>
            </a:r>
          </a:p>
          <a:p>
            <a:r>
              <a:rPr lang="en-US" dirty="0" smtClean="0"/>
              <a:t>Year 2 (15/16): Creating a Diocesan Grading &amp; Assessment Philosophy</a:t>
            </a:r>
          </a:p>
          <a:p>
            <a:r>
              <a:rPr lang="en-US" dirty="0" smtClean="0"/>
              <a:t>Year 3 (16/17): Aligning Related Polices</a:t>
            </a:r>
          </a:p>
          <a:p>
            <a:r>
              <a:rPr lang="en-US" dirty="0" smtClean="0"/>
              <a:t>Year 4 (17/18): Implementation Phase 1</a:t>
            </a:r>
          </a:p>
          <a:p>
            <a:r>
              <a:rPr lang="en-US" dirty="0" smtClean="0"/>
              <a:t>Year 5 (18/19): Implementation Phase 2</a:t>
            </a:r>
          </a:p>
          <a:p>
            <a:endParaRPr lang="en-US" dirty="0"/>
          </a:p>
        </p:txBody>
      </p:sp>
    </p:spTree>
    <p:extLst>
      <p:ext uri="{BB962C8B-B14F-4D97-AF65-F5344CB8AC3E}">
        <p14:creationId xmlns:p14="http://schemas.microsoft.com/office/powerpoint/2010/main" val="421387218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Solution</a:t>
            </a:r>
            <a:br>
              <a:rPr lang="en-US" dirty="0" smtClean="0"/>
            </a:br>
            <a:r>
              <a:rPr lang="en-US" dirty="0" smtClean="0"/>
              <a:t>The “Power” of Zero</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03617295"/>
              </p:ext>
            </p:extLst>
          </p:nvPr>
        </p:nvGraphicFramePr>
        <p:xfrm>
          <a:off x="457200" y="1600200"/>
          <a:ext cx="8229600" cy="32054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5-POINT</a:t>
                      </a:r>
                      <a:r>
                        <a:rPr lang="en-US" baseline="0" dirty="0" smtClean="0"/>
                        <a:t> SCALE</a:t>
                      </a:r>
                      <a:endParaRPr lang="en-US" dirty="0"/>
                    </a:p>
                  </a:txBody>
                  <a:tcPr/>
                </a:tc>
                <a:tc>
                  <a:txBody>
                    <a:bodyPr/>
                    <a:lstStyle/>
                    <a:p>
                      <a:r>
                        <a:rPr lang="en-US" dirty="0" smtClean="0"/>
                        <a:t>PERCENTAGE</a:t>
                      </a:r>
                      <a:endParaRPr lang="en-US" dirty="0"/>
                    </a:p>
                  </a:txBody>
                  <a:tcPr/>
                </a:tc>
                <a:tc>
                  <a:txBody>
                    <a:bodyPr/>
                    <a:lstStyle/>
                    <a:p>
                      <a:r>
                        <a:rPr lang="en-US" dirty="0" smtClean="0"/>
                        <a:t>PERCENTAGE</a:t>
                      </a:r>
                      <a:r>
                        <a:rPr lang="en-US" baseline="0" dirty="0" smtClean="0"/>
                        <a:t> WITH ZERO</a:t>
                      </a:r>
                      <a:endParaRPr lang="en-US" dirty="0"/>
                    </a:p>
                  </a:txBody>
                  <a:tcPr/>
                </a:tc>
              </a:tr>
              <a:tr h="370840">
                <a:tc>
                  <a:txBody>
                    <a:bodyPr/>
                    <a:lstStyle/>
                    <a:p>
                      <a:r>
                        <a:rPr lang="en-US" dirty="0" smtClean="0"/>
                        <a:t>86 -&gt; 85   -&gt; 3.0</a:t>
                      </a:r>
                    </a:p>
                    <a:p>
                      <a:r>
                        <a:rPr lang="en-US" dirty="0" smtClean="0"/>
                        <a:t>93 -&gt; 95   -&gt; 4.0</a:t>
                      </a:r>
                    </a:p>
                    <a:p>
                      <a:r>
                        <a:rPr lang="en-US" dirty="0" smtClean="0"/>
                        <a:t>3.3 -&gt; 3.5 -&gt; 3.5</a:t>
                      </a:r>
                    </a:p>
                    <a:p>
                      <a:r>
                        <a:rPr lang="en-US" dirty="0" smtClean="0"/>
                        <a:t>0    -&gt; 0     -&gt; 0.0</a:t>
                      </a:r>
                    </a:p>
                    <a:p>
                      <a:r>
                        <a:rPr lang="en-US" dirty="0" smtClean="0"/>
                        <a:t>2.8 -&gt; 3.0 -</a:t>
                      </a:r>
                      <a:r>
                        <a:rPr lang="en-US" u="sng" dirty="0" smtClean="0"/>
                        <a:t>&gt; 3.0</a:t>
                      </a:r>
                    </a:p>
                    <a:p>
                      <a:r>
                        <a:rPr lang="en-US" u="none" baseline="0" dirty="0" smtClean="0"/>
                        <a:t>                     13.5</a:t>
                      </a:r>
                    </a:p>
                    <a:p>
                      <a:r>
                        <a:rPr lang="en-US" u="none" baseline="0" dirty="0" smtClean="0"/>
                        <a:t>13.5/5 = 2.7</a:t>
                      </a:r>
                    </a:p>
                    <a:p>
                      <a:r>
                        <a:rPr lang="en-US" u="none" baseline="0" dirty="0" smtClean="0"/>
                        <a:t>Letter Grade = B</a:t>
                      </a:r>
                      <a:endParaRPr lang="en-US" u="none" dirty="0" smtClean="0"/>
                    </a:p>
                    <a:p>
                      <a:endParaRPr lang="en-US" dirty="0"/>
                    </a:p>
                  </a:txBody>
                  <a:tcPr/>
                </a:tc>
                <a:tc>
                  <a:txBody>
                    <a:bodyPr/>
                    <a:lstStyle/>
                    <a:p>
                      <a:r>
                        <a:rPr lang="en-US" dirty="0" smtClean="0"/>
                        <a:t>86 -&gt; 85   -&gt; 85</a:t>
                      </a:r>
                    </a:p>
                    <a:p>
                      <a:r>
                        <a:rPr lang="en-US" dirty="0" smtClean="0"/>
                        <a:t>93 -&gt; 95   -&gt; 95</a:t>
                      </a:r>
                    </a:p>
                    <a:p>
                      <a:r>
                        <a:rPr lang="en-US" dirty="0" smtClean="0"/>
                        <a:t>3.3 -&gt;</a:t>
                      </a:r>
                      <a:r>
                        <a:rPr lang="en-US" baseline="0" dirty="0" smtClean="0"/>
                        <a:t> 3.5</a:t>
                      </a:r>
                      <a:r>
                        <a:rPr lang="en-US" dirty="0" smtClean="0"/>
                        <a:t> -&gt; 90</a:t>
                      </a:r>
                    </a:p>
                    <a:p>
                      <a:r>
                        <a:rPr lang="en-US" dirty="0" smtClean="0"/>
                        <a:t>0    -&gt; 50  -&gt;  50</a:t>
                      </a:r>
                    </a:p>
                    <a:p>
                      <a:r>
                        <a:rPr lang="en-US" dirty="0" smtClean="0"/>
                        <a:t>2.8 -&gt; 3.0 -</a:t>
                      </a:r>
                      <a:r>
                        <a:rPr lang="en-US" u="sng" dirty="0" smtClean="0"/>
                        <a:t>&gt; 85</a:t>
                      </a:r>
                    </a:p>
                    <a:p>
                      <a:r>
                        <a:rPr lang="en-US" u="none" baseline="0" dirty="0" smtClean="0"/>
                        <a:t>                     405</a:t>
                      </a:r>
                    </a:p>
                    <a:p>
                      <a:r>
                        <a:rPr lang="en-US" u="none" baseline="0" dirty="0" smtClean="0"/>
                        <a:t>405/5= 81</a:t>
                      </a:r>
                    </a:p>
                    <a:p>
                      <a:r>
                        <a:rPr lang="en-US" u="none" baseline="0" dirty="0" smtClean="0"/>
                        <a:t>Letter Grade = B</a:t>
                      </a:r>
                      <a:endParaRPr lang="en-US" u="none" dirty="0" smtClean="0"/>
                    </a:p>
                    <a:p>
                      <a:endParaRPr lang="en-US" dirty="0" smtClean="0"/>
                    </a:p>
                    <a:p>
                      <a:endParaRPr lang="en-US" dirty="0"/>
                    </a:p>
                  </a:txBody>
                  <a:tcPr/>
                </a:tc>
                <a:tc>
                  <a:txBody>
                    <a:bodyPr/>
                    <a:lstStyle/>
                    <a:p>
                      <a:r>
                        <a:rPr lang="en-US" dirty="0" smtClean="0"/>
                        <a:t>86 -&gt; 85   -&gt; 85</a:t>
                      </a:r>
                    </a:p>
                    <a:p>
                      <a:r>
                        <a:rPr lang="en-US" dirty="0" smtClean="0"/>
                        <a:t>93 -&gt; 95   -&gt; 95</a:t>
                      </a:r>
                    </a:p>
                    <a:p>
                      <a:r>
                        <a:rPr lang="en-US" dirty="0" smtClean="0"/>
                        <a:t>3.3 -&gt;</a:t>
                      </a:r>
                      <a:r>
                        <a:rPr lang="en-US" baseline="0" dirty="0" smtClean="0"/>
                        <a:t> 3.5</a:t>
                      </a:r>
                      <a:r>
                        <a:rPr lang="en-US" dirty="0" smtClean="0"/>
                        <a:t> -&gt; 90</a:t>
                      </a:r>
                    </a:p>
                    <a:p>
                      <a:r>
                        <a:rPr lang="en-US" dirty="0" smtClean="0"/>
                        <a:t>0    -&gt; 0</a:t>
                      </a:r>
                      <a:r>
                        <a:rPr lang="en-US" baseline="0" dirty="0" smtClean="0"/>
                        <a:t>  </a:t>
                      </a:r>
                      <a:r>
                        <a:rPr lang="en-US" dirty="0" smtClean="0"/>
                        <a:t>  -&gt;   0</a:t>
                      </a:r>
                    </a:p>
                    <a:p>
                      <a:r>
                        <a:rPr lang="en-US" dirty="0" smtClean="0"/>
                        <a:t>2.8 -&gt; 3.0 -</a:t>
                      </a:r>
                      <a:r>
                        <a:rPr lang="en-US" u="sng" dirty="0" smtClean="0"/>
                        <a:t>&gt; 85</a:t>
                      </a:r>
                    </a:p>
                    <a:p>
                      <a:r>
                        <a:rPr lang="en-US" u="none" baseline="0" dirty="0" smtClean="0"/>
                        <a:t>                     355</a:t>
                      </a:r>
                    </a:p>
                    <a:p>
                      <a:r>
                        <a:rPr lang="en-US" u="none" baseline="0" dirty="0" smtClean="0"/>
                        <a:t>355/5= 71</a:t>
                      </a:r>
                    </a:p>
                    <a:p>
                      <a:r>
                        <a:rPr lang="en-US" u="none" baseline="0" dirty="0" smtClean="0"/>
                        <a:t>Letter Grade = C</a:t>
                      </a:r>
                      <a:endParaRPr lang="en-US" u="none" dirty="0" smtClean="0"/>
                    </a:p>
                    <a:p>
                      <a:endParaRPr lang="en-US" dirty="0" smtClean="0"/>
                    </a:p>
                    <a:p>
                      <a:endParaRPr lang="en-US" dirty="0"/>
                    </a:p>
                  </a:txBody>
                  <a:tcPr/>
                </a:tc>
              </a:tr>
            </a:tbl>
          </a:graphicData>
        </a:graphic>
      </p:graphicFrame>
    </p:spTree>
    <p:extLst>
      <p:ext uri="{BB962C8B-B14F-4D97-AF65-F5344CB8AC3E}">
        <p14:creationId xmlns:p14="http://schemas.microsoft.com/office/powerpoint/2010/main" val="84814700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SBG?</a:t>
            </a:r>
            <a:endParaRPr lang="en-US" dirty="0"/>
          </a:p>
        </p:txBody>
      </p:sp>
      <p:sp>
        <p:nvSpPr>
          <p:cNvPr id="3" name="Content Placeholder 2"/>
          <p:cNvSpPr>
            <a:spLocks noGrp="1"/>
          </p:cNvSpPr>
          <p:nvPr>
            <p:ph idx="1"/>
          </p:nvPr>
        </p:nvSpPr>
        <p:spPr/>
        <p:txBody>
          <a:bodyPr/>
          <a:lstStyle/>
          <a:p>
            <a:r>
              <a:rPr lang="en-US" dirty="0" smtClean="0"/>
              <a:t>Explicit connection to achievement standards</a:t>
            </a:r>
          </a:p>
          <a:p>
            <a:r>
              <a:rPr lang="en-US" dirty="0" smtClean="0"/>
              <a:t>Fair, accurate and transparent feedback on performance</a:t>
            </a:r>
          </a:p>
          <a:p>
            <a:r>
              <a:rPr lang="en-US" dirty="0" smtClean="0"/>
              <a:t>Focus is on what students know, understand and are able to do</a:t>
            </a:r>
          </a:p>
          <a:p>
            <a:r>
              <a:rPr lang="en-US" dirty="0" smtClean="0"/>
              <a:t>Based on targeted achievement levels rather than the accumulation of points</a:t>
            </a:r>
          </a:p>
          <a:p>
            <a:endParaRPr lang="en-US" dirty="0"/>
          </a:p>
        </p:txBody>
      </p:sp>
    </p:spTree>
    <p:extLst>
      <p:ext uri="{BB962C8B-B14F-4D97-AF65-F5344CB8AC3E}">
        <p14:creationId xmlns:p14="http://schemas.microsoft.com/office/powerpoint/2010/main" val="3891508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Smooth the Transition</a:t>
            </a:r>
            <a:endParaRPr lang="en-US" dirty="0"/>
          </a:p>
        </p:txBody>
      </p:sp>
      <p:sp>
        <p:nvSpPr>
          <p:cNvPr id="3" name="Content Placeholder 2"/>
          <p:cNvSpPr>
            <a:spLocks noGrp="1"/>
          </p:cNvSpPr>
          <p:nvPr>
            <p:ph idx="1"/>
          </p:nvPr>
        </p:nvSpPr>
        <p:spPr/>
        <p:txBody>
          <a:bodyPr/>
          <a:lstStyle/>
          <a:p>
            <a:r>
              <a:rPr lang="en-US" dirty="0" smtClean="0"/>
              <a:t>Do not change HS reporting to colleges, even with full SBG adoption</a:t>
            </a:r>
          </a:p>
          <a:p>
            <a:pPr lvl="1"/>
            <a:r>
              <a:rPr lang="en-US" dirty="0" smtClean="0"/>
              <a:t>Same letter grades</a:t>
            </a:r>
          </a:p>
          <a:p>
            <a:pPr lvl="1"/>
            <a:r>
              <a:rPr lang="en-US" dirty="0" smtClean="0"/>
              <a:t>Same GPA calculations</a:t>
            </a:r>
          </a:p>
          <a:p>
            <a:r>
              <a:rPr lang="en-US" dirty="0" smtClean="0"/>
              <a:t>Introduce hybrid system where SBG reporting can work alongside traditional percentage system</a:t>
            </a:r>
          </a:p>
          <a:p>
            <a:r>
              <a:rPr lang="en-US" dirty="0" smtClean="0"/>
              <a:t>Then, gradually work towards the SBG system</a:t>
            </a:r>
            <a:endParaRPr lang="en-US" dirty="0"/>
          </a:p>
        </p:txBody>
      </p:sp>
    </p:spTree>
    <p:extLst>
      <p:ext uri="{BB962C8B-B14F-4D97-AF65-F5344CB8AC3E}">
        <p14:creationId xmlns:p14="http://schemas.microsoft.com/office/powerpoint/2010/main" val="2017357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40399" cy="787001"/>
          </a:xfrm>
        </p:spPr>
        <p:txBody>
          <a:bodyPr/>
          <a:lstStyle/>
          <a:p>
            <a:r>
              <a:rPr lang="en-US" dirty="0" smtClean="0"/>
              <a:t>The Achievement Scale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4060019"/>
              </p:ext>
            </p:extLst>
          </p:nvPr>
        </p:nvGraphicFramePr>
        <p:xfrm>
          <a:off x="0" y="1137472"/>
          <a:ext cx="9004198" cy="5651464"/>
        </p:xfrm>
        <a:graphic>
          <a:graphicData uri="http://schemas.openxmlformats.org/drawingml/2006/table">
            <a:tbl>
              <a:tblPr firstRow="1" bandRow="1">
                <a:tableStyleId>{5C22544A-7EE6-4342-B048-85BDC9FD1C3A}</a:tableStyleId>
              </a:tblPr>
              <a:tblGrid>
                <a:gridCol w="1121161"/>
                <a:gridCol w="6935227"/>
                <a:gridCol w="947810"/>
              </a:tblGrid>
              <a:tr h="584539">
                <a:tc>
                  <a:txBody>
                    <a:bodyPr/>
                    <a:lstStyle/>
                    <a:p>
                      <a:pPr algn="ctr"/>
                      <a:r>
                        <a:rPr lang="en-US" dirty="0" smtClean="0"/>
                        <a:t>LEVELS</a:t>
                      </a:r>
                      <a:endParaRPr lang="en-US" dirty="0"/>
                    </a:p>
                  </a:txBody>
                  <a:tcPr/>
                </a:tc>
                <a:tc>
                  <a:txBody>
                    <a:bodyPr/>
                    <a:lstStyle/>
                    <a:p>
                      <a:pPr algn="ctr"/>
                      <a:r>
                        <a:rPr lang="en-US" dirty="0" smtClean="0"/>
                        <a:t>DESCRIPTORS</a:t>
                      </a:r>
                      <a:endParaRPr lang="en-US" dirty="0"/>
                    </a:p>
                  </a:txBody>
                  <a:tcPr/>
                </a:tc>
                <a:tc>
                  <a:txBody>
                    <a:bodyPr/>
                    <a:lstStyle/>
                    <a:p>
                      <a:pPr algn="ctr"/>
                      <a:r>
                        <a:rPr lang="en-US" dirty="0" smtClean="0"/>
                        <a:t>%</a:t>
                      </a:r>
                      <a:endParaRPr lang="en-US" dirty="0"/>
                    </a:p>
                  </a:txBody>
                  <a:tcPr/>
                </a:tc>
              </a:tr>
              <a:tr h="730949">
                <a:tc>
                  <a:txBody>
                    <a:bodyPr/>
                    <a:lstStyle/>
                    <a:p>
                      <a:pPr algn="ctr"/>
                      <a:r>
                        <a:rPr lang="en-US" dirty="0" smtClean="0"/>
                        <a:t>4.0</a:t>
                      </a:r>
                      <a:endParaRPr lang="en-US" dirty="0"/>
                    </a:p>
                  </a:txBody>
                  <a:tcPr/>
                </a:tc>
                <a:tc>
                  <a:txBody>
                    <a:bodyPr/>
                    <a:lstStyle/>
                    <a:p>
                      <a:r>
                        <a:rPr lang="en-US" sz="1400" dirty="0" smtClean="0"/>
                        <a:t>Exemplary: </a:t>
                      </a:r>
                      <a:r>
                        <a:rPr lang="en-US" sz="1400" kern="1200" dirty="0" smtClean="0">
                          <a:solidFill>
                            <a:schemeClr val="dk1"/>
                          </a:solidFill>
                          <a:effectLst/>
                          <a:latin typeface="+mn-lt"/>
                          <a:ea typeface="+mn-ea"/>
                          <a:cs typeface="+mn-cs"/>
                        </a:rPr>
                        <a:t>In addition to 3.0 performance, the student provides evidence of deep understanding and fluent application of the target standards or expectations as well as the ability to apply and transfer learning to new situations.</a:t>
                      </a:r>
                      <a:r>
                        <a:rPr lang="en-US" sz="1400" dirty="0" smtClean="0">
                          <a:effectLst/>
                        </a:rPr>
                        <a:t> </a:t>
                      </a:r>
                      <a:endParaRPr lang="en-US" sz="1400" dirty="0"/>
                    </a:p>
                  </a:txBody>
                  <a:tcPr/>
                </a:tc>
                <a:tc>
                  <a:txBody>
                    <a:bodyPr/>
                    <a:lstStyle/>
                    <a:p>
                      <a:r>
                        <a:rPr lang="en-US" dirty="0" smtClean="0"/>
                        <a:t>95-100</a:t>
                      </a:r>
                      <a:endParaRPr lang="en-US" dirty="0"/>
                    </a:p>
                  </a:txBody>
                  <a:tcPr/>
                </a:tc>
              </a:tr>
              <a:tr h="501702">
                <a:tc>
                  <a:txBody>
                    <a:bodyPr/>
                    <a:lstStyle/>
                    <a:p>
                      <a:pPr algn="ctr"/>
                      <a:r>
                        <a:rPr lang="en-US" dirty="0" smtClean="0"/>
                        <a:t>3.5</a:t>
                      </a:r>
                      <a:endParaRPr lang="en-US" dirty="0"/>
                    </a:p>
                  </a:txBody>
                  <a:tcPr/>
                </a:tc>
                <a:tc>
                  <a:txBody>
                    <a:bodyPr/>
                    <a:lstStyle/>
                    <a:p>
                      <a:r>
                        <a:rPr lang="en-US" sz="1400" kern="1200" dirty="0" smtClean="0">
                          <a:solidFill>
                            <a:schemeClr val="dk1"/>
                          </a:solidFill>
                          <a:effectLst/>
                          <a:latin typeface="+mn-lt"/>
                          <a:ea typeface="+mn-ea"/>
                          <a:cs typeface="+mn-cs"/>
                        </a:rPr>
                        <a:t>Half point scores indicate student achievement that is partially demonstrated at the next highest level.</a:t>
                      </a:r>
                      <a:r>
                        <a:rPr lang="en-US" sz="1400" dirty="0" smtClean="0">
                          <a:effectLst/>
                        </a:rPr>
                        <a:t> </a:t>
                      </a:r>
                      <a:endParaRPr lang="en-US" sz="1400" dirty="0"/>
                    </a:p>
                  </a:txBody>
                  <a:tcPr/>
                </a:tc>
                <a:tc>
                  <a:txBody>
                    <a:bodyPr/>
                    <a:lstStyle/>
                    <a:p>
                      <a:r>
                        <a:rPr lang="en-US" dirty="0" smtClean="0"/>
                        <a:t>90</a:t>
                      </a:r>
                      <a:endParaRPr lang="en-US" dirty="0"/>
                    </a:p>
                  </a:txBody>
                  <a:tcPr/>
                </a:tc>
              </a:tr>
              <a:tr h="501702">
                <a:tc>
                  <a:txBody>
                    <a:bodyPr/>
                    <a:lstStyle/>
                    <a:p>
                      <a:pPr algn="ctr"/>
                      <a:r>
                        <a:rPr lang="en-US" dirty="0" smtClean="0"/>
                        <a:t>3.0</a:t>
                      </a:r>
                      <a:endParaRPr lang="en-US" dirty="0"/>
                    </a:p>
                  </a:txBody>
                  <a:tcPr/>
                </a:tc>
                <a:tc>
                  <a:txBody>
                    <a:bodyPr/>
                    <a:lstStyle/>
                    <a:p>
                      <a:r>
                        <a:rPr lang="en-US" sz="1400" dirty="0" smtClean="0"/>
                        <a:t>Proficient: </a:t>
                      </a:r>
                      <a:r>
                        <a:rPr lang="en-US" sz="1400" kern="1200" dirty="0" smtClean="0">
                          <a:solidFill>
                            <a:schemeClr val="dk1"/>
                          </a:solidFill>
                          <a:effectLst/>
                          <a:latin typeface="+mn-lt"/>
                          <a:ea typeface="+mn-ea"/>
                          <a:cs typeface="+mn-cs"/>
                        </a:rPr>
                        <a:t>No major errors or omissions regarding any of the target standards or expectations.</a:t>
                      </a:r>
                      <a:r>
                        <a:rPr lang="en-US" sz="1400" dirty="0" smtClean="0">
                          <a:effectLst/>
                        </a:rPr>
                        <a:t> </a:t>
                      </a:r>
                      <a:endParaRPr lang="en-US" sz="1400" dirty="0"/>
                    </a:p>
                  </a:txBody>
                  <a:tcPr/>
                </a:tc>
                <a:tc>
                  <a:txBody>
                    <a:bodyPr/>
                    <a:lstStyle/>
                    <a:p>
                      <a:r>
                        <a:rPr lang="en-US" dirty="0" smtClean="0"/>
                        <a:t>85</a:t>
                      </a:r>
                      <a:endParaRPr lang="en-US" dirty="0"/>
                    </a:p>
                  </a:txBody>
                  <a:tcPr/>
                </a:tc>
              </a:tr>
              <a:tr h="501702">
                <a:tc>
                  <a:txBody>
                    <a:bodyPr/>
                    <a:lstStyle/>
                    <a:p>
                      <a:pPr algn="ctr"/>
                      <a:r>
                        <a:rPr lang="en-US" dirty="0" smtClean="0"/>
                        <a:t>2.5</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Half point scores indicate student achievement that is partially demonstrated at the next highest level.</a:t>
                      </a:r>
                      <a:r>
                        <a:rPr lang="en-US" sz="1400" dirty="0" smtClean="0">
                          <a:effectLst/>
                        </a:rPr>
                        <a:t> </a:t>
                      </a:r>
                      <a:endParaRPr lang="en-US" sz="1400" dirty="0" smtClean="0"/>
                    </a:p>
                  </a:txBody>
                  <a:tcPr/>
                </a:tc>
                <a:tc>
                  <a:txBody>
                    <a:bodyPr/>
                    <a:lstStyle/>
                    <a:p>
                      <a:r>
                        <a:rPr lang="en-US" dirty="0" smtClean="0"/>
                        <a:t>80</a:t>
                      </a:r>
                      <a:endParaRPr lang="en-US" dirty="0"/>
                    </a:p>
                  </a:txBody>
                  <a:tcPr/>
                </a:tc>
              </a:tr>
              <a:tr h="708286">
                <a:tc>
                  <a:txBody>
                    <a:bodyPr/>
                    <a:lstStyle/>
                    <a:p>
                      <a:pPr algn="ctr"/>
                      <a:r>
                        <a:rPr lang="en-US" dirty="0" smtClean="0"/>
                        <a:t>2.0</a:t>
                      </a:r>
                      <a:endParaRPr lang="en-US" dirty="0"/>
                    </a:p>
                  </a:txBody>
                  <a:tcPr/>
                </a:tc>
                <a:tc>
                  <a:txBody>
                    <a:bodyPr/>
                    <a:lstStyle/>
                    <a:p>
                      <a:r>
                        <a:rPr lang="en-US" sz="1400" dirty="0" smtClean="0"/>
                        <a:t>Basic: </a:t>
                      </a:r>
                      <a:r>
                        <a:rPr lang="en-US" sz="1400" kern="1200" dirty="0" smtClean="0">
                          <a:solidFill>
                            <a:schemeClr val="dk1"/>
                          </a:solidFill>
                          <a:effectLst/>
                          <a:latin typeface="+mn-lt"/>
                          <a:ea typeface="+mn-ea"/>
                          <a:cs typeface="+mn-cs"/>
                        </a:rPr>
                        <a:t>No major errors or omissions regarding the simpler details or processes of the target standards or expectations, but errors or omissions regarding the complex processes.</a:t>
                      </a:r>
                      <a:r>
                        <a:rPr lang="en-US" sz="1400" dirty="0" smtClean="0">
                          <a:effectLst/>
                        </a:rPr>
                        <a:t> </a:t>
                      </a:r>
                      <a:endParaRPr lang="en-US" sz="1400" dirty="0"/>
                    </a:p>
                  </a:txBody>
                  <a:tcPr/>
                </a:tc>
                <a:tc>
                  <a:txBody>
                    <a:bodyPr/>
                    <a:lstStyle/>
                    <a:p>
                      <a:r>
                        <a:rPr lang="en-US" dirty="0" smtClean="0"/>
                        <a:t>75</a:t>
                      </a:r>
                      <a:endParaRPr lang="en-US" dirty="0"/>
                    </a:p>
                  </a:txBody>
                  <a:tcPr/>
                </a:tc>
              </a:tr>
              <a:tr h="501702">
                <a:tc>
                  <a:txBody>
                    <a:bodyPr/>
                    <a:lstStyle/>
                    <a:p>
                      <a:pPr algn="ctr"/>
                      <a:r>
                        <a:rPr lang="en-US" dirty="0" smtClean="0"/>
                        <a:t>1.5</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Half point scores indicate student achievement that is partially demonstrated at the next highest level.</a:t>
                      </a:r>
                      <a:r>
                        <a:rPr lang="en-US" sz="1400" dirty="0" smtClean="0">
                          <a:effectLst/>
                        </a:rPr>
                        <a:t> </a:t>
                      </a:r>
                      <a:endParaRPr lang="en-US" sz="1400" dirty="0" smtClean="0"/>
                    </a:p>
                  </a:txBody>
                  <a:tcPr/>
                </a:tc>
                <a:tc>
                  <a:txBody>
                    <a:bodyPr/>
                    <a:lstStyle/>
                    <a:p>
                      <a:r>
                        <a:rPr lang="en-US" dirty="0" smtClean="0"/>
                        <a:t>70</a:t>
                      </a:r>
                      <a:endParaRPr lang="en-US" dirty="0"/>
                    </a:p>
                  </a:txBody>
                  <a:tcPr/>
                </a:tc>
              </a:tr>
              <a:tr h="501702">
                <a:tc>
                  <a:txBody>
                    <a:bodyPr/>
                    <a:lstStyle/>
                    <a:p>
                      <a:pPr algn="ctr"/>
                      <a:r>
                        <a:rPr lang="en-US" dirty="0" smtClean="0"/>
                        <a:t>1.0</a:t>
                      </a:r>
                      <a:endParaRPr lang="en-US" dirty="0"/>
                    </a:p>
                  </a:txBody>
                  <a:tcPr/>
                </a:tc>
                <a:tc>
                  <a:txBody>
                    <a:bodyPr/>
                    <a:lstStyle/>
                    <a:p>
                      <a:r>
                        <a:rPr lang="en-US" sz="1400" dirty="0" smtClean="0"/>
                        <a:t>Below Basic: </a:t>
                      </a:r>
                      <a:r>
                        <a:rPr lang="en-US" sz="1400" kern="1200" dirty="0" smtClean="0">
                          <a:solidFill>
                            <a:schemeClr val="dk1"/>
                          </a:solidFill>
                          <a:effectLst/>
                          <a:latin typeface="+mn-lt"/>
                          <a:ea typeface="+mn-ea"/>
                          <a:cs typeface="+mn-cs"/>
                        </a:rPr>
                        <a:t>The student is beginning to address the simpler target standards and expectations.</a:t>
                      </a:r>
                      <a:r>
                        <a:rPr lang="en-US" sz="1400" dirty="0" smtClean="0">
                          <a:effectLst/>
                        </a:rPr>
                        <a:t> </a:t>
                      </a:r>
                      <a:endParaRPr lang="en-US" sz="1400" dirty="0"/>
                    </a:p>
                  </a:txBody>
                  <a:tcPr/>
                </a:tc>
                <a:tc>
                  <a:txBody>
                    <a:bodyPr/>
                    <a:lstStyle/>
                    <a:p>
                      <a:r>
                        <a:rPr lang="en-US" dirty="0" smtClean="0"/>
                        <a:t>65</a:t>
                      </a:r>
                      <a:endParaRPr lang="en-US" dirty="0"/>
                    </a:p>
                  </a:txBody>
                  <a:tcPr/>
                </a:tc>
              </a:tr>
              <a:tr h="501702">
                <a:tc>
                  <a:txBody>
                    <a:bodyPr/>
                    <a:lstStyle/>
                    <a:p>
                      <a:pPr algn="ctr"/>
                      <a:r>
                        <a:rPr lang="en-US" dirty="0" smtClean="0"/>
                        <a:t>0.5</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Half point scores indicate student achievement that is partially demonstrated at the next highest level.</a:t>
                      </a:r>
                      <a:r>
                        <a:rPr lang="en-US" sz="1400" dirty="0" smtClean="0">
                          <a:effectLst/>
                        </a:rPr>
                        <a:t> </a:t>
                      </a:r>
                      <a:endParaRPr lang="en-US" sz="1400" dirty="0" smtClean="0"/>
                    </a:p>
                  </a:txBody>
                  <a:tcPr/>
                </a:tc>
                <a:tc>
                  <a:txBody>
                    <a:bodyPr/>
                    <a:lstStyle/>
                    <a:p>
                      <a:r>
                        <a:rPr lang="en-US" dirty="0" smtClean="0"/>
                        <a:t>60</a:t>
                      </a:r>
                      <a:endParaRPr lang="en-US" dirty="0"/>
                    </a:p>
                  </a:txBody>
                  <a:tcPr/>
                </a:tc>
              </a:tr>
              <a:tr h="501702">
                <a:tc>
                  <a:txBody>
                    <a:bodyPr/>
                    <a:lstStyle/>
                    <a:p>
                      <a:pPr algn="ctr"/>
                      <a:r>
                        <a:rPr lang="en-US" dirty="0" smtClean="0"/>
                        <a:t>0.0</a:t>
                      </a:r>
                      <a:endParaRPr lang="en-US" dirty="0"/>
                    </a:p>
                  </a:txBody>
                  <a:tcPr/>
                </a:tc>
                <a:tc>
                  <a:txBody>
                    <a:bodyPr/>
                    <a:lstStyle/>
                    <a:p>
                      <a:r>
                        <a:rPr lang="en-US" sz="1400" dirty="0" smtClean="0"/>
                        <a:t>No Evidence: </a:t>
                      </a:r>
                      <a:r>
                        <a:rPr lang="en-US" sz="1400" kern="1200" dirty="0" smtClean="0">
                          <a:solidFill>
                            <a:schemeClr val="dk1"/>
                          </a:solidFill>
                          <a:effectLst/>
                          <a:latin typeface="+mn-lt"/>
                          <a:ea typeface="+mn-ea"/>
                          <a:cs typeface="+mn-cs"/>
                        </a:rPr>
                        <a:t>The student is unable to provide any evidence of addressing the target standards or expectations.</a:t>
                      </a:r>
                      <a:r>
                        <a:rPr lang="en-US" sz="1400" dirty="0" smtClean="0">
                          <a:effectLst/>
                        </a:rPr>
                        <a:t> </a:t>
                      </a:r>
                      <a:endParaRPr lang="en-US" sz="1400" dirty="0"/>
                    </a:p>
                  </a:txBody>
                  <a:tcPr/>
                </a:tc>
                <a:tc>
                  <a:txBody>
                    <a:bodyPr/>
                    <a:lstStyle/>
                    <a:p>
                      <a:r>
                        <a:rPr lang="en-US" dirty="0" smtClean="0"/>
                        <a:t>50</a:t>
                      </a:r>
                      <a:endParaRPr lang="en-US" dirty="0"/>
                    </a:p>
                  </a:txBody>
                  <a:tcPr/>
                </a:tc>
              </a:tr>
            </a:tbl>
          </a:graphicData>
        </a:graphic>
      </p:graphicFrame>
    </p:spTree>
    <p:extLst>
      <p:ext uri="{BB962C8B-B14F-4D97-AF65-F5344CB8AC3E}">
        <p14:creationId xmlns:p14="http://schemas.microsoft.com/office/powerpoint/2010/main" val="3855337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rgbClr val="0000FF"/>
                </a:solidFill>
              </a:rPr>
              <a:t>Rounding</a:t>
            </a:r>
            <a:endParaRPr lang="en-US" dirty="0">
              <a:solidFill>
                <a:srgbClr val="0000FF"/>
              </a:solidFill>
            </a:endParaRPr>
          </a:p>
        </p:txBody>
      </p:sp>
      <p:sp>
        <p:nvSpPr>
          <p:cNvPr id="8" name="Content Placeholder 7"/>
          <p:cNvSpPr>
            <a:spLocks noGrp="1"/>
          </p:cNvSpPr>
          <p:nvPr>
            <p:ph idx="1"/>
          </p:nvPr>
        </p:nvSpPr>
        <p:spPr/>
        <p:txBody>
          <a:bodyPr>
            <a:normAutofit fontScale="85000" lnSpcReduction="10000"/>
          </a:bodyPr>
          <a:lstStyle/>
          <a:p>
            <a:r>
              <a:rPr lang="en-US" dirty="0" smtClean="0"/>
              <a:t>Round individual assignments on the 5-point scale to the nearest 0.5.  E.g. a 3.8 is rounded to a 4.0; 2.2 to a 2.0; and 2.3 to a 2.5.</a:t>
            </a:r>
          </a:p>
          <a:p>
            <a:r>
              <a:rPr lang="en-US" dirty="0" smtClean="0"/>
              <a:t>Round percentages </a:t>
            </a:r>
            <a:r>
              <a:rPr lang="en-US" dirty="0" smtClean="0"/>
              <a:t>to the 5-point scale, round individual assignments to the nearest 5. E.g. 72 is rounded to a 70; 77 to a 75; and 88 to a 90</a:t>
            </a:r>
            <a:r>
              <a:rPr lang="en-US" dirty="0" smtClean="0"/>
              <a:t>.</a:t>
            </a:r>
          </a:p>
          <a:p>
            <a:r>
              <a:rPr lang="en-US" dirty="0" smtClean="0"/>
              <a:t>This rounding enables us to use a hybrid system – i.e. bring two different systems as close to equivalency so we can use them together during the transition phase.</a:t>
            </a:r>
          </a:p>
          <a:p>
            <a:r>
              <a:rPr lang="en-US" dirty="0" smtClean="0"/>
              <a:t>Letter grades are generated from a table of equivalent score ranges.</a:t>
            </a:r>
            <a:endParaRPr lang="en-US" dirty="0"/>
          </a:p>
        </p:txBody>
      </p:sp>
    </p:spTree>
    <p:extLst>
      <p:ext uri="{BB962C8B-B14F-4D97-AF65-F5344CB8AC3E}">
        <p14:creationId xmlns:p14="http://schemas.microsoft.com/office/powerpoint/2010/main" val="40919332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Ranges for </a:t>
            </a:r>
            <a:br>
              <a:rPr lang="en-US" dirty="0" smtClean="0"/>
            </a:br>
            <a:r>
              <a:rPr lang="en-US" dirty="0" smtClean="0"/>
              <a:t>Letter Grade &amp; GPA Calculation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9033850"/>
              </p:ext>
            </p:extLst>
          </p:nvPr>
        </p:nvGraphicFramePr>
        <p:xfrm>
          <a:off x="457200" y="1995955"/>
          <a:ext cx="8229600" cy="3066164"/>
        </p:xfrm>
        <a:graphic>
          <a:graphicData uri="http://schemas.openxmlformats.org/drawingml/2006/table">
            <a:tbl>
              <a:tblPr firstRow="1" bandRow="1">
                <a:tableStyleId>{5C22544A-7EE6-4342-B048-85BDC9FD1C3A}</a:tableStyleId>
              </a:tblPr>
              <a:tblGrid>
                <a:gridCol w="2057400"/>
                <a:gridCol w="2057400"/>
                <a:gridCol w="2057400"/>
                <a:gridCol w="2057400"/>
              </a:tblGrid>
              <a:tr h="824774">
                <a:tc>
                  <a:txBody>
                    <a:bodyPr/>
                    <a:lstStyle/>
                    <a:p>
                      <a:pPr algn="ctr"/>
                      <a:r>
                        <a:rPr lang="en-US" dirty="0" smtClean="0"/>
                        <a:t>SBG Range</a:t>
                      </a:r>
                      <a:endParaRPr lang="en-US" dirty="0"/>
                    </a:p>
                  </a:txBody>
                  <a:tcPr/>
                </a:tc>
                <a:tc>
                  <a:txBody>
                    <a:bodyPr/>
                    <a:lstStyle/>
                    <a:p>
                      <a:pPr algn="ctr"/>
                      <a:r>
                        <a:rPr lang="en-US" dirty="0" smtClean="0"/>
                        <a:t>Letter Grade</a:t>
                      </a:r>
                      <a:endParaRPr lang="en-US" dirty="0"/>
                    </a:p>
                  </a:txBody>
                  <a:tcPr/>
                </a:tc>
                <a:tc>
                  <a:txBody>
                    <a:bodyPr/>
                    <a:lstStyle/>
                    <a:p>
                      <a:pPr algn="ctr"/>
                      <a:r>
                        <a:rPr lang="en-US" dirty="0" smtClean="0"/>
                        <a:t>Quality Points-GPA</a:t>
                      </a:r>
                      <a:endParaRPr lang="en-US" dirty="0"/>
                    </a:p>
                  </a:txBody>
                  <a:tcPr/>
                </a:tc>
                <a:tc>
                  <a:txBody>
                    <a:bodyPr/>
                    <a:lstStyle/>
                    <a:p>
                      <a:pPr algn="ctr"/>
                      <a:r>
                        <a:rPr lang="en-US" dirty="0" smtClean="0"/>
                        <a:t>Percentage</a:t>
                      </a:r>
                      <a:r>
                        <a:rPr lang="en-US" baseline="0" dirty="0" smtClean="0"/>
                        <a:t> Range</a:t>
                      </a:r>
                      <a:endParaRPr lang="en-US" dirty="0"/>
                    </a:p>
                  </a:txBody>
                  <a:tcPr/>
                </a:tc>
              </a:tr>
              <a:tr h="448278">
                <a:tc>
                  <a:txBody>
                    <a:bodyPr/>
                    <a:lstStyle/>
                    <a:p>
                      <a:pPr algn="ctr"/>
                      <a:r>
                        <a:rPr lang="en-US" dirty="0" smtClean="0"/>
                        <a:t>3.5 –</a:t>
                      </a:r>
                      <a:r>
                        <a:rPr lang="en-US" baseline="0" dirty="0" smtClean="0"/>
                        <a:t> 4.0</a:t>
                      </a:r>
                      <a:endParaRPr lang="en-US" dirty="0"/>
                    </a:p>
                  </a:txBody>
                  <a:tcPr/>
                </a:tc>
                <a:tc>
                  <a:txBody>
                    <a:bodyPr/>
                    <a:lstStyle/>
                    <a:p>
                      <a:pPr algn="ctr"/>
                      <a:r>
                        <a:rPr lang="en-US" dirty="0" smtClean="0"/>
                        <a:t>A</a:t>
                      </a:r>
                      <a:endParaRPr lang="en-US" dirty="0"/>
                    </a:p>
                  </a:txBody>
                  <a:tcPr/>
                </a:tc>
                <a:tc>
                  <a:txBody>
                    <a:bodyPr/>
                    <a:lstStyle/>
                    <a:p>
                      <a:pPr algn="ctr"/>
                      <a:r>
                        <a:rPr lang="en-US" dirty="0" smtClean="0"/>
                        <a:t>4</a:t>
                      </a:r>
                      <a:endParaRPr lang="en-US" dirty="0"/>
                    </a:p>
                  </a:txBody>
                  <a:tcPr/>
                </a:tc>
                <a:tc>
                  <a:txBody>
                    <a:bodyPr/>
                    <a:lstStyle/>
                    <a:p>
                      <a:pPr algn="ctr"/>
                      <a:r>
                        <a:rPr lang="en-US" dirty="0" smtClean="0"/>
                        <a:t>90 - 100</a:t>
                      </a:r>
                      <a:endParaRPr lang="en-US" dirty="0"/>
                    </a:p>
                  </a:txBody>
                  <a:tcPr/>
                </a:tc>
              </a:tr>
              <a:tr h="448278">
                <a:tc>
                  <a:txBody>
                    <a:bodyPr/>
                    <a:lstStyle/>
                    <a:p>
                      <a:pPr algn="ctr"/>
                      <a:r>
                        <a:rPr lang="en-US" dirty="0" smtClean="0"/>
                        <a:t>2.5 – 3.4</a:t>
                      </a:r>
                      <a:endParaRPr lang="en-US" dirty="0"/>
                    </a:p>
                  </a:txBody>
                  <a:tcPr/>
                </a:tc>
                <a:tc>
                  <a:txBody>
                    <a:bodyPr/>
                    <a:lstStyle/>
                    <a:p>
                      <a:pPr algn="ctr"/>
                      <a:r>
                        <a:rPr lang="en-US" dirty="0" smtClean="0"/>
                        <a:t>B</a:t>
                      </a:r>
                      <a:endParaRPr lang="en-US" dirty="0"/>
                    </a:p>
                  </a:txBody>
                  <a:tcPr/>
                </a:tc>
                <a:tc>
                  <a:txBody>
                    <a:bodyPr/>
                    <a:lstStyle/>
                    <a:p>
                      <a:pPr algn="ctr"/>
                      <a:r>
                        <a:rPr lang="en-US" dirty="0" smtClean="0"/>
                        <a:t>3</a:t>
                      </a:r>
                      <a:endParaRPr lang="en-US" dirty="0"/>
                    </a:p>
                  </a:txBody>
                  <a:tcPr/>
                </a:tc>
                <a:tc>
                  <a:txBody>
                    <a:bodyPr/>
                    <a:lstStyle/>
                    <a:p>
                      <a:pPr algn="ctr"/>
                      <a:r>
                        <a:rPr lang="en-US" dirty="0" smtClean="0"/>
                        <a:t>80 - 89</a:t>
                      </a:r>
                      <a:endParaRPr lang="en-US" dirty="0"/>
                    </a:p>
                  </a:txBody>
                  <a:tcPr/>
                </a:tc>
              </a:tr>
              <a:tr h="448278">
                <a:tc>
                  <a:txBody>
                    <a:bodyPr/>
                    <a:lstStyle/>
                    <a:p>
                      <a:pPr algn="ctr"/>
                      <a:r>
                        <a:rPr lang="en-US" dirty="0" smtClean="0"/>
                        <a:t>1.5 – 2.4</a:t>
                      </a:r>
                      <a:endParaRPr lang="en-US" dirty="0"/>
                    </a:p>
                  </a:txBody>
                  <a:tcPr/>
                </a:tc>
                <a:tc>
                  <a:txBody>
                    <a:bodyPr/>
                    <a:lstStyle/>
                    <a:p>
                      <a:pPr algn="ctr"/>
                      <a:r>
                        <a:rPr lang="en-US" dirty="0" smtClean="0"/>
                        <a:t>C</a:t>
                      </a:r>
                      <a:endParaRPr lang="en-US" dirty="0"/>
                    </a:p>
                  </a:txBody>
                  <a:tcPr/>
                </a:tc>
                <a:tc>
                  <a:txBody>
                    <a:bodyPr/>
                    <a:lstStyle/>
                    <a:p>
                      <a:pPr algn="ctr"/>
                      <a:r>
                        <a:rPr lang="en-US" dirty="0" smtClean="0"/>
                        <a:t>2</a:t>
                      </a:r>
                      <a:endParaRPr lang="en-US" dirty="0"/>
                    </a:p>
                  </a:txBody>
                  <a:tcPr/>
                </a:tc>
                <a:tc>
                  <a:txBody>
                    <a:bodyPr/>
                    <a:lstStyle/>
                    <a:p>
                      <a:pPr algn="ctr"/>
                      <a:r>
                        <a:rPr lang="en-US" dirty="0" smtClean="0"/>
                        <a:t>70 - 79</a:t>
                      </a:r>
                      <a:endParaRPr lang="en-US" dirty="0"/>
                    </a:p>
                  </a:txBody>
                  <a:tcPr/>
                </a:tc>
              </a:tr>
              <a:tr h="448278">
                <a:tc>
                  <a:txBody>
                    <a:bodyPr/>
                    <a:lstStyle/>
                    <a:p>
                      <a:pPr algn="ctr"/>
                      <a:r>
                        <a:rPr lang="en-US" dirty="0" smtClean="0"/>
                        <a:t>0.5 – 1.4</a:t>
                      </a:r>
                      <a:endParaRPr lang="en-US" dirty="0"/>
                    </a:p>
                  </a:txBody>
                  <a:tcPr/>
                </a:tc>
                <a:tc>
                  <a:txBody>
                    <a:bodyPr/>
                    <a:lstStyle/>
                    <a:p>
                      <a:pPr algn="ctr"/>
                      <a:r>
                        <a:rPr lang="en-US" dirty="0" smtClean="0"/>
                        <a:t>D</a:t>
                      </a:r>
                      <a:endParaRPr lang="en-US" dirty="0"/>
                    </a:p>
                  </a:txBody>
                  <a:tcPr/>
                </a:tc>
                <a:tc>
                  <a:txBody>
                    <a:bodyPr/>
                    <a:lstStyle/>
                    <a:p>
                      <a:pPr algn="ctr"/>
                      <a:r>
                        <a:rPr lang="en-US" dirty="0" smtClean="0"/>
                        <a:t>1</a:t>
                      </a:r>
                      <a:endParaRPr lang="en-US" dirty="0"/>
                    </a:p>
                  </a:txBody>
                  <a:tcPr/>
                </a:tc>
                <a:tc>
                  <a:txBody>
                    <a:bodyPr/>
                    <a:lstStyle/>
                    <a:p>
                      <a:pPr algn="ctr"/>
                      <a:r>
                        <a:rPr lang="en-US" dirty="0" smtClean="0"/>
                        <a:t>60 - 69</a:t>
                      </a:r>
                      <a:endParaRPr lang="en-US" dirty="0"/>
                    </a:p>
                  </a:txBody>
                  <a:tcPr/>
                </a:tc>
              </a:tr>
              <a:tr h="448278">
                <a:tc>
                  <a:txBody>
                    <a:bodyPr/>
                    <a:lstStyle/>
                    <a:p>
                      <a:pPr algn="ctr"/>
                      <a:r>
                        <a:rPr lang="en-US" dirty="0" smtClean="0"/>
                        <a:t>0.0 – 0.4</a:t>
                      </a:r>
                      <a:endParaRPr lang="en-US" dirty="0"/>
                    </a:p>
                  </a:txBody>
                  <a:tcPr/>
                </a:tc>
                <a:tc>
                  <a:txBody>
                    <a:bodyPr/>
                    <a:lstStyle/>
                    <a:p>
                      <a:pPr algn="ctr"/>
                      <a:r>
                        <a:rPr lang="en-US" dirty="0" smtClean="0"/>
                        <a:t>F</a:t>
                      </a:r>
                      <a:endParaRPr lang="en-US" dirty="0"/>
                    </a:p>
                  </a:txBody>
                  <a:tcPr/>
                </a:tc>
                <a:tc>
                  <a:txBody>
                    <a:bodyPr/>
                    <a:lstStyle/>
                    <a:p>
                      <a:pPr algn="ctr"/>
                      <a:r>
                        <a:rPr lang="en-US" dirty="0" smtClean="0"/>
                        <a:t>0</a:t>
                      </a:r>
                      <a:endParaRPr lang="en-US" dirty="0"/>
                    </a:p>
                  </a:txBody>
                  <a:tcPr/>
                </a:tc>
                <a:tc>
                  <a:txBody>
                    <a:bodyPr/>
                    <a:lstStyle/>
                    <a:p>
                      <a:pPr algn="ctr"/>
                      <a:r>
                        <a:rPr lang="en-US" dirty="0" smtClean="0"/>
                        <a:t>50 - 59</a:t>
                      </a:r>
                      <a:endParaRPr lang="en-US" dirty="0"/>
                    </a:p>
                  </a:txBody>
                  <a:tcPr/>
                </a:tc>
              </a:tr>
            </a:tbl>
          </a:graphicData>
        </a:graphic>
      </p:graphicFrame>
    </p:spTree>
    <p:extLst>
      <p:ext uri="{BB962C8B-B14F-4D97-AF65-F5344CB8AC3E}">
        <p14:creationId xmlns:p14="http://schemas.microsoft.com/office/powerpoint/2010/main" val="263050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Formative Assessment</a:t>
            </a:r>
            <a:endParaRPr lang="en-US" dirty="0">
              <a:solidFill>
                <a:srgbClr val="0000FF"/>
              </a:solidFill>
            </a:endParaRPr>
          </a:p>
        </p:txBody>
      </p:sp>
      <p:sp>
        <p:nvSpPr>
          <p:cNvPr id="4" name="Content Placeholder 3"/>
          <p:cNvSpPr>
            <a:spLocks noGrp="1"/>
          </p:cNvSpPr>
          <p:nvPr>
            <p:ph sz="half" idx="1"/>
          </p:nvPr>
        </p:nvSpPr>
        <p:spPr/>
        <p:txBody>
          <a:bodyPr>
            <a:normAutofit fontScale="92500" lnSpcReduction="10000"/>
          </a:bodyPr>
          <a:lstStyle/>
          <a:p>
            <a:pPr marL="514350" indent="-514350">
              <a:buFont typeface="+mj-lt"/>
              <a:buAutoNum type="arabicPeriod"/>
            </a:pPr>
            <a:r>
              <a:rPr lang="en-US" dirty="0" smtClean="0"/>
              <a:t>Ryan has 5 summative grades for a subject.</a:t>
            </a:r>
          </a:p>
          <a:p>
            <a:pPr marL="914400" lvl="1" indent="-514350">
              <a:buFont typeface="+mj-lt"/>
              <a:buAutoNum type="arabicPeriod"/>
            </a:pPr>
            <a:r>
              <a:rPr lang="en-US" dirty="0"/>
              <a:t>86%</a:t>
            </a:r>
          </a:p>
          <a:p>
            <a:pPr marL="914400" lvl="1" indent="-514350">
              <a:buFont typeface="+mj-lt"/>
              <a:buAutoNum type="arabicPeriod"/>
            </a:pPr>
            <a:r>
              <a:rPr lang="en-US" dirty="0"/>
              <a:t>93%</a:t>
            </a:r>
          </a:p>
          <a:p>
            <a:pPr marL="914400" lvl="1" indent="-514350">
              <a:buFont typeface="+mj-lt"/>
              <a:buAutoNum type="arabicPeriod"/>
            </a:pPr>
            <a:r>
              <a:rPr lang="en-US" dirty="0"/>
              <a:t>3.3 (rubric score)</a:t>
            </a:r>
          </a:p>
          <a:p>
            <a:pPr marL="914400" lvl="1" indent="-514350">
              <a:buFont typeface="+mj-lt"/>
              <a:buAutoNum type="arabicPeriod"/>
            </a:pPr>
            <a:r>
              <a:rPr lang="en-US" dirty="0"/>
              <a:t>2.8 (rubric score)</a:t>
            </a:r>
          </a:p>
          <a:p>
            <a:pPr marL="914400" lvl="1" indent="-514350">
              <a:buFont typeface="+mj-lt"/>
              <a:buAutoNum type="arabicPeriod"/>
            </a:pPr>
            <a:r>
              <a:rPr lang="en-US" dirty="0"/>
              <a:t>3.2 (rubric score</a:t>
            </a:r>
            <a:r>
              <a:rPr lang="en-US" dirty="0" smtClean="0"/>
              <a:t>)</a:t>
            </a:r>
          </a:p>
          <a:p>
            <a:pPr marL="514350" indent="-514350">
              <a:buFont typeface="+mj-lt"/>
              <a:buAutoNum type="arabicPeriod"/>
            </a:pPr>
            <a:r>
              <a:rPr lang="en-US" dirty="0" smtClean="0"/>
              <a:t>What is his subject score and letter grade based on the 5-point scale; based on the percentage scale?</a:t>
            </a:r>
          </a:p>
          <a:p>
            <a:pPr marL="914400" lvl="1" indent="-514350">
              <a:buFont typeface="+mj-lt"/>
              <a:buAutoNum type="arabicPeriod"/>
            </a:pPr>
            <a:endParaRPr lang="en-US" dirty="0"/>
          </a:p>
          <a:p>
            <a:pPr marL="914400" lvl="1" indent="-514350">
              <a:buFont typeface="+mj-lt"/>
              <a:buAutoNum type="arabicPeriod"/>
            </a:pPr>
            <a:endParaRPr lang="en-US" dirty="0" smtClean="0"/>
          </a:p>
          <a:p>
            <a:pPr marL="914400" lvl="1" indent="-514350">
              <a:buFont typeface="+mj-lt"/>
              <a:buAutoNum type="arabicPeriod"/>
            </a:pPr>
            <a:endParaRPr lang="en-US" dirty="0" smtClean="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707916600"/>
              </p:ext>
            </p:extLst>
          </p:nvPr>
        </p:nvGraphicFramePr>
        <p:xfrm>
          <a:off x="4648200" y="1600200"/>
          <a:ext cx="4038600" cy="2225040"/>
        </p:xfrm>
        <a:graphic>
          <a:graphicData uri="http://schemas.openxmlformats.org/drawingml/2006/table">
            <a:tbl>
              <a:tblPr firstRow="1" bandRow="1">
                <a:tableStyleId>{5C22544A-7EE6-4342-B048-85BDC9FD1C3A}</a:tableStyleId>
              </a:tblPr>
              <a:tblGrid>
                <a:gridCol w="1346200"/>
                <a:gridCol w="1346200"/>
                <a:gridCol w="1346200"/>
              </a:tblGrid>
              <a:tr h="370840">
                <a:tc>
                  <a:txBody>
                    <a:bodyPr/>
                    <a:lstStyle/>
                    <a:p>
                      <a:endParaRPr lang="en-US" dirty="0"/>
                    </a:p>
                  </a:txBody>
                  <a:tcPr/>
                </a:tc>
                <a:tc>
                  <a:txBody>
                    <a:bodyPr/>
                    <a:lstStyle/>
                    <a:p>
                      <a:r>
                        <a:rPr lang="en-US" dirty="0" smtClean="0"/>
                        <a:t>5-PT SCALE</a:t>
                      </a:r>
                      <a:endParaRPr lang="en-US" dirty="0"/>
                    </a:p>
                  </a:txBody>
                  <a:tcPr/>
                </a:tc>
                <a:tc>
                  <a:txBody>
                    <a:bodyPr/>
                    <a:lstStyle/>
                    <a:p>
                      <a:r>
                        <a:rPr lang="en-US" dirty="0" smtClean="0"/>
                        <a:t>PERCENT</a:t>
                      </a:r>
                      <a:endParaRPr lang="en-US" dirty="0"/>
                    </a:p>
                  </a:txBody>
                  <a:tcPr/>
                </a:tc>
              </a:tr>
              <a:tr h="370840">
                <a:tc>
                  <a:txBody>
                    <a:bodyPr/>
                    <a:lstStyle/>
                    <a:p>
                      <a:r>
                        <a:rPr lang="en-US" dirty="0" smtClean="0"/>
                        <a:t>Exemplary</a:t>
                      </a:r>
                      <a:endParaRPr lang="en-US" dirty="0"/>
                    </a:p>
                  </a:txBody>
                  <a:tcPr/>
                </a:tc>
                <a:tc>
                  <a:txBody>
                    <a:bodyPr/>
                    <a:lstStyle/>
                    <a:p>
                      <a:r>
                        <a:rPr lang="en-US" dirty="0" smtClean="0"/>
                        <a:t>4.0</a:t>
                      </a:r>
                      <a:endParaRPr lang="en-US" dirty="0"/>
                    </a:p>
                  </a:txBody>
                  <a:tcPr/>
                </a:tc>
                <a:tc>
                  <a:txBody>
                    <a:bodyPr/>
                    <a:lstStyle/>
                    <a:p>
                      <a:r>
                        <a:rPr lang="en-US" dirty="0" smtClean="0"/>
                        <a:t>95-100</a:t>
                      </a:r>
                      <a:endParaRPr lang="en-US" dirty="0"/>
                    </a:p>
                  </a:txBody>
                  <a:tcPr/>
                </a:tc>
              </a:tr>
              <a:tr h="370840">
                <a:tc>
                  <a:txBody>
                    <a:bodyPr/>
                    <a:lstStyle/>
                    <a:p>
                      <a:endParaRPr lang="en-US"/>
                    </a:p>
                  </a:txBody>
                  <a:tcPr/>
                </a:tc>
                <a:tc>
                  <a:txBody>
                    <a:bodyPr/>
                    <a:lstStyle/>
                    <a:p>
                      <a:r>
                        <a:rPr lang="en-US" dirty="0" smtClean="0"/>
                        <a:t>3.5</a:t>
                      </a:r>
                      <a:endParaRPr lang="en-US" dirty="0"/>
                    </a:p>
                  </a:txBody>
                  <a:tcPr/>
                </a:tc>
                <a:tc>
                  <a:txBody>
                    <a:bodyPr/>
                    <a:lstStyle/>
                    <a:p>
                      <a:r>
                        <a:rPr lang="en-US" dirty="0" smtClean="0"/>
                        <a:t>90</a:t>
                      </a:r>
                      <a:endParaRPr lang="en-US" dirty="0"/>
                    </a:p>
                  </a:txBody>
                  <a:tcPr/>
                </a:tc>
              </a:tr>
              <a:tr h="370840">
                <a:tc>
                  <a:txBody>
                    <a:bodyPr/>
                    <a:lstStyle/>
                    <a:p>
                      <a:r>
                        <a:rPr lang="en-US" dirty="0" smtClean="0"/>
                        <a:t>Proficient</a:t>
                      </a:r>
                      <a:endParaRPr lang="en-US" dirty="0"/>
                    </a:p>
                  </a:txBody>
                  <a:tcPr/>
                </a:tc>
                <a:tc>
                  <a:txBody>
                    <a:bodyPr/>
                    <a:lstStyle/>
                    <a:p>
                      <a:r>
                        <a:rPr lang="en-US" dirty="0" smtClean="0"/>
                        <a:t>3.0</a:t>
                      </a:r>
                      <a:endParaRPr lang="en-US" dirty="0"/>
                    </a:p>
                  </a:txBody>
                  <a:tcPr/>
                </a:tc>
                <a:tc>
                  <a:txBody>
                    <a:bodyPr/>
                    <a:lstStyle/>
                    <a:p>
                      <a:r>
                        <a:rPr lang="en-US" dirty="0" smtClean="0"/>
                        <a:t>85</a:t>
                      </a:r>
                      <a:endParaRPr lang="en-US" dirty="0"/>
                    </a:p>
                  </a:txBody>
                  <a:tcPr/>
                </a:tc>
              </a:tr>
              <a:tr h="370840">
                <a:tc>
                  <a:txBody>
                    <a:bodyPr/>
                    <a:lstStyle/>
                    <a:p>
                      <a:endParaRPr lang="en-US"/>
                    </a:p>
                  </a:txBody>
                  <a:tcPr/>
                </a:tc>
                <a:tc>
                  <a:txBody>
                    <a:bodyPr/>
                    <a:lstStyle/>
                    <a:p>
                      <a:r>
                        <a:rPr lang="en-US" dirty="0" smtClean="0"/>
                        <a:t>2.5</a:t>
                      </a:r>
                      <a:endParaRPr lang="en-US" dirty="0"/>
                    </a:p>
                  </a:txBody>
                  <a:tcPr/>
                </a:tc>
                <a:tc>
                  <a:txBody>
                    <a:bodyPr/>
                    <a:lstStyle/>
                    <a:p>
                      <a:r>
                        <a:rPr lang="en-US" dirty="0" smtClean="0"/>
                        <a:t>80</a:t>
                      </a:r>
                      <a:endParaRPr lang="en-US" dirty="0"/>
                    </a:p>
                  </a:txBody>
                  <a:tcPr/>
                </a:tc>
              </a:tr>
              <a:tr h="370840">
                <a:tc>
                  <a:txBody>
                    <a:bodyPr/>
                    <a:lstStyle/>
                    <a:p>
                      <a:r>
                        <a:rPr lang="en-US" dirty="0" smtClean="0"/>
                        <a:t>Basic</a:t>
                      </a:r>
                      <a:endParaRPr lang="en-US" dirty="0"/>
                    </a:p>
                  </a:txBody>
                  <a:tcPr/>
                </a:tc>
                <a:tc>
                  <a:txBody>
                    <a:bodyPr/>
                    <a:lstStyle/>
                    <a:p>
                      <a:r>
                        <a:rPr lang="en-US" dirty="0" smtClean="0"/>
                        <a:t>2.0</a:t>
                      </a:r>
                      <a:endParaRPr lang="en-US" dirty="0"/>
                    </a:p>
                  </a:txBody>
                  <a:tcPr/>
                </a:tc>
                <a:tc>
                  <a:txBody>
                    <a:bodyPr/>
                    <a:lstStyle/>
                    <a:p>
                      <a:r>
                        <a:rPr lang="en-US" dirty="0" smtClean="0"/>
                        <a:t>75</a:t>
                      </a:r>
                      <a:endParaRPr lang="en-US"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273658719"/>
              </p:ext>
            </p:extLst>
          </p:nvPr>
        </p:nvGraphicFramePr>
        <p:xfrm>
          <a:off x="4648201" y="4020625"/>
          <a:ext cx="4038600" cy="1828800"/>
        </p:xfrm>
        <a:graphic>
          <a:graphicData uri="http://schemas.openxmlformats.org/drawingml/2006/table">
            <a:tbl>
              <a:tblPr firstRow="1" bandRow="1">
                <a:tableStyleId>{5C22544A-7EE6-4342-B048-85BDC9FD1C3A}</a:tableStyleId>
              </a:tblPr>
              <a:tblGrid>
                <a:gridCol w="1346200"/>
                <a:gridCol w="1346200"/>
                <a:gridCol w="1346200"/>
              </a:tblGrid>
              <a:tr h="298470">
                <a:tc>
                  <a:txBody>
                    <a:bodyPr/>
                    <a:lstStyle/>
                    <a:p>
                      <a:r>
                        <a:rPr lang="en-US" dirty="0" smtClean="0"/>
                        <a:t>LETTER GR</a:t>
                      </a:r>
                      <a:endParaRPr lang="en-US" dirty="0"/>
                    </a:p>
                  </a:txBody>
                  <a:tcPr/>
                </a:tc>
                <a:tc>
                  <a:txBody>
                    <a:bodyPr/>
                    <a:lstStyle/>
                    <a:p>
                      <a:r>
                        <a:rPr lang="en-US" dirty="0" smtClean="0"/>
                        <a:t>5-PT</a:t>
                      </a:r>
                      <a:r>
                        <a:rPr lang="en-US" baseline="0" dirty="0" smtClean="0"/>
                        <a:t> SCALE</a:t>
                      </a:r>
                      <a:endParaRPr lang="en-US" dirty="0"/>
                    </a:p>
                  </a:txBody>
                  <a:tcPr/>
                </a:tc>
                <a:tc>
                  <a:txBody>
                    <a:bodyPr/>
                    <a:lstStyle/>
                    <a:p>
                      <a:r>
                        <a:rPr lang="en-US" dirty="0" smtClean="0"/>
                        <a:t>PERCENT</a:t>
                      </a:r>
                      <a:endParaRPr lang="en-US" dirty="0"/>
                    </a:p>
                  </a:txBody>
                  <a:tcPr/>
                </a:tc>
              </a:tr>
              <a:tr h="298470">
                <a:tc>
                  <a:txBody>
                    <a:bodyPr/>
                    <a:lstStyle/>
                    <a:p>
                      <a:r>
                        <a:rPr lang="en-US" dirty="0" smtClean="0"/>
                        <a:t>A</a:t>
                      </a:r>
                      <a:endParaRPr lang="en-US" dirty="0"/>
                    </a:p>
                  </a:txBody>
                  <a:tcPr/>
                </a:tc>
                <a:tc>
                  <a:txBody>
                    <a:bodyPr/>
                    <a:lstStyle/>
                    <a:p>
                      <a:r>
                        <a:rPr lang="en-US" dirty="0" smtClean="0"/>
                        <a:t>3.5-4.0</a:t>
                      </a:r>
                      <a:endParaRPr lang="en-US" dirty="0"/>
                    </a:p>
                  </a:txBody>
                  <a:tcPr/>
                </a:tc>
                <a:tc>
                  <a:txBody>
                    <a:bodyPr/>
                    <a:lstStyle/>
                    <a:p>
                      <a:r>
                        <a:rPr lang="en-US" dirty="0" smtClean="0"/>
                        <a:t>90-100</a:t>
                      </a:r>
                      <a:endParaRPr lang="en-US" dirty="0"/>
                    </a:p>
                  </a:txBody>
                  <a:tcPr/>
                </a:tc>
              </a:tr>
              <a:tr h="298470">
                <a:tc>
                  <a:txBody>
                    <a:bodyPr/>
                    <a:lstStyle/>
                    <a:p>
                      <a:r>
                        <a:rPr lang="en-US" dirty="0" smtClean="0"/>
                        <a:t>B</a:t>
                      </a:r>
                      <a:endParaRPr lang="en-US" dirty="0"/>
                    </a:p>
                  </a:txBody>
                  <a:tcPr/>
                </a:tc>
                <a:tc>
                  <a:txBody>
                    <a:bodyPr/>
                    <a:lstStyle/>
                    <a:p>
                      <a:r>
                        <a:rPr lang="en-US" dirty="0" smtClean="0"/>
                        <a:t>2.5-3.4</a:t>
                      </a:r>
                      <a:endParaRPr lang="en-US" dirty="0"/>
                    </a:p>
                  </a:txBody>
                  <a:tcPr/>
                </a:tc>
                <a:tc>
                  <a:txBody>
                    <a:bodyPr/>
                    <a:lstStyle/>
                    <a:p>
                      <a:r>
                        <a:rPr lang="en-US" dirty="0" smtClean="0"/>
                        <a:t>80-89</a:t>
                      </a:r>
                      <a:endParaRPr lang="en-US" dirty="0"/>
                    </a:p>
                  </a:txBody>
                  <a:tcPr/>
                </a:tc>
              </a:tr>
              <a:tr h="298470">
                <a:tc>
                  <a:txBody>
                    <a:bodyPr/>
                    <a:lstStyle/>
                    <a:p>
                      <a:r>
                        <a:rPr lang="en-US" dirty="0" smtClean="0"/>
                        <a:t>C</a:t>
                      </a:r>
                      <a:endParaRPr lang="en-US" dirty="0"/>
                    </a:p>
                  </a:txBody>
                  <a:tcPr/>
                </a:tc>
                <a:tc>
                  <a:txBody>
                    <a:bodyPr/>
                    <a:lstStyle/>
                    <a:p>
                      <a:r>
                        <a:rPr lang="en-US" dirty="0" smtClean="0"/>
                        <a:t>1.5-2.4</a:t>
                      </a:r>
                      <a:endParaRPr lang="en-US" dirty="0"/>
                    </a:p>
                  </a:txBody>
                  <a:tcPr/>
                </a:tc>
                <a:tc>
                  <a:txBody>
                    <a:bodyPr/>
                    <a:lstStyle/>
                    <a:p>
                      <a:r>
                        <a:rPr lang="en-US" dirty="0" smtClean="0"/>
                        <a:t>70-79</a:t>
                      </a:r>
                      <a:endParaRPr lang="en-US" dirty="0"/>
                    </a:p>
                  </a:txBody>
                  <a:tcPr/>
                </a:tc>
              </a:tr>
              <a:tr h="298470">
                <a:tc>
                  <a:txBody>
                    <a:bodyPr/>
                    <a:lstStyle/>
                    <a:p>
                      <a:r>
                        <a:rPr lang="en-US" dirty="0" smtClean="0"/>
                        <a:t>D</a:t>
                      </a:r>
                      <a:endParaRPr lang="en-US" dirty="0"/>
                    </a:p>
                  </a:txBody>
                  <a:tcPr/>
                </a:tc>
                <a:tc>
                  <a:txBody>
                    <a:bodyPr/>
                    <a:lstStyle/>
                    <a:p>
                      <a:r>
                        <a:rPr lang="en-US" dirty="0" smtClean="0"/>
                        <a:t>0.5-1.4</a:t>
                      </a:r>
                      <a:endParaRPr lang="en-US" dirty="0"/>
                    </a:p>
                  </a:txBody>
                  <a:tcPr/>
                </a:tc>
                <a:tc>
                  <a:txBody>
                    <a:bodyPr/>
                    <a:lstStyle/>
                    <a:p>
                      <a:r>
                        <a:rPr lang="en-US" dirty="0" smtClean="0"/>
                        <a:t>60-69</a:t>
                      </a:r>
                      <a:endParaRPr lang="en-US" dirty="0"/>
                    </a:p>
                  </a:txBody>
                  <a:tcPr/>
                </a:tc>
              </a:tr>
            </a:tbl>
          </a:graphicData>
        </a:graphic>
      </p:graphicFrame>
    </p:spTree>
    <p:extLst>
      <p:ext uri="{BB962C8B-B14F-4D97-AF65-F5344CB8AC3E}">
        <p14:creationId xmlns:p14="http://schemas.microsoft.com/office/powerpoint/2010/main" val="172361908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Solution</a:t>
            </a:r>
            <a:endParaRPr lang="en-US" dirty="0">
              <a:solidFill>
                <a:srgbClr val="0000FF"/>
              </a:solidFill>
            </a:endParaRPr>
          </a:p>
        </p:txBody>
      </p:sp>
      <p:sp>
        <p:nvSpPr>
          <p:cNvPr id="3" name="Content Placeholder 2"/>
          <p:cNvSpPr>
            <a:spLocks noGrp="1"/>
          </p:cNvSpPr>
          <p:nvPr>
            <p:ph sz="half" idx="1"/>
          </p:nvPr>
        </p:nvSpPr>
        <p:spPr/>
        <p:txBody>
          <a:bodyPr>
            <a:normAutofit lnSpcReduction="10000"/>
          </a:bodyPr>
          <a:lstStyle/>
          <a:p>
            <a:pPr marL="0" indent="0">
              <a:buNone/>
            </a:pPr>
            <a:r>
              <a:rPr lang="en-US" u="sng" dirty="0" smtClean="0"/>
              <a:t>Using 5-PT Scale</a:t>
            </a:r>
          </a:p>
          <a:p>
            <a:pPr marL="0" indent="0">
              <a:buNone/>
            </a:pPr>
            <a:r>
              <a:rPr lang="en-US" dirty="0" smtClean="0"/>
              <a:t>Round 86 to 85 -&gt; 3.0</a:t>
            </a:r>
          </a:p>
          <a:p>
            <a:pPr marL="0" indent="0">
              <a:buNone/>
            </a:pPr>
            <a:r>
              <a:rPr lang="en-US" dirty="0" smtClean="0"/>
              <a:t>Round 93 to 95 -&gt; 4.0</a:t>
            </a:r>
          </a:p>
          <a:p>
            <a:pPr marL="0" indent="0">
              <a:buNone/>
            </a:pPr>
            <a:r>
              <a:rPr lang="en-US" dirty="0" smtClean="0"/>
              <a:t>Round 3.3 to 	-&gt; 3.5</a:t>
            </a:r>
          </a:p>
          <a:p>
            <a:pPr marL="0" indent="0">
              <a:buNone/>
            </a:pPr>
            <a:r>
              <a:rPr lang="en-US" dirty="0" smtClean="0"/>
              <a:t>Round 2.8 to 	-&gt; 3.0</a:t>
            </a:r>
          </a:p>
          <a:p>
            <a:pPr marL="0" indent="0">
              <a:buNone/>
            </a:pPr>
            <a:r>
              <a:rPr lang="en-US" dirty="0" smtClean="0"/>
              <a:t>Round 3.2 to 	</a:t>
            </a:r>
            <a:r>
              <a:rPr lang="en-US" u="sng" dirty="0" smtClean="0"/>
              <a:t>-&gt; 3.0</a:t>
            </a:r>
            <a:endParaRPr lang="en-US" dirty="0" smtClean="0"/>
          </a:p>
          <a:p>
            <a:pPr marL="0" indent="0">
              <a:buNone/>
            </a:pPr>
            <a:r>
              <a:rPr lang="en-US" dirty="0" smtClean="0"/>
              <a:t>					  16.5</a:t>
            </a:r>
          </a:p>
          <a:p>
            <a:pPr marL="0" indent="0">
              <a:buNone/>
            </a:pPr>
            <a:r>
              <a:rPr lang="en-US" dirty="0" smtClean="0"/>
              <a:t>16.5/5 = 3.3		-&gt; </a:t>
            </a:r>
            <a:r>
              <a:rPr lang="en-US" b="1" dirty="0" smtClean="0"/>
              <a:t>B</a:t>
            </a:r>
          </a:p>
          <a:p>
            <a:pPr marL="0" indent="0">
              <a:buNone/>
            </a:pPr>
            <a:r>
              <a:rPr lang="en-US" dirty="0" smtClean="0"/>
              <a:t>(B=2.5-3.4)</a:t>
            </a:r>
          </a:p>
          <a:p>
            <a:pPr marL="0" indent="0">
              <a:buNone/>
            </a:pPr>
            <a:endParaRPr lang="en-US" dirty="0" smtClean="0"/>
          </a:p>
          <a:p>
            <a:pPr marL="0" indent="0">
              <a:buNone/>
            </a:pPr>
            <a:endParaRPr lang="en-US" dirty="0" smtClean="0"/>
          </a:p>
          <a:p>
            <a:pPr marL="0" indent="0">
              <a:buNone/>
            </a:pPr>
            <a:endParaRPr lang="en-US" dirty="0"/>
          </a:p>
        </p:txBody>
      </p:sp>
      <p:sp>
        <p:nvSpPr>
          <p:cNvPr id="4" name="Content Placeholder 3"/>
          <p:cNvSpPr>
            <a:spLocks noGrp="1"/>
          </p:cNvSpPr>
          <p:nvPr>
            <p:ph sz="half" idx="2"/>
          </p:nvPr>
        </p:nvSpPr>
        <p:spPr/>
        <p:txBody>
          <a:bodyPr>
            <a:normAutofit lnSpcReduction="10000"/>
          </a:bodyPr>
          <a:lstStyle/>
          <a:p>
            <a:pPr marL="0" indent="0">
              <a:buNone/>
            </a:pPr>
            <a:r>
              <a:rPr lang="en-US" u="sng" dirty="0" smtClean="0"/>
              <a:t>Using Percentage</a:t>
            </a:r>
          </a:p>
          <a:p>
            <a:pPr marL="0" indent="0">
              <a:buNone/>
            </a:pPr>
            <a:r>
              <a:rPr lang="en-US" dirty="0" smtClean="0"/>
              <a:t>Round 86 			-&gt; 85</a:t>
            </a:r>
          </a:p>
          <a:p>
            <a:pPr marL="0" indent="0">
              <a:buNone/>
            </a:pPr>
            <a:r>
              <a:rPr lang="en-US" dirty="0" smtClean="0"/>
              <a:t>Round 93			-&gt; 95</a:t>
            </a:r>
          </a:p>
          <a:p>
            <a:pPr marL="0" indent="0">
              <a:buNone/>
            </a:pPr>
            <a:r>
              <a:rPr lang="en-US" dirty="0" smtClean="0"/>
              <a:t>Round 3.3 to 3.5	-&gt; 90</a:t>
            </a:r>
          </a:p>
          <a:p>
            <a:pPr marL="0" indent="0">
              <a:buNone/>
            </a:pPr>
            <a:r>
              <a:rPr lang="en-US" dirty="0" smtClean="0"/>
              <a:t>Round 2.8 to 3.0	-&gt; 85</a:t>
            </a:r>
          </a:p>
          <a:p>
            <a:pPr marL="0" indent="0">
              <a:buNone/>
            </a:pPr>
            <a:r>
              <a:rPr lang="en-US" dirty="0" smtClean="0"/>
              <a:t>Round 3.2 to 3.0	</a:t>
            </a:r>
            <a:r>
              <a:rPr lang="en-US" u="sng" dirty="0" smtClean="0"/>
              <a:t>-&gt; 85</a:t>
            </a:r>
          </a:p>
          <a:p>
            <a:pPr marL="0" indent="0">
              <a:buNone/>
            </a:pPr>
            <a:r>
              <a:rPr lang="en-US" dirty="0" smtClean="0"/>
              <a:t>						  440</a:t>
            </a:r>
          </a:p>
          <a:p>
            <a:pPr marL="0" indent="0">
              <a:buNone/>
            </a:pPr>
            <a:r>
              <a:rPr lang="en-US" dirty="0" smtClean="0"/>
              <a:t>440/5 = 88			-&gt; </a:t>
            </a:r>
            <a:r>
              <a:rPr lang="en-US" b="1" dirty="0" smtClean="0"/>
              <a:t>B</a:t>
            </a:r>
          </a:p>
          <a:p>
            <a:pPr marL="0" indent="0">
              <a:buNone/>
            </a:pPr>
            <a:r>
              <a:rPr lang="en-US" dirty="0" smtClean="0"/>
              <a:t>(B=80 – 89)</a:t>
            </a:r>
            <a:endParaRPr lang="en-US" dirty="0"/>
          </a:p>
        </p:txBody>
      </p:sp>
    </p:spTree>
    <p:extLst>
      <p:ext uri="{BB962C8B-B14F-4D97-AF65-F5344CB8AC3E}">
        <p14:creationId xmlns:p14="http://schemas.microsoft.com/office/powerpoint/2010/main" val="6569315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The “Power” of </a:t>
            </a:r>
            <a:r>
              <a:rPr lang="en-US" dirty="0">
                <a:solidFill>
                  <a:srgbClr val="0000FF"/>
                </a:solidFill>
              </a:rPr>
              <a:t>Z</a:t>
            </a:r>
            <a:r>
              <a:rPr lang="en-US" dirty="0" smtClean="0">
                <a:solidFill>
                  <a:srgbClr val="0000FF"/>
                </a:solidFill>
              </a:rPr>
              <a:t>ero</a:t>
            </a:r>
            <a:endParaRPr lang="en-US" dirty="0">
              <a:solidFill>
                <a:srgbClr val="0000FF"/>
              </a:solidFill>
            </a:endParaRPr>
          </a:p>
        </p:txBody>
      </p:sp>
      <p:sp>
        <p:nvSpPr>
          <p:cNvPr id="4" name="Content Placeholder 3"/>
          <p:cNvSpPr>
            <a:spLocks noGrp="1"/>
          </p:cNvSpPr>
          <p:nvPr>
            <p:ph sz="half" idx="1"/>
          </p:nvPr>
        </p:nvSpPr>
        <p:spPr/>
        <p:txBody>
          <a:bodyPr>
            <a:normAutofit fontScale="77500" lnSpcReduction="20000"/>
          </a:bodyPr>
          <a:lstStyle/>
          <a:p>
            <a:pPr marL="514350" indent="-514350">
              <a:buFont typeface="+mj-lt"/>
              <a:buAutoNum type="arabicPeriod"/>
            </a:pPr>
            <a:r>
              <a:rPr lang="en-US" dirty="0" smtClean="0"/>
              <a:t>Ryan has 5 summative grades for a subject.</a:t>
            </a:r>
          </a:p>
          <a:p>
            <a:pPr marL="914400" lvl="1" indent="-514350">
              <a:buFont typeface="+mj-lt"/>
              <a:buAutoNum type="arabicPeriod"/>
            </a:pPr>
            <a:r>
              <a:rPr lang="en-US" dirty="0"/>
              <a:t>86%</a:t>
            </a:r>
          </a:p>
          <a:p>
            <a:pPr marL="914400" lvl="1" indent="-514350">
              <a:buFont typeface="+mj-lt"/>
              <a:buAutoNum type="arabicPeriod"/>
            </a:pPr>
            <a:r>
              <a:rPr lang="en-US" dirty="0"/>
              <a:t>93%</a:t>
            </a:r>
          </a:p>
          <a:p>
            <a:pPr marL="914400" lvl="1" indent="-514350">
              <a:buFont typeface="+mj-lt"/>
              <a:buAutoNum type="arabicPeriod"/>
            </a:pPr>
            <a:r>
              <a:rPr lang="en-US" dirty="0"/>
              <a:t>3.3 (rubric score)</a:t>
            </a:r>
          </a:p>
          <a:p>
            <a:pPr marL="914400" lvl="1" indent="-514350">
              <a:buFont typeface="+mj-lt"/>
              <a:buAutoNum type="arabicPeriod"/>
            </a:pPr>
            <a:r>
              <a:rPr lang="en-US" dirty="0"/>
              <a:t>2.8 (rubric score)</a:t>
            </a:r>
          </a:p>
          <a:p>
            <a:pPr marL="914400" lvl="1" indent="-514350">
              <a:buFont typeface="+mj-lt"/>
              <a:buAutoNum type="arabicPeriod"/>
            </a:pPr>
            <a:r>
              <a:rPr lang="en-US" dirty="0" smtClean="0"/>
              <a:t>0%</a:t>
            </a:r>
          </a:p>
          <a:p>
            <a:pPr marL="514350" indent="-514350">
              <a:buFont typeface="+mj-lt"/>
              <a:buAutoNum type="arabicPeriod"/>
            </a:pPr>
            <a:r>
              <a:rPr lang="en-US" dirty="0" smtClean="0"/>
              <a:t>What is his subject score and letter grade based on the 5-point scale; based on the percentage scale.</a:t>
            </a:r>
          </a:p>
          <a:p>
            <a:pPr marL="514350" indent="-514350">
              <a:buFont typeface="+mj-lt"/>
              <a:buAutoNum type="arabicPeriod"/>
            </a:pPr>
            <a:r>
              <a:rPr lang="en-US" dirty="0" smtClean="0"/>
              <a:t>What would his subject score be if we gave him a zero on the percentage scale?</a:t>
            </a:r>
            <a:endParaRPr lang="en-US" dirty="0"/>
          </a:p>
          <a:p>
            <a:pPr marL="914400" lvl="1" indent="-514350">
              <a:buFont typeface="+mj-lt"/>
              <a:buAutoNum type="arabicPeriod"/>
            </a:pPr>
            <a:endParaRPr lang="en-US" dirty="0" smtClean="0"/>
          </a:p>
          <a:p>
            <a:pPr marL="914400" lvl="1" indent="-514350">
              <a:buFont typeface="+mj-lt"/>
              <a:buAutoNum type="arabicPeriod"/>
            </a:pPr>
            <a:endParaRPr lang="en-US" dirty="0" smtClean="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4182970531"/>
              </p:ext>
            </p:extLst>
          </p:nvPr>
        </p:nvGraphicFramePr>
        <p:xfrm>
          <a:off x="4648200" y="1600200"/>
          <a:ext cx="4038600" cy="2225040"/>
        </p:xfrm>
        <a:graphic>
          <a:graphicData uri="http://schemas.openxmlformats.org/drawingml/2006/table">
            <a:tbl>
              <a:tblPr firstRow="1" bandRow="1">
                <a:tableStyleId>{5C22544A-7EE6-4342-B048-85BDC9FD1C3A}</a:tableStyleId>
              </a:tblPr>
              <a:tblGrid>
                <a:gridCol w="1346200"/>
                <a:gridCol w="1346200"/>
                <a:gridCol w="1346200"/>
              </a:tblGrid>
              <a:tr h="370840">
                <a:tc>
                  <a:txBody>
                    <a:bodyPr/>
                    <a:lstStyle/>
                    <a:p>
                      <a:endParaRPr lang="en-US" dirty="0"/>
                    </a:p>
                  </a:txBody>
                  <a:tcPr/>
                </a:tc>
                <a:tc>
                  <a:txBody>
                    <a:bodyPr/>
                    <a:lstStyle/>
                    <a:p>
                      <a:r>
                        <a:rPr lang="en-US" dirty="0" smtClean="0"/>
                        <a:t>5-PT SCALE</a:t>
                      </a:r>
                      <a:endParaRPr lang="en-US" dirty="0"/>
                    </a:p>
                  </a:txBody>
                  <a:tcPr/>
                </a:tc>
                <a:tc>
                  <a:txBody>
                    <a:bodyPr/>
                    <a:lstStyle/>
                    <a:p>
                      <a:r>
                        <a:rPr lang="en-US" dirty="0" smtClean="0"/>
                        <a:t>PERCENT</a:t>
                      </a:r>
                      <a:endParaRPr lang="en-US" dirty="0"/>
                    </a:p>
                  </a:txBody>
                  <a:tcPr/>
                </a:tc>
              </a:tr>
              <a:tr h="370840">
                <a:tc>
                  <a:txBody>
                    <a:bodyPr/>
                    <a:lstStyle/>
                    <a:p>
                      <a:r>
                        <a:rPr lang="en-US" dirty="0" smtClean="0"/>
                        <a:t>Exemplary</a:t>
                      </a:r>
                      <a:endParaRPr lang="en-US" dirty="0"/>
                    </a:p>
                  </a:txBody>
                  <a:tcPr/>
                </a:tc>
                <a:tc>
                  <a:txBody>
                    <a:bodyPr/>
                    <a:lstStyle/>
                    <a:p>
                      <a:r>
                        <a:rPr lang="en-US" dirty="0" smtClean="0"/>
                        <a:t>4.0</a:t>
                      </a:r>
                      <a:endParaRPr lang="en-US" dirty="0"/>
                    </a:p>
                  </a:txBody>
                  <a:tcPr/>
                </a:tc>
                <a:tc>
                  <a:txBody>
                    <a:bodyPr/>
                    <a:lstStyle/>
                    <a:p>
                      <a:r>
                        <a:rPr lang="en-US" dirty="0" smtClean="0"/>
                        <a:t>95-100</a:t>
                      </a:r>
                      <a:endParaRPr lang="en-US" dirty="0"/>
                    </a:p>
                  </a:txBody>
                  <a:tcPr/>
                </a:tc>
              </a:tr>
              <a:tr h="370840">
                <a:tc>
                  <a:txBody>
                    <a:bodyPr/>
                    <a:lstStyle/>
                    <a:p>
                      <a:endParaRPr lang="en-US"/>
                    </a:p>
                  </a:txBody>
                  <a:tcPr/>
                </a:tc>
                <a:tc>
                  <a:txBody>
                    <a:bodyPr/>
                    <a:lstStyle/>
                    <a:p>
                      <a:r>
                        <a:rPr lang="en-US" dirty="0" smtClean="0"/>
                        <a:t>3.5</a:t>
                      </a:r>
                      <a:endParaRPr lang="en-US" dirty="0"/>
                    </a:p>
                  </a:txBody>
                  <a:tcPr/>
                </a:tc>
                <a:tc>
                  <a:txBody>
                    <a:bodyPr/>
                    <a:lstStyle/>
                    <a:p>
                      <a:r>
                        <a:rPr lang="en-US" dirty="0" smtClean="0"/>
                        <a:t>90</a:t>
                      </a:r>
                      <a:endParaRPr lang="en-US" dirty="0"/>
                    </a:p>
                  </a:txBody>
                  <a:tcPr/>
                </a:tc>
              </a:tr>
              <a:tr h="370840">
                <a:tc>
                  <a:txBody>
                    <a:bodyPr/>
                    <a:lstStyle/>
                    <a:p>
                      <a:r>
                        <a:rPr lang="en-US" dirty="0" smtClean="0"/>
                        <a:t>Proficient</a:t>
                      </a:r>
                      <a:endParaRPr lang="en-US" dirty="0"/>
                    </a:p>
                  </a:txBody>
                  <a:tcPr/>
                </a:tc>
                <a:tc>
                  <a:txBody>
                    <a:bodyPr/>
                    <a:lstStyle/>
                    <a:p>
                      <a:r>
                        <a:rPr lang="en-US" dirty="0" smtClean="0"/>
                        <a:t>3.0</a:t>
                      </a:r>
                      <a:endParaRPr lang="en-US" dirty="0"/>
                    </a:p>
                  </a:txBody>
                  <a:tcPr/>
                </a:tc>
                <a:tc>
                  <a:txBody>
                    <a:bodyPr/>
                    <a:lstStyle/>
                    <a:p>
                      <a:r>
                        <a:rPr lang="en-US" dirty="0" smtClean="0"/>
                        <a:t>85</a:t>
                      </a:r>
                      <a:endParaRPr lang="en-US" dirty="0"/>
                    </a:p>
                  </a:txBody>
                  <a:tcPr/>
                </a:tc>
              </a:tr>
              <a:tr h="370840">
                <a:tc>
                  <a:txBody>
                    <a:bodyPr/>
                    <a:lstStyle/>
                    <a:p>
                      <a:endParaRPr lang="en-US"/>
                    </a:p>
                  </a:txBody>
                  <a:tcPr/>
                </a:tc>
                <a:tc>
                  <a:txBody>
                    <a:bodyPr/>
                    <a:lstStyle/>
                    <a:p>
                      <a:r>
                        <a:rPr lang="en-US" dirty="0" smtClean="0"/>
                        <a:t>2.5</a:t>
                      </a:r>
                      <a:endParaRPr lang="en-US" dirty="0"/>
                    </a:p>
                  </a:txBody>
                  <a:tcPr/>
                </a:tc>
                <a:tc>
                  <a:txBody>
                    <a:bodyPr/>
                    <a:lstStyle/>
                    <a:p>
                      <a:r>
                        <a:rPr lang="en-US" dirty="0" smtClean="0"/>
                        <a:t>80</a:t>
                      </a:r>
                      <a:endParaRPr lang="en-US" dirty="0"/>
                    </a:p>
                  </a:txBody>
                  <a:tcPr/>
                </a:tc>
              </a:tr>
              <a:tr h="370840">
                <a:tc>
                  <a:txBody>
                    <a:bodyPr/>
                    <a:lstStyle/>
                    <a:p>
                      <a:r>
                        <a:rPr lang="en-US" dirty="0" smtClean="0"/>
                        <a:t>No Evidence</a:t>
                      </a:r>
                      <a:endParaRPr lang="en-US" dirty="0"/>
                    </a:p>
                  </a:txBody>
                  <a:tcPr/>
                </a:tc>
                <a:tc>
                  <a:txBody>
                    <a:bodyPr/>
                    <a:lstStyle/>
                    <a:p>
                      <a:r>
                        <a:rPr lang="en-US" dirty="0" smtClean="0"/>
                        <a:t>0.0</a:t>
                      </a:r>
                      <a:endParaRPr lang="en-US" dirty="0"/>
                    </a:p>
                  </a:txBody>
                  <a:tcPr/>
                </a:tc>
                <a:tc>
                  <a:txBody>
                    <a:bodyPr/>
                    <a:lstStyle/>
                    <a:p>
                      <a:r>
                        <a:rPr lang="en-US" dirty="0" smtClean="0"/>
                        <a:t>50</a:t>
                      </a:r>
                      <a:endParaRPr lang="en-US"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176186035"/>
              </p:ext>
            </p:extLst>
          </p:nvPr>
        </p:nvGraphicFramePr>
        <p:xfrm>
          <a:off x="4648201" y="4020625"/>
          <a:ext cx="4038600" cy="1828800"/>
        </p:xfrm>
        <a:graphic>
          <a:graphicData uri="http://schemas.openxmlformats.org/drawingml/2006/table">
            <a:tbl>
              <a:tblPr firstRow="1" bandRow="1">
                <a:tableStyleId>{5C22544A-7EE6-4342-B048-85BDC9FD1C3A}</a:tableStyleId>
              </a:tblPr>
              <a:tblGrid>
                <a:gridCol w="1346200"/>
                <a:gridCol w="1346200"/>
                <a:gridCol w="1346200"/>
              </a:tblGrid>
              <a:tr h="298470">
                <a:tc>
                  <a:txBody>
                    <a:bodyPr/>
                    <a:lstStyle/>
                    <a:p>
                      <a:r>
                        <a:rPr lang="en-US" dirty="0" smtClean="0"/>
                        <a:t>LETTER GR</a:t>
                      </a:r>
                      <a:endParaRPr lang="en-US" dirty="0"/>
                    </a:p>
                  </a:txBody>
                  <a:tcPr/>
                </a:tc>
                <a:tc>
                  <a:txBody>
                    <a:bodyPr/>
                    <a:lstStyle/>
                    <a:p>
                      <a:r>
                        <a:rPr lang="en-US" dirty="0" smtClean="0"/>
                        <a:t>5-PT</a:t>
                      </a:r>
                      <a:r>
                        <a:rPr lang="en-US" baseline="0" dirty="0" smtClean="0"/>
                        <a:t> SCALE</a:t>
                      </a:r>
                      <a:endParaRPr lang="en-US" dirty="0"/>
                    </a:p>
                  </a:txBody>
                  <a:tcPr/>
                </a:tc>
                <a:tc>
                  <a:txBody>
                    <a:bodyPr/>
                    <a:lstStyle/>
                    <a:p>
                      <a:r>
                        <a:rPr lang="en-US" dirty="0" smtClean="0"/>
                        <a:t>PERCENT</a:t>
                      </a:r>
                      <a:endParaRPr lang="en-US" dirty="0"/>
                    </a:p>
                  </a:txBody>
                  <a:tcPr/>
                </a:tc>
              </a:tr>
              <a:tr h="298470">
                <a:tc>
                  <a:txBody>
                    <a:bodyPr/>
                    <a:lstStyle/>
                    <a:p>
                      <a:r>
                        <a:rPr lang="en-US" dirty="0" smtClean="0"/>
                        <a:t>A</a:t>
                      </a:r>
                      <a:endParaRPr lang="en-US" dirty="0"/>
                    </a:p>
                  </a:txBody>
                  <a:tcPr/>
                </a:tc>
                <a:tc>
                  <a:txBody>
                    <a:bodyPr/>
                    <a:lstStyle/>
                    <a:p>
                      <a:r>
                        <a:rPr lang="en-US" dirty="0" smtClean="0"/>
                        <a:t>3.5-4.0</a:t>
                      </a:r>
                      <a:endParaRPr lang="en-US" dirty="0"/>
                    </a:p>
                  </a:txBody>
                  <a:tcPr/>
                </a:tc>
                <a:tc>
                  <a:txBody>
                    <a:bodyPr/>
                    <a:lstStyle/>
                    <a:p>
                      <a:r>
                        <a:rPr lang="en-US" dirty="0" smtClean="0"/>
                        <a:t>90-100</a:t>
                      </a:r>
                      <a:endParaRPr lang="en-US" dirty="0"/>
                    </a:p>
                  </a:txBody>
                  <a:tcPr/>
                </a:tc>
              </a:tr>
              <a:tr h="298470">
                <a:tc>
                  <a:txBody>
                    <a:bodyPr/>
                    <a:lstStyle/>
                    <a:p>
                      <a:r>
                        <a:rPr lang="en-US" dirty="0" smtClean="0"/>
                        <a:t>B</a:t>
                      </a:r>
                      <a:endParaRPr lang="en-US" dirty="0"/>
                    </a:p>
                  </a:txBody>
                  <a:tcPr/>
                </a:tc>
                <a:tc>
                  <a:txBody>
                    <a:bodyPr/>
                    <a:lstStyle/>
                    <a:p>
                      <a:r>
                        <a:rPr lang="en-US" dirty="0" smtClean="0"/>
                        <a:t>2.5-3.4</a:t>
                      </a:r>
                      <a:endParaRPr lang="en-US" dirty="0"/>
                    </a:p>
                  </a:txBody>
                  <a:tcPr/>
                </a:tc>
                <a:tc>
                  <a:txBody>
                    <a:bodyPr/>
                    <a:lstStyle/>
                    <a:p>
                      <a:r>
                        <a:rPr lang="en-US" dirty="0" smtClean="0"/>
                        <a:t>80-89</a:t>
                      </a:r>
                      <a:endParaRPr lang="en-US" dirty="0"/>
                    </a:p>
                  </a:txBody>
                  <a:tcPr/>
                </a:tc>
              </a:tr>
              <a:tr h="298470">
                <a:tc>
                  <a:txBody>
                    <a:bodyPr/>
                    <a:lstStyle/>
                    <a:p>
                      <a:r>
                        <a:rPr lang="en-US" dirty="0" smtClean="0"/>
                        <a:t>C</a:t>
                      </a:r>
                      <a:endParaRPr lang="en-US" dirty="0"/>
                    </a:p>
                  </a:txBody>
                  <a:tcPr/>
                </a:tc>
                <a:tc>
                  <a:txBody>
                    <a:bodyPr/>
                    <a:lstStyle/>
                    <a:p>
                      <a:r>
                        <a:rPr lang="en-US" dirty="0" smtClean="0"/>
                        <a:t>1.5-2.4</a:t>
                      </a:r>
                      <a:endParaRPr lang="en-US" dirty="0"/>
                    </a:p>
                  </a:txBody>
                  <a:tcPr/>
                </a:tc>
                <a:tc>
                  <a:txBody>
                    <a:bodyPr/>
                    <a:lstStyle/>
                    <a:p>
                      <a:r>
                        <a:rPr lang="en-US" dirty="0" smtClean="0"/>
                        <a:t>70-79</a:t>
                      </a:r>
                      <a:endParaRPr lang="en-US" dirty="0"/>
                    </a:p>
                  </a:txBody>
                  <a:tcPr/>
                </a:tc>
              </a:tr>
              <a:tr h="298470">
                <a:tc>
                  <a:txBody>
                    <a:bodyPr/>
                    <a:lstStyle/>
                    <a:p>
                      <a:r>
                        <a:rPr lang="en-US" dirty="0" smtClean="0"/>
                        <a:t>D</a:t>
                      </a:r>
                      <a:endParaRPr lang="en-US" dirty="0"/>
                    </a:p>
                  </a:txBody>
                  <a:tcPr/>
                </a:tc>
                <a:tc>
                  <a:txBody>
                    <a:bodyPr/>
                    <a:lstStyle/>
                    <a:p>
                      <a:r>
                        <a:rPr lang="en-US" dirty="0" smtClean="0"/>
                        <a:t>0.5-1.4</a:t>
                      </a:r>
                      <a:endParaRPr lang="en-US" dirty="0"/>
                    </a:p>
                  </a:txBody>
                  <a:tcPr/>
                </a:tc>
                <a:tc>
                  <a:txBody>
                    <a:bodyPr/>
                    <a:lstStyle/>
                    <a:p>
                      <a:r>
                        <a:rPr lang="en-US" dirty="0" smtClean="0"/>
                        <a:t>60-69</a:t>
                      </a:r>
                      <a:endParaRPr lang="en-US" dirty="0"/>
                    </a:p>
                  </a:txBody>
                  <a:tcPr/>
                </a:tc>
              </a:tr>
            </a:tbl>
          </a:graphicData>
        </a:graphic>
      </p:graphicFrame>
    </p:spTree>
    <p:extLst>
      <p:ext uri="{BB962C8B-B14F-4D97-AF65-F5344CB8AC3E}">
        <p14:creationId xmlns:p14="http://schemas.microsoft.com/office/powerpoint/2010/main" val="35160877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725</TotalTime>
  <Words>930</Words>
  <Application>Microsoft Macintosh PowerPoint</Application>
  <PresentationFormat>On-screen Show (4:3)</PresentationFormat>
  <Paragraphs>204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Diocesan 5-Year Plan</vt:lpstr>
      <vt:lpstr>Why SBG?</vt:lpstr>
      <vt:lpstr>How to Smooth the Transition</vt:lpstr>
      <vt:lpstr>The Achievement Scale</vt:lpstr>
      <vt:lpstr>Rounding</vt:lpstr>
      <vt:lpstr>Ranges for  Letter Grade &amp; GPA Calculation</vt:lpstr>
      <vt:lpstr>Formative Assessment</vt:lpstr>
      <vt:lpstr>Solution</vt:lpstr>
      <vt:lpstr>The “Power” of Zero</vt:lpstr>
      <vt:lpstr>Solution The “Power” of Zero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5-Year Plan Year 1: 2014 - 2014</dc:title>
  <dc:creator>Gerad  Carrier</dc:creator>
  <cp:lastModifiedBy>Gerad  Carrier</cp:lastModifiedBy>
  <cp:revision>64</cp:revision>
  <dcterms:created xsi:type="dcterms:W3CDTF">2015-04-21T18:51:31Z</dcterms:created>
  <dcterms:modified xsi:type="dcterms:W3CDTF">2015-05-01T01:06:48Z</dcterms:modified>
</cp:coreProperties>
</file>