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4"/>
  </p:notesMasterIdLst>
  <p:sldIdLst>
    <p:sldId id="334" r:id="rId2"/>
    <p:sldId id="330" r:id="rId3"/>
    <p:sldId id="411" r:id="rId4"/>
    <p:sldId id="397" r:id="rId5"/>
    <p:sldId id="398" r:id="rId6"/>
    <p:sldId id="399" r:id="rId7"/>
    <p:sldId id="400" r:id="rId8"/>
    <p:sldId id="401" r:id="rId9"/>
    <p:sldId id="412" r:id="rId10"/>
    <p:sldId id="410" r:id="rId11"/>
    <p:sldId id="402" r:id="rId12"/>
    <p:sldId id="403" r:id="rId13"/>
    <p:sldId id="332" r:id="rId14"/>
    <p:sldId id="339" r:id="rId15"/>
    <p:sldId id="405" r:id="rId16"/>
    <p:sldId id="352" r:id="rId17"/>
    <p:sldId id="389" r:id="rId18"/>
    <p:sldId id="406" r:id="rId19"/>
    <p:sldId id="407" r:id="rId20"/>
    <p:sldId id="408" r:id="rId21"/>
    <p:sldId id="409" r:id="rId22"/>
    <p:sldId id="279" r:id="rId2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5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886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685D5F-0DAE-4C28-BF9F-7FC7FBDAE678}" type="datetimeFigureOut">
              <a:rPr lang="en-US" smtClean="0"/>
              <a:t>5/1/2015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B9AB05-AFB7-4089-8653-931D1AD095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1673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AB9AB05-AFB7-4089-8653-931D1AD095B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8000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3" Type="http://schemas.openxmlformats.org/officeDocument/2006/relationships/image" Target="../media/image1.jpeg"/><Relationship Id="rId7" Type="http://schemas.openxmlformats.org/officeDocument/2006/relationships/image" Target="../media/image5.jpg"/><Relationship Id="rId12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g"/><Relationship Id="rId11" Type="http://schemas.openxmlformats.org/officeDocument/2006/relationships/image" Target="../media/image9.jpg"/><Relationship Id="rId5" Type="http://schemas.openxmlformats.org/officeDocument/2006/relationships/image" Target="../media/image3.png"/><Relationship Id="rId10" Type="http://schemas.openxmlformats.org/officeDocument/2006/relationships/image" Target="../media/image8.gif"/><Relationship Id="rId4" Type="http://schemas.openxmlformats.org/officeDocument/2006/relationships/image" Target="../media/image2.jpg"/><Relationship Id="rId9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3.jp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447801"/>
            <a:ext cx="9144000" cy="2362199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Bodoni MT Black" pitchFamily="18" charset="0"/>
              </a:rPr>
              <a:t/>
            </a:r>
            <a:br>
              <a:rPr lang="en-US" dirty="0" smtClean="0">
                <a:latin typeface="Bodoni MT Black" pitchFamily="18" charset="0"/>
              </a:rPr>
            </a:br>
            <a:endParaRPr lang="en-US" sz="3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40888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CRITICAL INCIDENT RESPONSES IN SCHOOL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  <a:endParaRPr lang="en-US" sz="2400" b="1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  <p:pic>
        <p:nvPicPr>
          <p:cNvPr id="1031" name="Picture 7" descr="C:\Users\Sean\Desktop\2011 Bullying Conference\pic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3848" y="1664691"/>
            <a:ext cx="3169181" cy="1634504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617843" cy="24384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3913" y="3505199"/>
            <a:ext cx="1869935" cy="192480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5930" y="0"/>
            <a:ext cx="2768669" cy="1847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848" y="3124201"/>
            <a:ext cx="3205465" cy="231668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1771" y="3505199"/>
            <a:ext cx="4155684" cy="1939319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3079" y="0"/>
            <a:ext cx="2874433" cy="1847850"/>
          </a:xfrm>
          <a:prstGeom prst="rect">
            <a:avLst/>
          </a:prstGeom>
        </p:spPr>
      </p:pic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017204" y="4854775"/>
            <a:ext cx="1987550" cy="2003225"/>
          </a:xfrm>
          <a:prstGeom prst="rect">
            <a:avLst/>
          </a:prstGeom>
          <a:noFill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81200"/>
            <a:ext cx="3617843" cy="166316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6972" y="1829708"/>
            <a:ext cx="2476876" cy="167549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/>
          <a:lstStyle/>
          <a:p>
            <a:r>
              <a:rPr lang="en-US" dirty="0" smtClean="0"/>
              <a:t>Major Changes in School Safety?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228600" y="1219200"/>
            <a:ext cx="8686800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Columbine High School (4/20/99)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9/11/2001 – New York City</a:t>
            </a:r>
          </a:p>
          <a:p>
            <a:pPr marL="571500" indent="-571500">
              <a:buFont typeface="Arial" pitchFamily="34" charset="0"/>
              <a:buChar char="•"/>
            </a:pPr>
            <a:endParaRPr lang="en-US" sz="3600" dirty="0"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Beltway Sniper Incident (10/02)</a:t>
            </a:r>
          </a:p>
          <a:p>
            <a:r>
              <a:rPr lang="en-US" sz="3600" dirty="0">
                <a:latin typeface="Arial Black" pitchFamily="34" charset="0"/>
              </a:rPr>
              <a:t> </a:t>
            </a:r>
            <a:r>
              <a:rPr lang="en-US" sz="3600" dirty="0" smtClean="0">
                <a:latin typeface="Arial Black" pitchFamily="34" charset="0"/>
              </a:rPr>
              <a:t>   Benjamin </a:t>
            </a:r>
            <a:r>
              <a:rPr lang="en-US" sz="3600" dirty="0" err="1" smtClean="0">
                <a:latin typeface="Arial Black" pitchFamily="34" charset="0"/>
              </a:rPr>
              <a:t>Tasker</a:t>
            </a:r>
            <a:r>
              <a:rPr lang="en-US" sz="3600" dirty="0" smtClean="0">
                <a:latin typeface="Arial Black" pitchFamily="34" charset="0"/>
              </a:rPr>
              <a:t> Middle, MD</a:t>
            </a:r>
          </a:p>
          <a:p>
            <a:endParaRPr lang="en-US" sz="3600" dirty="0">
              <a:latin typeface="Arial Black" pitchFamily="34" charset="0"/>
            </a:endParaRPr>
          </a:p>
          <a:p>
            <a:pPr marL="571500" indent="-571500">
              <a:buFont typeface="Arial" pitchFamily="34" charset="0"/>
              <a:buChar char="•"/>
            </a:pPr>
            <a:r>
              <a:rPr lang="en-US" sz="3600" dirty="0" smtClean="0">
                <a:latin typeface="Arial Black" pitchFamily="34" charset="0"/>
              </a:rPr>
              <a:t>Sandy Hook Elementary (12/14/12)</a:t>
            </a:r>
          </a:p>
        </p:txBody>
      </p:sp>
    </p:spTree>
    <p:extLst>
      <p:ext uri="{BB962C8B-B14F-4D97-AF65-F5344CB8AC3E}">
        <p14:creationId xmlns:p14="http://schemas.microsoft.com/office/powerpoint/2010/main" val="1070211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6250" y="29029"/>
            <a:ext cx="7772400" cy="3276599"/>
          </a:xfrm>
        </p:spPr>
        <p:txBody>
          <a:bodyPr>
            <a:normAutofit/>
          </a:bodyPr>
          <a:lstStyle/>
          <a:p>
            <a:r>
              <a:rPr lang="en-US" dirty="0" smtClean="0"/>
              <a:t>WHAT IS THE MOST COMMON</a:t>
            </a:r>
            <a:br>
              <a:rPr lang="en-US" dirty="0" smtClean="0"/>
            </a:br>
            <a:r>
              <a:rPr lang="en-US" dirty="0" smtClean="0"/>
              <a:t>STATEMENT FROM HEARD</a:t>
            </a:r>
            <a:br>
              <a:rPr lang="en-US" dirty="0" smtClean="0"/>
            </a:br>
            <a:r>
              <a:rPr lang="en-US" dirty="0" smtClean="0"/>
              <a:t>FOLLOWING A SERIOUS SCHOOL TRAGEDY?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2971800"/>
            <a:ext cx="5524500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73248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0"/>
            <a:ext cx="7772400" cy="1470025"/>
          </a:xfrm>
        </p:spPr>
        <p:txBody>
          <a:bodyPr/>
          <a:lstStyle/>
          <a:p>
            <a:r>
              <a:rPr lang="en-US" dirty="0" smtClean="0"/>
              <a:t>“I NEVER THOUGHT IT WOULD HAPPEN HERE”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3900" y="1447799"/>
            <a:ext cx="4613729" cy="27618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7800"/>
            <a:ext cx="4533900" cy="2761848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1" y="3886200"/>
            <a:ext cx="9185729" cy="15999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708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9144000" cy="5105399"/>
          </a:xfrm>
        </p:spPr>
        <p:txBody>
          <a:bodyPr>
            <a:normAutofit fontScale="90000"/>
          </a:bodyPr>
          <a:lstStyle/>
          <a:p>
            <a:pPr marL="685800" indent="-685800" algn="l">
              <a:buFont typeface="Arial" pitchFamily="34" charset="0"/>
              <a:buChar char="•"/>
            </a:pPr>
            <a:r>
              <a:rPr lang="en-US" sz="49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49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4900" dirty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4900" dirty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4900" dirty="0" smtClean="0">
                <a:solidFill>
                  <a:srgbClr val="002060"/>
                </a:solidFill>
                <a:latin typeface="Arial Rounded MT Bold" pitchFamily="34" charset="0"/>
              </a:rPr>
              <a:t>What is a Safe School?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Statistic?</a:t>
            </a:r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Government Report?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School Resource Officer?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Walk-through Metal Detector?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Aggressive Crime Reporting?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Mental Health Services?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Times New Roman"/>
                <a:cs typeface="Times New Roman"/>
              </a:rPr>
              <a:t>►</a:t>
            </a: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>Updated Crisis Plans?</a:t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3200" i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dirty="0" smtClean="0"/>
              <a:t/>
            </a:r>
            <a:br>
              <a:rPr lang="en-US" sz="3200" dirty="0" smtClean="0"/>
            </a:br>
            <a:endParaRPr lang="en-US" sz="3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346548" y="304800"/>
            <a:ext cx="868654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  <a:latin typeface="Arial Rounded MT Bold" pitchFamily="34" charset="0"/>
              </a:rPr>
              <a:t>WHAT DOES A SAFE SCHOOL LOOK LIKE?</a:t>
            </a:r>
            <a:endParaRPr lang="en-US" sz="3200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2" name="AutoShape 2" descr="data:image/jpeg;base64,/9j/4AAQSkZJRgABAQAAAQABAAD/2wCEAAkGBhQSERQUExMVFRUWGBwYFxgYGBwaFxgXGB0YGhwYHBcaHCYeHBkkHBoXHy8gJCcpLCwsGB4xNTAqNSYrLCkBCQoKDgwOGg8PGikcHBwsLCwsLCwpLCkpKSwpKSksLCksLCksLCwsKSwsLCwpKSwpLCkpKSwsLCksLCwpLCwsLP/AABEIAQoAvQMBIgACEQEDEQH/xAAcAAACAwEBAQEAAAAAAAAAAAAEBQIDBgEABwj/xABKEAABAgMEBAsDCgMGBwEAAAABAhEAAyEEEjFBBSJRcQYTIzJhcoGRobHBQrLRBxQzUmJzgsLh8CSSohU0Q2Oz8RZTg5Ojw9K0/8QAGQEAAwEBAQAAAAAAAAAAAAAAAAECAwQF/8QAIxEBAQACAQQDAQADAAAAAAAAAAECETEDEiFBBBMyURRhcf/aAAwDAQACEQMRAD8A+1/M0fUT/KI6LKj6ie4Rh/kx4UWi1qtAnzAsIuXdVKWcrfmgbBjGl0nbZks0UkAlhg/lDxncL4NRKGwd0SAjB6S4VWhJZKgPwp9RAn/GVppyg6dRPwjefHzrP7I+kR6PnX/Gto+sP5U/CLkcMZ7OVD+UfCD/ABsx9mLfx6Mfo/hNNUaqHcPhDUaVXt8BE3o5RUylO49Cb+1FbfARz+1lbR3CJ+uns6j0IzplW0dwhdpDhJMSkkKAO4H0gnSypXKRrY9HzdXDW0vzk/yj4Q00XwmnTJU9RUHQkFOqKE3ujoEaX4+cm0zqStpHo+dI4Y2klr4/kT8IvkcMZ7spST+EDyh/42Zfbi30ejA2jhvOfVIA6oMCHhvavrJ/kEE+NmPtxfSY9HziVwytaiySk/gEEz+EltSASUMdiBjsxgvxs5/D+yN9HoxsjTNrMu8VIB2XP1iiXwgtrlygAZ3P1ifoy/0ffG5jhEZBOnLUUuFI/l/WHsq1rMmUpRF5SQVMKOw2xnnhcOVS7YH5F1uu2HLk2D4VmmNfwrGonr+hjH/IkK2v/p+c2Npwp+jT1/QxGKryyVpk3wxPbjCxdhUMn6RhDgxOWsg0jq6fWuPhnl05SX5iv6p7oNTZUpDLxhyq1FSSKA+EIbSk3jeqY6sM+9jce0XoueHbLbDyXMjKyLzi7jDyzzVUBxhdTE8chqlxSqfFVpmKT7J6KRRYpCppJcBoy7Pdady2damEIbfaiotBNulqSopOI/bwApMb4YSeWWWSoiH3B4cjaeoPJcJLsPuDqORtPUHkuK6v5ThyRITXphtZtArXU0gnQ1gTRezL1jRyiMmiM+rrxFY4b5JrPwWlu5c9ETm8FJdaM/ThuEOVT0oqogDByQB4xYJwUHBBG0VjD7ct8te2FGjtColjB4ItEoEM1IPuCB5jQrlbdnqA5SnggygREOLYvEVWgCDZBLQgpNMI0CFclK6o8hCKdNG2HrclK6o8hGfX/MPHlhPkVlsbWdpl9n0tI2nCccmOt6GMZ8i5JNsJL1lV/wC7G24TDkh1h5Kjmx4a3lk845ElEBypQSNpwiEqalRN1QV1a+ZGUWToUYkuWleOO3P9YmhKXz8P1gxNlS+CjvV6BPrF45a8wrP6DkaMbWSbxGIasWy1qSsEhsoMTISkuwBGBJUPG9E5lqlnnKlN03D5xt9v9Z9v8WSZlcQ3TjFnzVAIKKHogSZpWUmomIAGwCncI4rTkv8A5r7ifKI71aX6Q0OmYHY3toihHBtAlspOttwMV/2wk81M1W5BIPbFg0gcpM0/hI8xDnWsmtl2woncH5l7VSG6VIH5oZ6I0aqXLmpWUgrDBi/1sWfbEp+kZo5tmUr8aEjxMCf2hajhZkDfOSfBIh5de2aE6cl2ulaOUkMmYj+r/wCYNs0kjFQO5J9WhYJtrxuWcdqz5R2VOtSv8SzjsWfApjO9W3lUx07prREuYsLWpTswF0EMxB1VFqvjTARZZLTxYYOU0ASQlKUgYtdGZrs2AQJOsU9RdVplgnZKHrAUyxzCP7wR0hIDeMZ93lR+dLfZ8f0ipGkyVgMOnuPwjOCzzJapfLrWCq6QwALpUctwzhqVM37yMVjlbdFZqG5nvAtpAxgNFrJge0WsmkdmOF2xuXhZNVWNhIrIk9QeSYwSlmN7Z6SJH3afdTGfyprGDp3dYb5FFA/O2DVlf+2NxwmPJDrDyVGE+RBJ/jH2yv8A3RueEx5L8Q9Y4seHReWRnnF6u9IX6KkJRLSwAcPTM5F8XwrBy1V7/Iwusp5JD5D1h0w8halcaqZaJqUoWRqqSkBLJNdU7fCJ/wBsWUUVOXMOFVLU5/CkViGjjqTumZXuRCSdoparStSZZI40lwKUUCaxIPJnCOyIJF0gjEXVvuIUqIWrhFJQoPIW90LrLQdU5vXvhbpDQkybPnKSlxfZ3AqydpfMQVb9BrmzQxSLspCVOSPrbAXwMPyRvozT65gSZdnQyrzEqSnmEA0Sl8SPGDhpG0hSE8kL321nJSqi4Pqt2iAtD2AyRLQSCQJmGFVIOwbYZTZYdJzCh4pmfvsipCU2q1WkOb8rL2FEgOA41unoiVrlz7r8anbSVmATms9MEWiULqsnA99GHdBk9lIubX91Ua9uOrYnd9kBmTVJHKkOBghGJGxqiDNEaOK0zSudOvJeqSlDsVDAJ+yPGLxZAyVE5J9IO0TKATO6St/5pkXnjh6icbl7ZWbZpgBAnzXISQVKNLwBwBEJ9KlcuVxgmzCrjSgm+piAl8NtceiNNaCL4ANbiGrUgJAfdGf0rcVYgAkpT84UAAQ7hGJJft/bR1McZhLDxyvdYAsszjpdoUSorlSrw1yz5HfmzkdAgbQieNnoRMF5JvdAN1KjiGOIg3Ql1Mm2EODxGs9RzlEbIG4G2i9akhSnOszg11FPWOa+bNNfTZzLOwsdKFaDuHFqgjheookgooQaMNvY0ctCQJVk6Clt90j4xXwuLyBUCrhywJAJAfaWYdOyNuJdIA2C2cZLSoNUVbB8D4xaRFdhk3ZaRR2q2DmsECPTw/M25MuUAmN5K+gkdRPupjDgRuB9DJ6g8kxzfL/MadLlhvkWDG2VdjKHdx2WUbbhJ9F+IesZP5IkN87wZ5ddpaY5/fTGr4SHkj1hHBjfDpvLHTOd3+RhfITySNxD7KnbB07nDf6GA7MHlIYOWOzaaw6aIQE32ADqDig+r3mkTsigFTKj6RRx6QPMQLZ7SpfG6oTdUxF58klxqilPGGdnU17rqrvJMIK7LQzemYaVJ5qPURKWnlVmpdKMic5nRBMhbKXX2z5CIyzrq6Qn80WSSPpEUNQvGn1IInKa71x7syKCrXQ32vJETmlinrDyXAQiadVW78yYtWfXyMD2iYLqt35kxeoevumHslc9TytUVKA2+7TPbFug1lQni6QLpqQxJUZhOeVICXOuySWciWSHqHCcCIJ0JPuy9apUKkCjuqoGQL5RVz3C15ZXTJaZKN66RIQxzcB2qQMiIlpCWmbYksWeaVKJoyyBeYPtNA5pA3ClJC5ezi0Cm3DB3OEQKDMsCAh3M4gD8I78MDjGct3Z6VZ42F0JIPFWsbZLP0Or95QPwPspRbEOH51ail1W0b/Dpg7Rej1y5NqKxdKpZABDFhm2yo8dkBcFJSha5ZV0nvQo+RELiw+Y3OkgUyrIWFVoatfo1nDshVwmsqhLSorUxIBvaxYmuIBG1ksMA1KudIWkGXZAzm+hiMjcVXpoGalTE9JWVMxUtKgCkkuDhRJIpGut+EbKdDWVSZdSCkm8hsAlQB2DMmDRLjqrZKRQzEgJG3ABhHbHa5c5+LU7ZGh7tkd2OeGMmO3Nccrd6Sl2YmNlc5KSDkgZdCYzNlll2ArGrWNSW9NUeQjn+TlvTXpTTD/I+oEWoimtLcZA8phSNXwiHJHrDzjKfI6hkWktipH542On5fJHePOOPHhveWGn4jf8YG0UHSncfeMHWlNRv+MCaJGqPxe8YqcioSZI/iDhrejekXyvbf6yo7KRW09p/pMdHOmdcwUkEYq63omLJXOO5P5o8k1Vhj6Jjko6x3J/NAaxtdP4vJESmq5vWHkqItrJ3q8k/CPT8usPJUBFFl04pRtKVCkoKIbEhK8N9IbWDhBLnEJSSFFyxxolROFMIylhPKW7qzPeVWIcFJr2pGZAW38ivGANxZS6UtsHpFoGPWV7yoGsVJUvqJPeAYG0xpcSJfGFN55qkkDEOqYX8IAttWjUTgoKcFkspNFJLYg+kK9IWVUiRLSFOePGs31gAHDhq5Pm1Xh1YbQFKOwoQrsKYuWocal60NMjRMFDKC28ai0KevEMS1MV1DZMRSAtEhrckPg9KAh0GtOhtuUaLSOhUo40ygQZqAm69AQaMSaAvgS26M7o6S2kUu6TVwQzah6B+94ibu5TapJMa1FrTSy1oFoO/UUPXwi7hFbDLlhYDnAfi1XFRt2iKLVNZNnH1lpB3BN7zSI5wpVyKaBWsmjPgoVIGQx7I12gJwgCVWdLSJSKA3hLloL9dM1xjmCKws0LoadLWicqTNShJ1jcOZKWCSHvF8MdjFodaU0guVJQvkzdKS1ylCGPOyLGuyK7IufNKZnHqlJCbxBJQnBlKdmBUz3g4SNoN1UyefB+misulQmXeMtaVChSQCpzgAQSlT4ggsdtC2kE29KlKIa8gFqKZwCzih3iMGixLKRNTaFSyAQylMQmjoWrJTgOMEkMxz3FmmFUiQou5lpJfFylOPTDzt9lGV+SkMLSMWKKjD242Gmk8krs8xGP+SiY6bRsCkAdPPc4xstMfRK7PMRlj+VXlibYhiD9oQFopIKf5/fMH26rbx5wv0dRI3r9+HsVaga1p3D3TFaufM6xPgmJS1C9aOqPFKvhFa+evf8AlTDtJ1BqrePdSYlKOsdyfNcRlYq3j3UxKVz1bh5qgNPNO8+7Hp/s9ZPrFqhRG2+fcMV2gYdZPrAGSs0w8dbgTQJmtT7ZgXgnO/ikUGCsvsKgyzy+Xt+HMme8fCA+Cssi1INMFYGvMUIcJ9BAaWkbJUvv4tMIOFlbITT6Y+c2H9rOr/00f6aYz3Ct/mh+9/NMhGbaHFH/AMuSP6VfCCJqjxktj7Tdl0lvDwinQY5F/syR/Qv4xeazUdBUf/GqHQGVbiu0LlkNxZl1fG/dVso0XT5UpZSsXStC1JBwU41VDpAfdWAJP97tB+1I91MGfN2AI/5s855zkD0gINbgwsuy+kFuor1aLdMzHlHVCiMAWZ9tRljELejUs52KB7w1O8eMXzJYOIcbDUeMADT5yrqXRLUARqtToNQxYsawZolK5yOOPFJSFHUD3lMEkTKsklLlnxyNEmFmmlkSlUSWAopIKccwaNGd0xwlnpNyXOUlKkoKkpJAvFCXDYbAR0b4JdU+Y3Fo0cF3J4nJ4osQzuoEaq60Bbmg1ajgkJGykgGTKukEXEsWIcMGLGsfBFaRmTGC5i1B8FKKgHLkgEs9ThjH3XRw/hrP90j3UwsrstaZf5JVEotLtRSBR/qnbGw0weSXu9RGR+SeS0u0HMrD9gMarTJ5KZu+ETj+TvLG21dO0eYgXRihcJNGUsf1HbFlum07R5iA9HzWStyzLU57d0MxHEgGcomikCjClFtV6u4EeCHUrePdTFaLchRmAF1XQ4FVJorFLFtnb2xZJqSer7qYVJbJkVVhiPdTEvm2ueqPNUckqqezyEELngqHQgD+pUMPLkAJRtvn3DFU9GHWT5xIqN5IyKvG4uJTRUbx5wwx8oNaLeAPYm+f6wJwTkvaUsnAK9xW2DpaB86tzY3Jj7Kn/eK+Bqwm0pASRRVSa0QrLtaANtbUaop/ho/00xneFUsmxqYf4p99cay1S9R/8tP+mmEXCWz/AMGqn+L+dcIxmhB/Df8AbH/iEXSJXKv9lfuAfmizQMl5G4yx3SwIvs8nliPsq8pcP2RDZ0/xVo68n3UfGGKxyf45v/6Ij8yUm0LURqrXLu1eiRLBLDCvlB+lJQTJYCl4HtUoqPiTBsmft04kWentJfcE4+AHbHOEKyJJuu5oCMQ4a8+IZ3cRIytSW+QSR0Eqlp8lGLNJyApCgfZlrV2pSSPGD0ZbapKUyWYqvM95V4q3lRoM8YyOnQOMSzUly6DI3Ev2vGy0ieTQ2O59uWcY3T8kInAAMAiXtxuIcvjjEb86OApZ728hH6FsQ/h7P92n3Ux+epSM84/Q9kT/AA8j7tPupivQpdwHsQly5l1KkpUoEBThWFXBAL74Z6VDy19Ux7QiWSrfFukk8mvqnyisprwl8+0hzT2eYgKwGi2yWo+UM7TJcwPZ7IUlSiGClUqMGSMOwxJ7Byg1omH60tPgVehgiyTvJHuiOypIM8vhcHnFdmqzfUl+X6QUQRZjVXZ5RbJOuR0epimzc5Y6vrF8kNML/V9YRiCNdG/8q47bOckdKfMRXNmcojpP5ZkdtfOR0qHvCAM2QPnNsb6i37W/WB+DUhp6CA1DsFLpy7YJP96tgw1FHpfVrAnBxbz0O5ofdVlgKecVCfQLQnkx90n/AE0wl4SKaxKP+aej2lw8tJ5MfdJ/0xFdlkJWgXkggLUoA1DhSmcHHF23Qgjwe+g7Ze/6MfGL5f028KH9MqKdGYzN48oIsqCq0N9lR7+K+EAQt0t5skbVD3kQVp2S0hh9ZPnE9Iy2nWcfa/MiJ8IDyP4kwjZVa+TR0BPvy47bhqTPuZniG9YhLTq7gnwUiLrcrUmA/wDKUO1RSkeJEVElNvGoiM/p7RjnVvFSUguWJUGBLnMuTRsOyNLb7KtQSEpcs7OPjC63SVS1MsOogEKIIegF4XVNdBdOYoRjGHU3Lv8A4pjZW390f9I/RNh+gk/dp2/VEfA9JWa4pxgRUbDXBgAAcR27CI/QGjByEr7tPuiNcLuFkr0PzVb4ItqXQvqnyivRo1Tvi+0jVVuPlGvU5qYwVsoHhTZk66zeUa0D0AIBw2vDa34HcfKFlmFV70nvEZ7WtlKab/0/WCk2gJNEIy9kZYQumzOUHVPgqCGeDZDDawKhCHOJKa0/Zjsu1Jd7qXZsD8YBudMdZoewNVaElQVcS4wNaY7DsJj0y0pUUkoBukEM+IY7egQuKonJn7cIQFqsUm+tfFspYIWbyqgs9HYYCKbPoqzy1XkIUDVtckBw1Bui5KhFqRBshRtwIYj2QnHIAJGWyO2e1JQGAOeJ2knZ0wBOipBcwwa2e0hDskm8XxESl6SSmbxjFym6zhvZrv1fGFjRWtAgBxatLJWuWtlDiy4FK4dPRHtI6ZRNRcZQqC9Dh2wkMcQz0hGsBAzOQwbNJ9I9a6y5j/8ALPvyx6xxZqB0x2eOTmdQeM2TB7AC3SmKWoQkmhbKFlolqCiX19gJZ2BuVL3QCkueg729ukkqHVJ7m2sBj0QqthKVGYecaFLvzfYDZgg1z1qDLn6qoGnyLySGcqBcGho2WTeD5vX7TYUtKljYhPRkMo+OqlMm+FPeFQM2fDOlamrPH2WyfRo6o8hFdD2nJTo06p3wROwMCaI5qutBi46s+amMFbEuDu9IWaPqte5HkoQ3tkJrErXPUR+aMlvKknjwS124oO4xKk/7QSZLB4rmUUk1FFB3pigYnpziyamghpRSI7dpFSVmJKU0BoEZR1KKg4xEKeLEDCACJSdkXpeKUSosekAcUY4hIiN+JIeGT0QXHFGKzATyhEkTA8RA8I4ACaQlLFmvbF0wuhYzKUgbfpJRPgCeyAplGi82tKEqUssEgOWJZyEjAE4kDtgnJLAkOs43ZUwsA5JASWABqdkZ22oKVKWpDA4hWzo6duD02V0ujZiDxi/ZEmYpyDhq1Yh/CMzNnMsrKXBJYPrJKji1WJOIbFmNTGXWXijZZYqpSUtsBoCcGLsQSQ+G3KPs8k6qdw8o+Ok3CktRRICQb132SAPtdvOZ2Ab7FK5qWwYeUV0pqJyA6DU6Vdb0EHLMLuDx1F9c+QhkoR0Z/qpjC27FXWPnCWzllv8AYHgoiHulEMtfWPmYQHnHqK8FD4xityZJuzpaxQawYUBpiwzEMljVgSaeYTkVeSR6xNNsRhfTTK8IZOEiO3aPFxuKEcAT7NYCU3SBvjiEbHi2ZJ+0IsTIpi0ATl4Ra0Vy0MMY8pbFmhh1SsYrEwxBajWkVEnZCNctUV34rCjHimHstOqmd0dSoO+EUGaYslzg4hGuUh2MctCOTXvltvExKvJJPZFxb99sQtCTxaqHny8MRz8O1ux4AvsVsEszlKLASF+JR/vuBhRN0IqYQo3eLmElBK0s6qsQ7i87B8CbtCQCxQgEzipJUESyo36XUgjXSXFQRgQYS6WFyaygoIUkKSFKqAUuSXqK1A2NmKRnrXkQcdBLYBSXDquG8CCD7LgkXjWj1wFQX+pIDJG6PjkmUFS9cEVN0mgYAEl35wrso1HJj7GMBui8OPApPwTmPKX1z5CHKoR8DVvJX94fJMO1GN+r+6zx4Y3TIaZM6x+MZuaNbeJg8UxpdPfSr3g+AjNTOelvrKHel4wrWCJgYI232HaP0hfaJDLUWD3iHGJe6a7YZWunF/eJ8TAukl0PX/KmJsOISbKksu6HIINMea1ehvGCrLY0mbLWxLukj2Tqr9nB3asQsUsqRLAFSohu6JybWUpUqVMSLs66FqAIGprMkio5zZkkQho2tWgRfkGodYvJGBSVIDHsJ74v4Q6GCEyjKdJvgKDkunMaxpvEL5Wn5q5alqCTxQCk6rAkKSasa4Cg2xceEapyVBSEi4krDE1KWpWACeEeh+KlFUkqvA4KYpZlE5A5DOLtJaCKJSlS1FSwzBTMXIGID4GBl8JvnCVIuXDdUp717AGjEDF4KkcKUTSmXxaklRGJBAwVvy2Q90ageVoRZkCaFC8ZYmXLud29dCr3Y7RXo7Q02dLSt0IJJBSXLXVFOIHQ+GcF2LhTJ4pMrXCggIwDO13EHB4KsmnZCAUKXdKVqcXVNVajiBsMPyWiPRdgmzkqIQlN1V1lliWALhgQxfoiMmwrXNmShLN+Xzqsku3NJZ4f6O0nJl3gqYlJJBAJZwUIr5xbY7RL46Yq+gXhQuNYORQvXCDdGmStFimJmplFBvqTeSAxcB31gbvsmjvSK7TZzJKTOSZYUbqXzOwM8bKcxtSCCCySMehfxgThTIvIQPteoHrBsaZ1CnLB22tn8aiDFJ5NQ+3L8px9I7JszUO0+AT8YhaSwb/Nljulzz6iGWl9lQCLU4BaSMQGxJeuTh+yFHCuQDNQuYCdQCWWu3kpPOLYF1MKD2VAVLNrPKCpdrvAEcXLBBw5yzFPCpalCWVEC4VXDda+lg0yu5roDOxIZSWjP8iM9Nk8mz3akp9mmAV2sA1GfCoj6/kN0fJZZCpesySFPgAKhQvG9W6wOzOt7D60vAQ+nwKRcCPoV/eHyTD8wg4EfQL+9PkmHxMdPW/dZ48MfwlHLHcD4Rm5xZaev5oMajhPSa/2R6xk7YuqfvEeLiMGsG2qXeKasy0noooEjHHf0QJph2N1JUStICQKkqSlg0E2i1BLXiQHTU4YilB3Zv2OPbbQlN5SkBYvDVLpDlBAdmNFMeloCTt9lXZ5CUFfKKLTG9m+HKB2AB+k7Y9Z7EFSUy0VUZiH2AsSaYslLOcyD0QLLtZTICxzhOYfZJTzh0jLpY5Rdo23mXJWtLXkzEs9RUKSfCJW01osqAgSBhdDtixUkPvNYlpKeCTLTghBelAS11P8r03Qgs2mlKE+YQCoDjHqHYpZOLXQBSmZ2xbo/TF5E0FOtdXMUp+caUutQMQMcoAd2yUkrXdSkCWhQN1IBKlJNKDIDxgqTMMxUyYagFMtO5KgVHtV7sJdE6aQuWUMq+QuYo0Ykgk5vsHZBei9MyeLlSkKUVauIIrzlF97wEt0VZ0izFa0pJVgSkEjBCWfDAHtjltscsyvo0Fa5hTebWrMIx3QPO0tLVJky0LF55YUK0usTi2YA7YtmWpJXJTeTSbMUqopdKmetC5gNVOsMtcxAKcVM7qGomWktQ7TjjHZmiZa5qZZvBCULZjXnhqkF84skzXtQGxJV3plj0MESv7yT/lnxX+kBF/9jIKjKvKCQoqBoVcyX2Zwv0a95SXJAWgBz9sd2EPrOP4hRf62WwSv07oVWBDTJ3RNT4KUYAMMwX1JzBf+ZKPge8QHbjh9+PCUr/6iWM+buR7sD21IvoWVMCVDNnAl1xZ2URhka5Q0jLLJCpNqCg6TxQL0wUTXoi7hUszpAK1BPFzAcGvA3kibrYIL0GGLq2LFlCkLBUbjpBKZiggF3AUlNCcGc57onpeUpdmVNM2byTG4shRYqAKi6QQkp1kjoBd0sks8CFfzcrQFJISUHB2Ae874AUSlgGAoa5fVpmAj4yFLWhSggBAWHrV1Y1IYAFyHqHJzJH2eZlB05qDIFoLRHzdCkXrzqKsGZwA2J2QaqLYomKi9pZjhUNdPU9TGZtaRdDsBfS6jkApNSegesabhRVaA45tWxxLDo3wjtc5lI4oS2GAWVAu+0JLd0R7X6CaSCZkgqSXDJUDtFCDtfAxXpiyqmXkpBNUnVDkteJAydvMQbaJalS1i5UpIZODkYCgp0sIWWhVulqYWczEgc5KSSTmRcJIG8PR6OwZQJLsMxUpSVp4omaCAQwFKADsZ++L7PY1cVOlApUb8uoJZ6kh4tPCtcocpJnoV9oMO9THwi1PDOSrnKvNkqU58B6waUHscpYFoQRrCW1GOsagPtiWikqSqalaCDxKnByBaGKdPWcgsZIBqQFcWXzesFI4tV9SUFPGVK0rvvRsxs2UhDZNoQkTC4Y3FDvEc4PzGnSv3kY0ZunjCCsKmlyVAUYEABsg++ISJUoFaryVLUpwSi6UAUYP0PXOAbZmxLeajrp94RLSh5ad11+ZjQWDRKAFFQQpTgoKVc1hTMOXqcYjZdAJWZipoVrLJSUkOxzLPtz2QapbKNOK5c9VHuiJ6QtSkCTdUoHiUuQSMzmDDGdoMTpkxSitDXAnVcFk1yqzDOF+kNHFSgkLa4hKQSMaq6caDvgEdmaUWmTKUFqvErcvU1GL7h3QToGeVqUVVKlhzTIKML52jlmWhAKdW8cw7kYUgnQctUtRvNRRdq4op5wjGorOndCkjuSIhNt8tCilUwJUciWJ3bYnoxV+ZaFf5jf0ohTMrbV7UgAdDxc8IPZX0NS3LIq5DMAasQ6Q4cO22CrfKE+UpczV4tKnSaFwH1isBgQApNC1FV5sJ5dkvJczlJHGgAOLiVNSY1HIORLYZxebHOWjjPnLKSCAhaECuISpTI1s0sFM7g1gMttxlFIWgJS55oN4jHngl+MTi1c3OsG+rKQ8fE7JPN0EhfFuASaMQ7Y4rDtgwpUUj7eIWIyRJpGWsnCGcs60pAAe/U6pHsuaEmhAFQDUZxqFJcEbYypsaZSUy0ghKQRU49JfEmC7PEv0halTCquRHZluEB/MCTi+TjEhj2Q7NgSz9lf3jFsvR+799MSsos9jLsxH6dL4eMNJdiAxx307oNRZgnKJiUHg0Ww6JQ+spt59DFVo0HKXzkIV1kJJ8Uk+MHCzjGJcXBoiUcDbKr/BD/ZUtPgFARVN+Tuy5caknYQR4pJ8Y08mX0QSKRUJjP+CFJDS7ZMSMGIUwGyiwPCKTwTtYom0y1bLwr3mWS/bG7GEQMsHEDugLbCjQ9vQPo5UzcoP76R4QGoWqXRdkWWzQ/hdSrzj6KqUNniYhMlAZ+MLRvl8zhCuXVaJqK9LN+Jq9kRTw1BoFqRXNIU/cCI+gWxJOBNOmFtq0QhQdSJZ6yQfMQtnpmrNwtkkkKUh9pQADueL18ILNkuWDjSgOWODt5RbaeCMk14lP4dX3SIWWjglIBwWncs/meK7i0acHFA8cpwyppIIwIKEEHuhZL/vk43T7IByOqP8AeD7AOJTdHNoNpolKa9OqID/xlTL5S4APY7ZbCINlpFdql3yL0y8k36BrrsAoaz0bKusM2gqwacZYmKIvgUSSAScwSolZW4ASxLXiACCpxplgXMWWmhrpu3nF1RKXLhno46AYJkaAnMFlkrTzQmYwSDiCAk3jnz2ckZOo3D0V2qYETSbpqtim6QEqdwCFAG8zV2ADNz9lj4yELTOUZgKFAhksHYkBgEUFFhmdNCKEAx9mgxoycaBvmj4tBUeikyhDY+gR1NjYZQVHoWhuh5dlaOizxfHoNDYU2ToEdNkgmPQaG1SZLRIoicehkjcjhliJx6AIXI8ZcTj0ABLsJJyiuZo85Qxj0LUV3UsOjizM/bAc/QN72AO34mH8ehdsHdWR/wCGJn1R3j4xWrgmvJA/mHxjZR6Dtg7qy1j0DMS7y/6n6Mz+6QanRCgwCRvcd0PI9B2wd1ZDTHA9U2cmYl3F0YgBnd6VvBsdjCsa+PR6HJordv/Z"/>
          <p:cNvSpPr>
            <a:spLocks noChangeAspect="1" noChangeArrowheads="1"/>
          </p:cNvSpPr>
          <p:nvPr/>
        </p:nvSpPr>
        <p:spPr bwMode="auto">
          <a:xfrm>
            <a:off x="63500" y="-1571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900" y="1138884"/>
            <a:ext cx="2527300" cy="35569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8483" y="889575"/>
            <a:ext cx="3179467" cy="24784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2917354"/>
            <a:ext cx="3193364" cy="234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1470025"/>
          </a:xfrm>
        </p:spPr>
        <p:txBody>
          <a:bodyPr/>
          <a:lstStyle/>
          <a:p>
            <a:r>
              <a:rPr lang="en-US" dirty="0" smtClean="0"/>
              <a:t>THE SIMPLE THINGS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600" y="1524000"/>
            <a:ext cx="8001000" cy="65556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School Based Law Enforcement / LEEP Training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Visibility – Being seen where students don’t expect you to be seen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Student Restrooms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Cafeteria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Student Parking Lots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But be careful of Scheduled Assignments 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Bus drop areas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Engage students by name when possible</a:t>
            </a:r>
          </a:p>
          <a:p>
            <a:pPr lvl="1"/>
            <a:r>
              <a:rPr lang="en-US" sz="2800" dirty="0">
                <a:latin typeface="Aharoni" pitchFamily="2" charset="-79"/>
                <a:cs typeface="Aharoni" pitchFamily="2" charset="-79"/>
              </a:rPr>
              <a:t> </a:t>
            </a:r>
            <a:r>
              <a:rPr lang="en-US" sz="2800" dirty="0" smtClean="0">
                <a:latin typeface="Aharoni" pitchFamily="2" charset="-79"/>
                <a:cs typeface="Aharoni" pitchFamily="2" charset="-79"/>
              </a:rPr>
              <a:t>  and parent contact is crucial</a:t>
            </a: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marL="742950" lvl="1" indent="-285750">
              <a:buFont typeface="Arial" pitchFamily="34" charset="0"/>
              <a:buChar char="•"/>
            </a:pPr>
            <a:endParaRPr lang="en-US" sz="2800" dirty="0">
              <a:latin typeface="Aharoni" pitchFamily="2" charset="-79"/>
              <a:cs typeface="Aharoni" pitchFamily="2" charset="-79"/>
            </a:endParaRPr>
          </a:p>
          <a:p>
            <a:pPr lvl="1"/>
            <a:r>
              <a:rPr lang="en-US" sz="2800" dirty="0" smtClean="0">
                <a:latin typeface="Aharoni" pitchFamily="2" charset="-79"/>
                <a:cs typeface="Aharoni" pitchFamily="2" charset="-79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610275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0" y="304800"/>
            <a:ext cx="9144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 smtClean="0">
                <a:solidFill>
                  <a:srgbClr val="002060"/>
                </a:solidFill>
                <a:latin typeface="Arial Rounded MT Bold" pitchFamily="34" charset="0"/>
              </a:rPr>
              <a:t>The Simple Things….</a:t>
            </a:r>
          </a:p>
          <a:p>
            <a:endParaRPr lang="en-US" sz="3200" b="1" dirty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3200" b="1" dirty="0" smtClean="0">
              <a:solidFill>
                <a:srgbClr val="002060"/>
              </a:solidFill>
              <a:latin typeface="Arial Rounded MT Bold" pitchFamily="34" charset="0"/>
            </a:endParaRPr>
          </a:p>
          <a:p>
            <a:endParaRPr lang="en-US" sz="3200" b="1" i="1" dirty="0">
              <a:solidFill>
                <a:srgbClr val="002060"/>
              </a:solidFill>
              <a:latin typeface="Arial Rounded MT Bold" pitchFamily="34" charset="0"/>
            </a:endParaRPr>
          </a:p>
          <a:p>
            <a:pPr marL="457200" indent="-457200">
              <a:buFont typeface="Arial" pitchFamily="34" charset="0"/>
              <a:buChar char="•"/>
            </a:pPr>
            <a:r>
              <a:rPr lang="en-US" sz="3200" b="1" i="1" dirty="0" smtClean="0">
                <a:solidFill>
                  <a:srgbClr val="002060"/>
                </a:solidFill>
                <a:latin typeface="Arial Rounded MT Bold" pitchFamily="34" charset="0"/>
              </a:rPr>
              <a:t>Who is Responsible for Safety &amp; Security at your School????</a:t>
            </a:r>
            <a:endParaRPr lang="en-US" sz="2800" i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24279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10 Most Frequent items found problematic during a School Safety Assessment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954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 Black" pitchFamily="34" charset="0"/>
              </a:rPr>
              <a:t>Crisis plan that is either copied or has not been updated.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4000" dirty="0" smtClean="0">
                <a:latin typeface="Arial Black" pitchFamily="34" charset="0"/>
              </a:rPr>
              <a:t>Minimal or no specific school critical incident training for faculty and staff</a:t>
            </a:r>
            <a:endParaRPr lang="en-US" sz="4000" dirty="0">
              <a:latin typeface="Arial Black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24279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10 Most Frequent items found problematic during a School Safety Assessment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95400"/>
            <a:ext cx="906780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3"/>
            </a:pPr>
            <a:r>
              <a:rPr lang="en-US" sz="4000" dirty="0" smtClean="0">
                <a:latin typeface="Arial Black" pitchFamily="34" charset="0"/>
              </a:rPr>
              <a:t>Phones in the School cannot dial 911</a:t>
            </a:r>
          </a:p>
          <a:p>
            <a:pPr marL="742950" indent="-742950">
              <a:buAutoNum type="arabicPeriod" startAt="3"/>
            </a:pPr>
            <a:r>
              <a:rPr lang="en-US" sz="4000" dirty="0" smtClean="0">
                <a:latin typeface="Arial Black" pitchFamily="34" charset="0"/>
              </a:rPr>
              <a:t>Policy that states Principal must be notified before dialing 911</a:t>
            </a:r>
            <a:endParaRPr lang="en-US" sz="4000" dirty="0">
              <a:latin typeface="Arial Black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566947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24279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10 Most Frequent items found problematic during a School Safety Assessment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295400"/>
            <a:ext cx="90678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5"/>
            </a:pPr>
            <a:r>
              <a:rPr lang="en-US" sz="4000" dirty="0" smtClean="0">
                <a:latin typeface="Arial Black" pitchFamily="34" charset="0"/>
              </a:rPr>
              <a:t>Lack of Adult Supervision in Student Gathering areas</a:t>
            </a:r>
          </a:p>
          <a:p>
            <a:pPr marL="742950" indent="-742950">
              <a:buAutoNum type="arabicPeriod" startAt="5"/>
            </a:pPr>
            <a:r>
              <a:rPr lang="en-US" sz="4000" dirty="0" smtClean="0">
                <a:latin typeface="Arial Black" pitchFamily="34" charset="0"/>
              </a:rPr>
              <a:t>Graffiti or overall cleanliness of the School</a:t>
            </a:r>
          </a:p>
          <a:p>
            <a:pPr marL="742950" indent="-742950">
              <a:buAutoNum type="arabicPeriod" startAt="5"/>
            </a:pPr>
            <a:r>
              <a:rPr lang="en-US" sz="4000" dirty="0" smtClean="0">
                <a:latin typeface="Arial Black" pitchFamily="34" charset="0"/>
              </a:rPr>
              <a:t>Dress codes that are not enforced</a:t>
            </a:r>
          </a:p>
        </p:txBody>
      </p:sp>
    </p:spTree>
    <p:extLst>
      <p:ext uri="{BB962C8B-B14F-4D97-AF65-F5344CB8AC3E}">
        <p14:creationId xmlns:p14="http://schemas.microsoft.com/office/powerpoint/2010/main" val="559595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914400"/>
            <a:ext cx="9144000" cy="3733801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latin typeface="Arial Rounded MT Bold" pitchFamily="34" charset="0"/>
              </a:rPr>
              <a:t/>
            </a:r>
            <a:br>
              <a:rPr lang="en-US" b="1" dirty="0" smtClean="0"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Curtis Lavarello, </a:t>
            </a:r>
            <a:r>
              <a:rPr lang="en-US" sz="3600" b="1" dirty="0">
                <a:solidFill>
                  <a:srgbClr val="002060"/>
                </a:solidFill>
                <a:latin typeface="Arial Rounded MT Bold" pitchFamily="34" charset="0"/>
              </a:rPr>
              <a:t>E</a:t>
            </a: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xecutive Director</a:t>
            </a:r>
            <a:b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600" b="1" dirty="0" smtClean="0">
                <a:solidFill>
                  <a:srgbClr val="002060"/>
                </a:solidFill>
                <a:latin typeface="Arial Rounded MT Bold" pitchFamily="34" charset="0"/>
              </a:rPr>
              <a:t>School Safety Advocacy Council</a:t>
            </a:r>
            <a: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</a:br>
            <a:r>
              <a:rPr lang="en-US" sz="4000" b="1" i="1" dirty="0" smtClean="0">
                <a:solidFill>
                  <a:srgbClr val="002060"/>
                </a:solidFill>
                <a:latin typeface="Arial Rounded MT Bold" pitchFamily="34" charset="0"/>
              </a:rPr>
              <a:t>E-MAIL – RESOURCER@AOL.COM</a:t>
            </a:r>
            <a: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en-US" sz="3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-124279" y="7620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2060"/>
                </a:solidFill>
                <a:latin typeface="Arial Rounded MT Bold" pitchFamily="34" charset="0"/>
              </a:rPr>
              <a:t>10 Most Frequent items found problematic during a School Safety Assessment</a:t>
            </a:r>
            <a:endParaRPr lang="en-US" sz="2400" b="1" dirty="0">
              <a:solidFill>
                <a:srgbClr val="002060"/>
              </a:solidFill>
              <a:latin typeface="Arial Rounded MT Bold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6200" y="1103338"/>
            <a:ext cx="90678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indent="-742950">
              <a:buAutoNum type="arabicPeriod" startAt="8"/>
            </a:pPr>
            <a:r>
              <a:rPr lang="en-US" sz="4000" dirty="0" smtClean="0">
                <a:latin typeface="Arial Black" pitchFamily="34" charset="0"/>
              </a:rPr>
              <a:t>Little or no communication with area 1</a:t>
            </a:r>
            <a:r>
              <a:rPr lang="en-US" sz="4000" baseline="30000" dirty="0" smtClean="0">
                <a:latin typeface="Arial Black" pitchFamily="34" charset="0"/>
              </a:rPr>
              <a:t>st</a:t>
            </a:r>
            <a:r>
              <a:rPr lang="en-US" sz="4000" dirty="0" smtClean="0">
                <a:latin typeface="Arial Black" pitchFamily="34" charset="0"/>
              </a:rPr>
              <a:t> responders</a:t>
            </a:r>
          </a:p>
          <a:p>
            <a:pPr marL="742950" indent="-742950">
              <a:buAutoNum type="arabicPeriod" startAt="8"/>
            </a:pPr>
            <a:r>
              <a:rPr lang="en-US" sz="4000" dirty="0" smtClean="0">
                <a:latin typeface="Arial Black" pitchFamily="34" charset="0"/>
              </a:rPr>
              <a:t>Evacuation locations (no drills, contacts or alternate sites</a:t>
            </a:r>
          </a:p>
          <a:p>
            <a:pPr marL="742950" indent="-742950">
              <a:buAutoNum type="arabicPeriod" startAt="8"/>
            </a:pPr>
            <a:r>
              <a:rPr lang="en-US" sz="4000" dirty="0">
                <a:latin typeface="Arial Black" pitchFamily="34" charset="0"/>
              </a:rPr>
              <a:t> </a:t>
            </a:r>
            <a:r>
              <a:rPr lang="en-US" sz="4000" dirty="0" smtClean="0">
                <a:latin typeface="Arial Black" pitchFamily="34" charset="0"/>
              </a:rPr>
              <a:t>No Re-unification Plan for Crisis</a:t>
            </a:r>
          </a:p>
        </p:txBody>
      </p:sp>
    </p:spTree>
    <p:extLst>
      <p:ext uri="{BB962C8B-B14F-4D97-AF65-F5344CB8AC3E}">
        <p14:creationId xmlns:p14="http://schemas.microsoft.com/office/powerpoint/2010/main" val="378090350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90" y="0"/>
            <a:ext cx="91300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5514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1"/>
            <a:ext cx="9144000" cy="4495800"/>
          </a:xfrm>
        </p:spPr>
        <p:txBody>
          <a:bodyPr>
            <a:normAutofit/>
          </a:bodyPr>
          <a:lstStyle/>
          <a:p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School Safety Advocacy Council</a:t>
            </a:r>
            <a:b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4000" b="1" dirty="0" smtClean="0">
                <a:solidFill>
                  <a:srgbClr val="002060"/>
                </a:solidFill>
                <a:latin typeface="Arial Rounded MT Bold" pitchFamily="34" charset="0"/>
              </a:rPr>
              <a:t>www.schoolsafety911.org</a:t>
            </a: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  <a:t>888-485-2440</a:t>
            </a:r>
            <a:br>
              <a:rPr lang="en-US" sz="2800" b="1" dirty="0" smtClean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  <a:t/>
            </a:r>
            <a:br>
              <a:rPr lang="en-US" sz="2800" b="1" dirty="0">
                <a:solidFill>
                  <a:srgbClr val="002060"/>
                </a:solidFill>
                <a:latin typeface="Arial Rounded MT Bold" pitchFamily="34" charset="0"/>
              </a:rPr>
            </a:br>
            <a: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  <a:t/>
            </a:r>
            <a:br>
              <a:rPr lang="en-US" sz="3200" dirty="0" smtClean="0">
                <a:solidFill>
                  <a:srgbClr val="002060"/>
                </a:solidFill>
                <a:latin typeface="Bodoni MT Black" pitchFamily="18" charset="0"/>
              </a:rPr>
            </a:br>
            <a:endParaRPr lang="en-US" sz="3200" dirty="0">
              <a:solidFill>
                <a:srgbClr val="002060"/>
              </a:solidFill>
              <a:latin typeface="Bodoni MT Black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6965" y="0"/>
            <a:ext cx="6339692" cy="39052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8400" y="381000"/>
            <a:ext cx="3886200" cy="1020762"/>
          </a:xfrm>
        </p:spPr>
        <p:txBody>
          <a:bodyPr/>
          <a:lstStyle/>
          <a:p>
            <a:r>
              <a:rPr lang="en-US" dirty="0" smtClean="0"/>
              <a:t>Sarasota, FL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38116"/>
            <a:ext cx="2919322" cy="248148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2200" y="3905250"/>
            <a:ext cx="4241800" cy="29527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930988" cy="193811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48150"/>
            <a:ext cx="4902200" cy="2609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997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90800" y="607786"/>
            <a:ext cx="6248400" cy="381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3200" dirty="0" smtClean="0">
                <a:latin typeface="Arial Black" pitchFamily="34" charset="0"/>
              </a:rPr>
              <a:t>SCHOOL SAFETY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ADVOCACY COUNCIL</a:t>
            </a:r>
          </a:p>
        </p:txBody>
      </p:sp>
      <p:pic>
        <p:nvPicPr>
          <p:cNvPr id="3075" name="Picture 5" descr="PA10002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000"/>
          <a:stretch>
            <a:fillRect/>
          </a:stretch>
        </p:blipFill>
        <p:spPr bwMode="auto">
          <a:xfrm>
            <a:off x="457200" y="1981200"/>
            <a:ext cx="5073650" cy="449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52400"/>
            <a:ext cx="15875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867400" y="2381646"/>
            <a:ext cx="2971800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Arial Black" pitchFamily="34" charset="0"/>
              </a:rPr>
              <a:t>ADVOCACY / LOBBYING AND SUPPORT</a:t>
            </a: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TRAINING</a:t>
            </a:r>
          </a:p>
          <a:p>
            <a:endParaRPr lang="en-US" dirty="0">
              <a:latin typeface="Arial Black" pitchFamily="34" charset="0"/>
            </a:endParaRPr>
          </a:p>
          <a:p>
            <a:endParaRPr lang="en-US" dirty="0" smtClean="0">
              <a:latin typeface="Arial Black" pitchFamily="34" charset="0"/>
            </a:endParaRPr>
          </a:p>
          <a:p>
            <a:endParaRPr lang="en-US" dirty="0">
              <a:latin typeface="Arial Black" pitchFamily="34" charset="0"/>
            </a:endParaRPr>
          </a:p>
          <a:p>
            <a:r>
              <a:rPr lang="en-US" dirty="0" smtClean="0">
                <a:latin typeface="Arial Black" pitchFamily="34" charset="0"/>
              </a:rPr>
              <a:t>SCHOOL SAFETY / CLIMATE ASSESSMENTS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5486400"/>
            <a:ext cx="9144000" cy="830997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SCHOOL SAFETY</a:t>
            </a:r>
          </a:p>
          <a:p>
            <a:r>
              <a:rPr lang="en-US" sz="2400" b="1" dirty="0">
                <a:solidFill>
                  <a:schemeClr val="bg1"/>
                </a:solidFill>
                <a:latin typeface="Arial Rounded MT Bold" pitchFamily="34" charset="0"/>
              </a:rPr>
              <a:t>“DEFINING, DECIDING AND DOING”</a:t>
            </a:r>
          </a:p>
        </p:txBody>
      </p:sp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486400"/>
          </a:xfrm>
          <a:prstGeom prst="rect">
            <a:avLst/>
          </a:prstGeom>
        </p:spPr>
      </p:pic>
      <p:pic>
        <p:nvPicPr>
          <p:cNvPr id="13314" name="Picture 2" descr="F:\SSAC Logos\SSAC_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10400" y="4854775"/>
            <a:ext cx="1987550" cy="200322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20235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G_029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857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609600" y="5334000"/>
            <a:ext cx="8153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dirty="0">
                <a:latin typeface="Arial Black" pitchFamily="34" charset="0"/>
              </a:rPr>
              <a:t>HAPPIEST PLACE ON EARTH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62378"/>
            <a:ext cx="8229600" cy="1143000"/>
          </a:xfrm>
        </p:spPr>
        <p:txBody>
          <a:bodyPr/>
          <a:lstStyle/>
          <a:p>
            <a:r>
              <a:rPr lang="en-US" sz="3200" dirty="0" smtClean="0">
                <a:latin typeface="Arial Black" pitchFamily="34" charset="0"/>
              </a:rPr>
              <a:t>EVEN AT THE MOUSE HOUSE</a:t>
            </a:r>
            <a:br>
              <a:rPr lang="en-US" sz="3200" dirty="0" smtClean="0">
                <a:latin typeface="Arial Black" pitchFamily="34" charset="0"/>
              </a:rPr>
            </a:br>
            <a:r>
              <a:rPr lang="en-US" sz="3200" dirty="0" smtClean="0">
                <a:latin typeface="Arial Black" pitchFamily="34" charset="0"/>
              </a:rPr>
              <a:t>TIMES HAVE CHANGED!</a:t>
            </a:r>
          </a:p>
        </p:txBody>
      </p:sp>
      <p:pic>
        <p:nvPicPr>
          <p:cNvPr id="7171" name="Picture 3" descr="Disney_EpcotSecurity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05378"/>
            <a:ext cx="4572000" cy="26084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 descr="052607113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00" b="30000"/>
          <a:stretch>
            <a:fillRect/>
          </a:stretch>
        </p:blipFill>
        <p:spPr bwMode="auto">
          <a:xfrm>
            <a:off x="4572001" y="1305379"/>
            <a:ext cx="4597400" cy="213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5" descr="DisneySecurit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15229"/>
            <a:ext cx="4572000" cy="297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0" y="3438979"/>
            <a:ext cx="4597400" cy="34480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-29029" y="0"/>
            <a:ext cx="84582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latin typeface="Arial Black" pitchFamily="34" charset="0"/>
              </a:rPr>
              <a:t>UN-Happiest Place on Earth</a:t>
            </a:r>
          </a:p>
        </p:txBody>
      </p:sp>
      <p:pic>
        <p:nvPicPr>
          <p:cNvPr id="8195" name="Picture 3" descr="dawson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2767" y="457200"/>
            <a:ext cx="3370262" cy="337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dawson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57" y="934811"/>
            <a:ext cx="291465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160" y="4038600"/>
            <a:ext cx="5773738" cy="2628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9600" y="304800"/>
            <a:ext cx="7772400" cy="1470025"/>
          </a:xfrm>
        </p:spPr>
        <p:txBody>
          <a:bodyPr/>
          <a:lstStyle/>
          <a:p>
            <a:r>
              <a:rPr lang="en-US" dirty="0" smtClean="0"/>
              <a:t>United States Secret Service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1600200"/>
            <a:ext cx="6400800" cy="838200"/>
          </a:xfrm>
        </p:spPr>
        <p:txBody>
          <a:bodyPr/>
          <a:lstStyle/>
          <a:p>
            <a:r>
              <a:rPr lang="en-US" dirty="0" smtClean="0"/>
              <a:t>Threat Assessment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2895600"/>
            <a:ext cx="4662668" cy="349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60720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6482</TotalTime>
  <Words>394</Words>
  <Application>Microsoft Office PowerPoint</Application>
  <PresentationFormat>On-screen Show (4:3)</PresentationFormat>
  <Paragraphs>88</Paragraphs>
  <Slides>22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30" baseType="lpstr">
      <vt:lpstr>Aharoni</vt:lpstr>
      <vt:lpstr>Arial</vt:lpstr>
      <vt:lpstr>Arial Black</vt:lpstr>
      <vt:lpstr>Arial Rounded MT Bold</vt:lpstr>
      <vt:lpstr>Bodoni MT Black</vt:lpstr>
      <vt:lpstr>Calibri</vt:lpstr>
      <vt:lpstr>Times New Roman</vt:lpstr>
      <vt:lpstr>Office Theme</vt:lpstr>
      <vt:lpstr> </vt:lpstr>
      <vt:lpstr> Curtis Lavarello, Executive Director  School Safety Advocacy Council  E-MAIL – RESOURCER@AOL.COM </vt:lpstr>
      <vt:lpstr>Sarasota, FL</vt:lpstr>
      <vt:lpstr>SCHOOL SAFETY ADVOCACY COUNCIL</vt:lpstr>
      <vt:lpstr>PowerPoint Presentation</vt:lpstr>
      <vt:lpstr>PowerPoint Presentation</vt:lpstr>
      <vt:lpstr>EVEN AT THE MOUSE HOUSE TIMES HAVE CHANGED!</vt:lpstr>
      <vt:lpstr>UN-Happiest Place on Earth</vt:lpstr>
      <vt:lpstr>United States Secret Service</vt:lpstr>
      <vt:lpstr>Major Changes in School Safety?</vt:lpstr>
      <vt:lpstr>WHAT IS THE MOST COMMON STATEMENT FROM HEARD FOLLOWING A SERIOUS SCHOOL TRAGEDY?</vt:lpstr>
      <vt:lpstr>“I NEVER THOUGHT IT WOULD HAPPEN HERE”</vt:lpstr>
      <vt:lpstr>  What is a Safe School?  ►Statistic? ►Government Report? ►School Resource Officer? ►Walk-through Metal Detector? ►Aggressive Crime Reporting? ►Mental Health Services? ►Updated Crisis Plans?   </vt:lpstr>
      <vt:lpstr>PowerPoint Presentation</vt:lpstr>
      <vt:lpstr>THE SIMPLE THINGS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School Safety Advocacy Council  www.schoolsafety911.org  888-485-2440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Sean</dc:creator>
  <cp:lastModifiedBy>resourcer@aol.com</cp:lastModifiedBy>
  <cp:revision>160</cp:revision>
  <dcterms:created xsi:type="dcterms:W3CDTF">2006-08-16T00:00:00Z</dcterms:created>
  <dcterms:modified xsi:type="dcterms:W3CDTF">2015-05-01T15:50:33Z</dcterms:modified>
</cp:coreProperties>
</file>