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26"/>
  </p:handoutMasterIdLst>
  <p:sldIdLst>
    <p:sldId id="257" r:id="rId2"/>
    <p:sldId id="260" r:id="rId3"/>
    <p:sldId id="259" r:id="rId4"/>
    <p:sldId id="261" r:id="rId5"/>
    <p:sldId id="262" r:id="rId6"/>
    <p:sldId id="263" r:id="rId7"/>
    <p:sldId id="265" r:id="rId8"/>
    <p:sldId id="258" r:id="rId9"/>
    <p:sldId id="270" r:id="rId10"/>
    <p:sldId id="274" r:id="rId11"/>
    <p:sldId id="264" r:id="rId12"/>
    <p:sldId id="266" r:id="rId13"/>
    <p:sldId id="267" r:id="rId14"/>
    <p:sldId id="268" r:id="rId15"/>
    <p:sldId id="269" r:id="rId16"/>
    <p:sldId id="278" r:id="rId17"/>
    <p:sldId id="271" r:id="rId18"/>
    <p:sldId id="272" r:id="rId19"/>
    <p:sldId id="273" r:id="rId20"/>
    <p:sldId id="276" r:id="rId21"/>
    <p:sldId id="275" r:id="rId22"/>
    <p:sldId id="277" r:id="rId23"/>
    <p:sldId id="279" r:id="rId24"/>
    <p:sldId id="280" r:id="rId25"/>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0" d="100"/>
          <a:sy n="60" d="100"/>
        </p:scale>
        <p:origin x="-1052" y="-6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a:defRPr sz="1200"/>
            </a:lvl1pPr>
          </a:lstStyle>
          <a:p>
            <a:fld id="{ECBAA4B8-339C-4485-9E80-8C9B62ECB224}" type="datetimeFigureOut">
              <a:rPr lang="en-US" smtClean="0"/>
              <a:t>8/27/2015</a:t>
            </a:fld>
            <a:endParaRPr lang="en-US"/>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a:defRPr sz="1200"/>
            </a:lvl1pPr>
          </a:lstStyle>
          <a:p>
            <a:fld id="{7C1B5F38-903F-49ED-8199-00FF945920A4}" type="slidenum">
              <a:rPr lang="en-US" smtClean="0"/>
              <a:t>‹#›</a:t>
            </a:fld>
            <a:endParaRPr lang="en-US"/>
          </a:p>
        </p:txBody>
      </p:sp>
    </p:spTree>
    <p:extLst>
      <p:ext uri="{BB962C8B-B14F-4D97-AF65-F5344CB8AC3E}">
        <p14:creationId xmlns:p14="http://schemas.microsoft.com/office/powerpoint/2010/main" val="123400499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0" y="2514600"/>
            <a:ext cx="9144000" cy="914400"/>
          </a:xfrm>
        </p:spPr>
        <p:txBody>
          <a:bodyPr/>
          <a:lstStyle>
            <a:lvl1pPr>
              <a:defRPr sz="4800"/>
            </a:lvl1pPr>
          </a:lstStyle>
          <a:p>
            <a:pPr lvl="0"/>
            <a:r>
              <a:rPr lang="en-US" altLang="en-US" noProof="0" smtClean="0"/>
              <a:t>Click to edit Master title style</a:t>
            </a:r>
          </a:p>
        </p:txBody>
      </p:sp>
      <p:sp>
        <p:nvSpPr>
          <p:cNvPr id="3075" name="Rectangle 3"/>
          <p:cNvSpPr>
            <a:spLocks noGrp="1" noChangeArrowheads="1"/>
          </p:cNvSpPr>
          <p:nvPr>
            <p:ph type="subTitle" idx="1"/>
          </p:nvPr>
        </p:nvSpPr>
        <p:spPr>
          <a:xfrm>
            <a:off x="0" y="3479800"/>
            <a:ext cx="9144000" cy="635000"/>
          </a:xfrm>
        </p:spPr>
        <p:txBody>
          <a:bodyPr/>
          <a:lstStyle>
            <a:lvl1pPr marL="0" indent="0" algn="ctr">
              <a:buFontTx/>
              <a:buNone/>
              <a:defRPr/>
            </a:lvl1pPr>
          </a:lstStyle>
          <a:p>
            <a:pPr lvl="0"/>
            <a:r>
              <a:rPr lang="en-US" altLang="en-US" noProof="0" smtClean="0"/>
              <a:t>Click to edit Master subtitle style</a:t>
            </a:r>
          </a:p>
        </p:txBody>
      </p:sp>
      <p:sp>
        <p:nvSpPr>
          <p:cNvPr id="4" name="Rectangle 4"/>
          <p:cNvSpPr>
            <a:spLocks noGrp="1" noChangeArrowheads="1"/>
          </p:cNvSpPr>
          <p:nvPr>
            <p:ph type="dt" sz="half" idx="10"/>
          </p:nvPr>
        </p:nvSpPr>
        <p:spPr/>
        <p:txBody>
          <a:bodyPr/>
          <a:lstStyle>
            <a:lvl1pPr>
              <a:defRPr smtClean="0"/>
            </a:lvl1pPr>
          </a:lstStyle>
          <a:p>
            <a:pPr>
              <a:defRPr/>
            </a:pPr>
            <a:endParaRPr lang="en-US" altLang="en-US" dirty="0">
              <a:solidFill>
                <a:srgbClr val="000000"/>
              </a:solidFill>
            </a:endParaRPr>
          </a:p>
        </p:txBody>
      </p:sp>
      <p:sp>
        <p:nvSpPr>
          <p:cNvPr id="5" name="Rectangle 5"/>
          <p:cNvSpPr>
            <a:spLocks noGrp="1" noChangeArrowheads="1"/>
          </p:cNvSpPr>
          <p:nvPr>
            <p:ph type="ftr" sz="quarter" idx="11"/>
          </p:nvPr>
        </p:nvSpPr>
        <p:spPr/>
        <p:txBody>
          <a:bodyPr/>
          <a:lstStyle>
            <a:lvl1pPr>
              <a:defRPr smtClean="0"/>
            </a:lvl1pPr>
          </a:lstStyle>
          <a:p>
            <a:pPr>
              <a:defRPr/>
            </a:pPr>
            <a:endParaRPr lang="en-US" altLang="en-US" dirty="0">
              <a:solidFill>
                <a:srgbClr val="000000"/>
              </a:solidFill>
            </a:endParaRPr>
          </a:p>
        </p:txBody>
      </p:sp>
      <p:sp>
        <p:nvSpPr>
          <p:cNvPr id="6" name="Rectangle 6"/>
          <p:cNvSpPr>
            <a:spLocks noGrp="1" noChangeArrowheads="1"/>
          </p:cNvSpPr>
          <p:nvPr>
            <p:ph type="sldNum" sz="quarter" idx="12"/>
          </p:nvPr>
        </p:nvSpPr>
        <p:spPr/>
        <p:txBody>
          <a:bodyPr/>
          <a:lstStyle>
            <a:lvl1pPr>
              <a:defRPr smtClean="0"/>
            </a:lvl1pPr>
          </a:lstStyle>
          <a:p>
            <a:pPr>
              <a:defRPr/>
            </a:pPr>
            <a:fld id="{572B7588-3F7B-4956-8B94-A26D30DAD9AA}" type="slidenum">
              <a:rPr lang="en-US" altLang="en-US">
                <a:solidFill>
                  <a:srgbClr val="000000"/>
                </a:solidFill>
              </a:rPr>
              <a:pPr>
                <a:defRPr/>
              </a:pPr>
              <a:t>‹#›</a:t>
            </a:fld>
            <a:endParaRPr lang="en-US" altLang="en-US" dirty="0">
              <a:solidFill>
                <a:srgbClr val="000000"/>
              </a:solidFill>
            </a:endParaRPr>
          </a:p>
        </p:txBody>
      </p:sp>
    </p:spTree>
    <p:extLst>
      <p:ext uri="{BB962C8B-B14F-4D97-AF65-F5344CB8AC3E}">
        <p14:creationId xmlns:p14="http://schemas.microsoft.com/office/powerpoint/2010/main" val="529224184"/>
      </p:ext>
    </p:extLst>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C7A7C17-D95A-40B5-9A71-BB763EF2B4EA}" type="slidenum">
              <a:rPr lang="en-US" altLang="en-US">
                <a:solidFill>
                  <a:srgbClr val="000000"/>
                </a:solidFill>
              </a:rPr>
              <a:pPr>
                <a:defRPr/>
              </a:pPr>
              <a:t>‹#›</a:t>
            </a:fld>
            <a:endParaRPr lang="en-US" altLang="en-US" dirty="0">
              <a:solidFill>
                <a:srgbClr val="000000"/>
              </a:solidFill>
            </a:endParaRPr>
          </a:p>
        </p:txBody>
      </p:sp>
    </p:spTree>
    <p:extLst>
      <p:ext uri="{BB962C8B-B14F-4D97-AF65-F5344CB8AC3E}">
        <p14:creationId xmlns:p14="http://schemas.microsoft.com/office/powerpoint/2010/main" val="2651979666"/>
      </p:ext>
    </p:extLst>
  </p:cSld>
  <p:clrMapOvr>
    <a:masterClrMapping/>
  </p:clrMapOvr>
  <p:transition>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6477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0"/>
            <a:ext cx="6705600" cy="6477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CC0EB22-7212-4CE1-ACD1-585B29371B71}" type="slidenum">
              <a:rPr lang="en-US" altLang="en-US">
                <a:solidFill>
                  <a:srgbClr val="000000"/>
                </a:solidFill>
              </a:rPr>
              <a:pPr>
                <a:defRPr/>
              </a:pPr>
              <a:t>‹#›</a:t>
            </a:fld>
            <a:endParaRPr lang="en-US" altLang="en-US" dirty="0">
              <a:solidFill>
                <a:srgbClr val="000000"/>
              </a:solidFill>
            </a:endParaRPr>
          </a:p>
        </p:txBody>
      </p:sp>
    </p:spTree>
    <p:extLst>
      <p:ext uri="{BB962C8B-B14F-4D97-AF65-F5344CB8AC3E}">
        <p14:creationId xmlns:p14="http://schemas.microsoft.com/office/powerpoint/2010/main" val="2642716011"/>
      </p:ext>
    </p:extLst>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1E28A8C-2AE6-42D4-83CA-B7DBC4CCB278}" type="slidenum">
              <a:rPr lang="en-US" altLang="en-US">
                <a:solidFill>
                  <a:srgbClr val="000000"/>
                </a:solidFill>
              </a:rPr>
              <a:pPr>
                <a:defRPr/>
              </a:pPr>
              <a:t>‹#›</a:t>
            </a:fld>
            <a:endParaRPr lang="en-US" altLang="en-US" dirty="0">
              <a:solidFill>
                <a:srgbClr val="000000"/>
              </a:solidFill>
            </a:endParaRPr>
          </a:p>
        </p:txBody>
      </p:sp>
    </p:spTree>
    <p:extLst>
      <p:ext uri="{BB962C8B-B14F-4D97-AF65-F5344CB8AC3E}">
        <p14:creationId xmlns:p14="http://schemas.microsoft.com/office/powerpoint/2010/main" val="2625034885"/>
      </p:ext>
    </p:extLst>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F66F15E-879E-4C04-9AD4-E3BA6DECB14B}" type="slidenum">
              <a:rPr lang="en-US" altLang="en-US">
                <a:solidFill>
                  <a:srgbClr val="000000"/>
                </a:solidFill>
              </a:rPr>
              <a:pPr>
                <a:defRPr/>
              </a:pPr>
              <a:t>‹#›</a:t>
            </a:fld>
            <a:endParaRPr lang="en-US" altLang="en-US" dirty="0">
              <a:solidFill>
                <a:srgbClr val="000000"/>
              </a:solidFill>
            </a:endParaRPr>
          </a:p>
        </p:txBody>
      </p:sp>
    </p:spTree>
    <p:extLst>
      <p:ext uri="{BB962C8B-B14F-4D97-AF65-F5344CB8AC3E}">
        <p14:creationId xmlns:p14="http://schemas.microsoft.com/office/powerpoint/2010/main" val="1343799699"/>
      </p:ext>
    </p:extLst>
  </p:cSld>
  <p:clrMapOvr>
    <a:masterClrMapping/>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371600" y="762000"/>
            <a:ext cx="3810000" cy="5715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334000" y="762000"/>
            <a:ext cx="3810000" cy="5715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12F83AA4-1BAC-4DF5-BAB3-67E029ECE3D7}" type="slidenum">
              <a:rPr lang="en-US" altLang="en-US">
                <a:solidFill>
                  <a:srgbClr val="000000"/>
                </a:solidFill>
              </a:rPr>
              <a:pPr>
                <a:defRPr/>
              </a:pPr>
              <a:t>‹#›</a:t>
            </a:fld>
            <a:endParaRPr lang="en-US" altLang="en-US" dirty="0">
              <a:solidFill>
                <a:srgbClr val="000000"/>
              </a:solidFill>
            </a:endParaRPr>
          </a:p>
        </p:txBody>
      </p:sp>
    </p:spTree>
    <p:extLst>
      <p:ext uri="{BB962C8B-B14F-4D97-AF65-F5344CB8AC3E}">
        <p14:creationId xmlns:p14="http://schemas.microsoft.com/office/powerpoint/2010/main" val="2101746342"/>
      </p:ext>
    </p:extLst>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dirty="0">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051BF1B2-1DCA-44C6-B55B-83C90079AAF4}" type="slidenum">
              <a:rPr lang="en-US" altLang="en-US">
                <a:solidFill>
                  <a:srgbClr val="000000"/>
                </a:solidFill>
              </a:rPr>
              <a:pPr>
                <a:defRPr/>
              </a:pPr>
              <a:t>‹#›</a:t>
            </a:fld>
            <a:endParaRPr lang="en-US" altLang="en-US" dirty="0">
              <a:solidFill>
                <a:srgbClr val="000000"/>
              </a:solidFill>
            </a:endParaRPr>
          </a:p>
        </p:txBody>
      </p:sp>
    </p:spTree>
    <p:extLst>
      <p:ext uri="{BB962C8B-B14F-4D97-AF65-F5344CB8AC3E}">
        <p14:creationId xmlns:p14="http://schemas.microsoft.com/office/powerpoint/2010/main" val="870634603"/>
      </p:ext>
    </p:extLst>
  </p:cSld>
  <p:clrMapOvr>
    <a:masterClrMapping/>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dirty="0">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339CF875-99C6-45C7-A3FC-0A4D947A3F5A}" type="slidenum">
              <a:rPr lang="en-US" altLang="en-US">
                <a:solidFill>
                  <a:srgbClr val="000000"/>
                </a:solidFill>
              </a:rPr>
              <a:pPr>
                <a:defRPr/>
              </a:pPr>
              <a:t>‹#›</a:t>
            </a:fld>
            <a:endParaRPr lang="en-US" altLang="en-US" dirty="0">
              <a:solidFill>
                <a:srgbClr val="000000"/>
              </a:solidFill>
            </a:endParaRPr>
          </a:p>
        </p:txBody>
      </p:sp>
    </p:spTree>
    <p:extLst>
      <p:ext uri="{BB962C8B-B14F-4D97-AF65-F5344CB8AC3E}">
        <p14:creationId xmlns:p14="http://schemas.microsoft.com/office/powerpoint/2010/main" val="4111646678"/>
      </p:ext>
    </p:extLst>
  </p:cSld>
  <p:clrMapOvr>
    <a:masterClrMapping/>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dirty="0">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DAF364B2-B9E7-49F9-8CB1-899CED48E7C1}" type="slidenum">
              <a:rPr lang="en-US" altLang="en-US">
                <a:solidFill>
                  <a:srgbClr val="000000"/>
                </a:solidFill>
              </a:rPr>
              <a:pPr>
                <a:defRPr/>
              </a:pPr>
              <a:t>‹#›</a:t>
            </a:fld>
            <a:endParaRPr lang="en-US" altLang="en-US" dirty="0">
              <a:solidFill>
                <a:srgbClr val="000000"/>
              </a:solidFill>
            </a:endParaRPr>
          </a:p>
        </p:txBody>
      </p:sp>
    </p:spTree>
    <p:extLst>
      <p:ext uri="{BB962C8B-B14F-4D97-AF65-F5344CB8AC3E}">
        <p14:creationId xmlns:p14="http://schemas.microsoft.com/office/powerpoint/2010/main" val="3637561403"/>
      </p:ext>
    </p:extLst>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E40376A5-8E3E-4774-8FAA-CDE63708C901}" type="slidenum">
              <a:rPr lang="en-US" altLang="en-US">
                <a:solidFill>
                  <a:srgbClr val="000000"/>
                </a:solidFill>
              </a:rPr>
              <a:pPr>
                <a:defRPr/>
              </a:pPr>
              <a:t>‹#›</a:t>
            </a:fld>
            <a:endParaRPr lang="en-US" altLang="en-US" dirty="0">
              <a:solidFill>
                <a:srgbClr val="000000"/>
              </a:solidFill>
            </a:endParaRPr>
          </a:p>
        </p:txBody>
      </p:sp>
    </p:spTree>
    <p:extLst>
      <p:ext uri="{BB962C8B-B14F-4D97-AF65-F5344CB8AC3E}">
        <p14:creationId xmlns:p14="http://schemas.microsoft.com/office/powerpoint/2010/main" val="1867676236"/>
      </p:ext>
    </p:extLst>
  </p:cSld>
  <p:clrMapOvr>
    <a:masterClrMapping/>
  </p:clrMapOvr>
  <p:transitio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F1ABE221-834B-420C-AD8A-0DA1BAA61541}" type="slidenum">
              <a:rPr lang="en-US" altLang="en-US">
                <a:solidFill>
                  <a:srgbClr val="000000"/>
                </a:solidFill>
              </a:rPr>
              <a:pPr>
                <a:defRPr/>
              </a:pPr>
              <a:t>‹#›</a:t>
            </a:fld>
            <a:endParaRPr lang="en-US" altLang="en-US" dirty="0">
              <a:solidFill>
                <a:srgbClr val="000000"/>
              </a:solidFill>
            </a:endParaRPr>
          </a:p>
        </p:txBody>
      </p:sp>
    </p:spTree>
    <p:extLst>
      <p:ext uri="{BB962C8B-B14F-4D97-AF65-F5344CB8AC3E}">
        <p14:creationId xmlns:p14="http://schemas.microsoft.com/office/powerpoint/2010/main" val="1229850255"/>
      </p:ext>
    </p:extLst>
  </p:cSld>
  <p:clrMapOvr>
    <a:masterClrMapping/>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1371600" y="762000"/>
            <a:ext cx="7772400" cy="571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7" name="Rectangle 2"/>
          <p:cNvSpPr>
            <a:spLocks noGrp="1" noChangeArrowheads="1"/>
          </p:cNvSpPr>
          <p:nvPr>
            <p:ph type="title"/>
          </p:nvPr>
        </p:nvSpPr>
        <p:spPr bwMode="auto">
          <a:xfrm>
            <a:off x="0" y="0"/>
            <a:ext cx="91440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4"/>
          <p:cNvSpPr>
            <a:spLocks noGrp="1" noChangeArrowheads="1"/>
          </p:cNvSpPr>
          <p:nvPr>
            <p:ph type="dt" sz="half" idx="2"/>
          </p:nvPr>
        </p:nvSpPr>
        <p:spPr bwMode="auto">
          <a:xfrm>
            <a:off x="0" y="6629400"/>
            <a:ext cx="19050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000" b="1" smtClean="0"/>
            </a:lvl1pPr>
          </a:lstStyle>
          <a:p>
            <a:pPr fontAlgn="base">
              <a:spcBef>
                <a:spcPct val="0"/>
              </a:spcBef>
              <a:spcAft>
                <a:spcPct val="0"/>
              </a:spcAft>
              <a:defRPr/>
            </a:pPr>
            <a:endParaRPr lang="en-US" altLang="en-US" dirty="0">
              <a:solidFill>
                <a:srgbClr val="000000"/>
              </a:solidFill>
            </a:endParaRPr>
          </a:p>
        </p:txBody>
      </p:sp>
      <p:sp>
        <p:nvSpPr>
          <p:cNvPr id="1029" name="Rectangle 5"/>
          <p:cNvSpPr>
            <a:spLocks noGrp="1" noChangeArrowheads="1"/>
          </p:cNvSpPr>
          <p:nvPr>
            <p:ph type="ftr" sz="quarter" idx="3"/>
          </p:nvPr>
        </p:nvSpPr>
        <p:spPr bwMode="auto">
          <a:xfrm>
            <a:off x="3124200" y="6629400"/>
            <a:ext cx="28956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000" b="1" smtClean="0"/>
            </a:lvl1pPr>
          </a:lstStyle>
          <a:p>
            <a:pPr fontAlgn="base">
              <a:spcBef>
                <a:spcPct val="0"/>
              </a:spcBef>
              <a:spcAft>
                <a:spcPct val="0"/>
              </a:spcAft>
              <a:defRPr/>
            </a:pPr>
            <a:endParaRPr lang="en-US" altLang="en-US" dirty="0">
              <a:solidFill>
                <a:srgbClr val="000000"/>
              </a:solidFill>
            </a:endParaRPr>
          </a:p>
        </p:txBody>
      </p:sp>
      <p:sp>
        <p:nvSpPr>
          <p:cNvPr id="1030" name="Rectangle 6"/>
          <p:cNvSpPr>
            <a:spLocks noGrp="1" noChangeArrowheads="1"/>
          </p:cNvSpPr>
          <p:nvPr>
            <p:ph type="sldNum" sz="quarter" idx="4"/>
          </p:nvPr>
        </p:nvSpPr>
        <p:spPr bwMode="auto">
          <a:xfrm>
            <a:off x="7239000" y="6629400"/>
            <a:ext cx="19050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000" b="1" smtClean="0"/>
            </a:lvl1pPr>
          </a:lstStyle>
          <a:p>
            <a:pPr fontAlgn="base">
              <a:spcBef>
                <a:spcPct val="0"/>
              </a:spcBef>
              <a:spcAft>
                <a:spcPct val="0"/>
              </a:spcAft>
              <a:defRPr/>
            </a:pPr>
            <a:fld id="{561EB855-3BA7-4CE2-841B-1614C9A42D48}" type="slidenum">
              <a:rPr lang="en-US" altLang="en-US">
                <a:solidFill>
                  <a:srgbClr val="000000"/>
                </a:solidFill>
              </a:rPr>
              <a:pPr fontAlgn="base">
                <a:spcBef>
                  <a:spcPct val="0"/>
                </a:spcBef>
                <a:spcAft>
                  <a:spcPct val="0"/>
                </a:spcAft>
                <a:defRPr/>
              </a:pPr>
              <a:t>‹#›</a:t>
            </a:fld>
            <a:endParaRPr lang="en-US" altLang="en-US" dirty="0">
              <a:solidFill>
                <a:srgbClr val="000000"/>
              </a:solidFill>
            </a:endParaRPr>
          </a:p>
        </p:txBody>
      </p:sp>
    </p:spTree>
    <p:extLst>
      <p:ext uri="{BB962C8B-B14F-4D97-AF65-F5344CB8AC3E}">
        <p14:creationId xmlns:p14="http://schemas.microsoft.com/office/powerpoint/2010/main" val="13622828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fade thruBlk="1"/>
  </p:transition>
  <p:txStyles>
    <p:titleStyle>
      <a:lvl1pPr algn="ctr" rtl="0" eaLnBrk="0" fontAlgn="base" hangingPunct="0">
        <a:spcBef>
          <a:spcPct val="0"/>
        </a:spcBef>
        <a:spcAft>
          <a:spcPct val="0"/>
        </a:spcAft>
        <a:defRPr sz="4000">
          <a:solidFill>
            <a:schemeClr val="tx2"/>
          </a:solidFill>
          <a:latin typeface="+mj-lt"/>
          <a:ea typeface="+mj-ea"/>
          <a:cs typeface="+mj-cs"/>
        </a:defRPr>
      </a:lvl1pPr>
      <a:lvl2pPr algn="ctr" rtl="0" eaLnBrk="0" fontAlgn="base" hangingPunct="0">
        <a:spcBef>
          <a:spcPct val="0"/>
        </a:spcBef>
        <a:spcAft>
          <a:spcPct val="0"/>
        </a:spcAft>
        <a:defRPr sz="4000">
          <a:solidFill>
            <a:schemeClr val="tx2"/>
          </a:solidFill>
          <a:latin typeface="Impact" pitchFamily="34" charset="0"/>
        </a:defRPr>
      </a:lvl2pPr>
      <a:lvl3pPr algn="ctr" rtl="0" eaLnBrk="0" fontAlgn="base" hangingPunct="0">
        <a:spcBef>
          <a:spcPct val="0"/>
        </a:spcBef>
        <a:spcAft>
          <a:spcPct val="0"/>
        </a:spcAft>
        <a:defRPr sz="4000">
          <a:solidFill>
            <a:schemeClr val="tx2"/>
          </a:solidFill>
          <a:latin typeface="Impact" pitchFamily="34" charset="0"/>
        </a:defRPr>
      </a:lvl3pPr>
      <a:lvl4pPr algn="ctr" rtl="0" eaLnBrk="0" fontAlgn="base" hangingPunct="0">
        <a:spcBef>
          <a:spcPct val="0"/>
        </a:spcBef>
        <a:spcAft>
          <a:spcPct val="0"/>
        </a:spcAft>
        <a:defRPr sz="4000">
          <a:solidFill>
            <a:schemeClr val="tx2"/>
          </a:solidFill>
          <a:latin typeface="Impact" pitchFamily="34" charset="0"/>
        </a:defRPr>
      </a:lvl4pPr>
      <a:lvl5pPr algn="ctr" rtl="0" eaLnBrk="0" fontAlgn="base" hangingPunct="0">
        <a:spcBef>
          <a:spcPct val="0"/>
        </a:spcBef>
        <a:spcAft>
          <a:spcPct val="0"/>
        </a:spcAft>
        <a:defRPr sz="4000">
          <a:solidFill>
            <a:schemeClr val="tx2"/>
          </a:solidFill>
          <a:latin typeface="Impact" pitchFamily="34" charset="0"/>
        </a:defRPr>
      </a:lvl5pPr>
      <a:lvl6pPr marL="457200" algn="ctr" rtl="0" fontAlgn="base">
        <a:spcBef>
          <a:spcPct val="0"/>
        </a:spcBef>
        <a:spcAft>
          <a:spcPct val="0"/>
        </a:spcAft>
        <a:defRPr sz="4000">
          <a:solidFill>
            <a:schemeClr val="tx2"/>
          </a:solidFill>
          <a:latin typeface="Impact" pitchFamily="34" charset="0"/>
        </a:defRPr>
      </a:lvl6pPr>
      <a:lvl7pPr marL="914400" algn="ctr" rtl="0" fontAlgn="base">
        <a:spcBef>
          <a:spcPct val="0"/>
        </a:spcBef>
        <a:spcAft>
          <a:spcPct val="0"/>
        </a:spcAft>
        <a:defRPr sz="4000">
          <a:solidFill>
            <a:schemeClr val="tx2"/>
          </a:solidFill>
          <a:latin typeface="Impact" pitchFamily="34" charset="0"/>
        </a:defRPr>
      </a:lvl7pPr>
      <a:lvl8pPr marL="1371600" algn="ctr" rtl="0" fontAlgn="base">
        <a:spcBef>
          <a:spcPct val="0"/>
        </a:spcBef>
        <a:spcAft>
          <a:spcPct val="0"/>
        </a:spcAft>
        <a:defRPr sz="4000">
          <a:solidFill>
            <a:schemeClr val="tx2"/>
          </a:solidFill>
          <a:latin typeface="Impact" pitchFamily="34" charset="0"/>
        </a:defRPr>
      </a:lvl8pPr>
      <a:lvl9pPr marL="1828800" algn="ctr" rtl="0" fontAlgn="base">
        <a:spcBef>
          <a:spcPct val="0"/>
        </a:spcBef>
        <a:spcAft>
          <a:spcPct val="0"/>
        </a:spcAft>
        <a:defRPr sz="4000">
          <a:solidFill>
            <a:schemeClr val="tx2"/>
          </a:solidFill>
          <a:latin typeface="Impact" pitchFamily="34" charset="0"/>
        </a:defRPr>
      </a:lvl9pPr>
    </p:titleStyle>
    <p:bodyStyle>
      <a:lvl1pPr marL="342900" indent="-342900" algn="l" rtl="0" eaLnBrk="0" fontAlgn="base" hangingPunct="0">
        <a:spcBef>
          <a:spcPct val="20000"/>
        </a:spcBef>
        <a:spcAft>
          <a:spcPct val="0"/>
        </a:spcAft>
        <a:buChar char="•"/>
        <a:defRPr sz="32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b="1">
          <a:solidFill>
            <a:schemeClr val="tx1"/>
          </a:solidFill>
          <a:latin typeface="+mn-lt"/>
        </a:defRPr>
      </a:lvl2pPr>
      <a:lvl3pPr marL="1143000" indent="-228600" algn="l" rtl="0" eaLnBrk="0" fontAlgn="base" hangingPunct="0">
        <a:spcBef>
          <a:spcPct val="20000"/>
        </a:spcBef>
        <a:spcAft>
          <a:spcPct val="0"/>
        </a:spcAft>
        <a:buChar char="•"/>
        <a:defRPr sz="2400" b="1">
          <a:solidFill>
            <a:schemeClr val="tx1"/>
          </a:solidFill>
          <a:latin typeface="+mn-lt"/>
        </a:defRPr>
      </a:lvl3pPr>
      <a:lvl4pPr marL="1600200" indent="-228600" algn="l" rtl="0" eaLnBrk="0" fontAlgn="base" hangingPunct="0">
        <a:spcBef>
          <a:spcPct val="20000"/>
        </a:spcBef>
        <a:spcAft>
          <a:spcPct val="0"/>
        </a:spcAft>
        <a:buChar char="•"/>
        <a:defRPr sz="2000" b="1">
          <a:solidFill>
            <a:schemeClr val="tx1"/>
          </a:solidFill>
          <a:latin typeface="+mn-lt"/>
        </a:defRPr>
      </a:lvl4pPr>
      <a:lvl5pPr marL="2057400" indent="-228600" algn="l" rtl="0" eaLnBrk="0" fontAlgn="base" hangingPunct="0">
        <a:spcBef>
          <a:spcPct val="20000"/>
        </a:spcBef>
        <a:spcAft>
          <a:spcPct val="0"/>
        </a:spcAft>
        <a:buChar char="•"/>
        <a:defRPr sz="2000" b="1">
          <a:solidFill>
            <a:schemeClr val="tx1"/>
          </a:solidFill>
          <a:latin typeface="+mn-lt"/>
        </a:defRPr>
      </a:lvl5pPr>
      <a:lvl6pPr marL="2514600" indent="-228600" algn="l" rtl="0" fontAlgn="base">
        <a:spcBef>
          <a:spcPct val="20000"/>
        </a:spcBef>
        <a:spcAft>
          <a:spcPct val="0"/>
        </a:spcAft>
        <a:buChar char="•"/>
        <a:defRPr sz="2000" b="1">
          <a:solidFill>
            <a:schemeClr val="tx1"/>
          </a:solidFill>
          <a:latin typeface="+mn-lt"/>
        </a:defRPr>
      </a:lvl6pPr>
      <a:lvl7pPr marL="2971800" indent="-228600" algn="l" rtl="0" fontAlgn="base">
        <a:spcBef>
          <a:spcPct val="20000"/>
        </a:spcBef>
        <a:spcAft>
          <a:spcPct val="0"/>
        </a:spcAft>
        <a:buChar char="•"/>
        <a:defRPr sz="2000" b="1">
          <a:solidFill>
            <a:schemeClr val="tx1"/>
          </a:solidFill>
          <a:latin typeface="+mn-lt"/>
        </a:defRPr>
      </a:lvl7pPr>
      <a:lvl8pPr marL="3429000" indent="-228600" algn="l" rtl="0" fontAlgn="base">
        <a:spcBef>
          <a:spcPct val="20000"/>
        </a:spcBef>
        <a:spcAft>
          <a:spcPct val="0"/>
        </a:spcAft>
        <a:buChar char="•"/>
        <a:defRPr sz="2000" b="1">
          <a:solidFill>
            <a:schemeClr val="tx1"/>
          </a:solidFill>
          <a:latin typeface="+mn-lt"/>
        </a:defRPr>
      </a:lvl8pPr>
      <a:lvl9pPr marL="3886200" indent="-228600" algn="l" rtl="0" fontAlgn="base">
        <a:spcBef>
          <a:spcPct val="20000"/>
        </a:spcBef>
        <a:spcAft>
          <a:spcPct val="0"/>
        </a:spcAft>
        <a:buChar char="•"/>
        <a:defRPr sz="20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dosp.org/faithformation/r-c-i-a/"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mailto:BAL@DOSP.or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0" y="2514600"/>
            <a:ext cx="9067800" cy="914400"/>
          </a:xfrm>
        </p:spPr>
        <p:txBody>
          <a:bodyPr>
            <a:noAutofit/>
          </a:bodyPr>
          <a:lstStyle/>
          <a:p>
            <a:pPr eaLnBrk="1" hangingPunct="1"/>
            <a:r>
              <a:rPr lang="en-US" sz="4400" dirty="0"/>
              <a:t>Reaping a Rich Harvest: Developing </a:t>
            </a:r>
            <a:r>
              <a:rPr lang="en-US" sz="4400" i="1" dirty="0"/>
              <a:t>“Formed” and “Transformed”</a:t>
            </a:r>
            <a:r>
              <a:rPr lang="en-US" sz="4400" dirty="0"/>
              <a:t> </a:t>
            </a:r>
            <a:r>
              <a:rPr lang="en-US" sz="4400" i="1" dirty="0"/>
              <a:t>Catholics</a:t>
            </a:r>
            <a:endParaRPr lang="en-US" altLang="en-US" sz="4400" b="1" dirty="0" smtClean="0">
              <a:solidFill>
                <a:srgbClr val="006666"/>
              </a:solidFill>
            </a:endParaRPr>
          </a:p>
        </p:txBody>
      </p:sp>
      <p:sp>
        <p:nvSpPr>
          <p:cNvPr id="3075" name="Rectangle 3"/>
          <p:cNvSpPr>
            <a:spLocks noGrp="1" noChangeArrowheads="1"/>
          </p:cNvSpPr>
          <p:nvPr>
            <p:ph type="subTitle" idx="1"/>
          </p:nvPr>
        </p:nvSpPr>
        <p:spPr>
          <a:xfrm>
            <a:off x="0" y="4191000"/>
            <a:ext cx="9144000" cy="1828800"/>
          </a:xfrm>
        </p:spPr>
        <p:txBody>
          <a:bodyPr/>
          <a:lstStyle/>
          <a:p>
            <a:pPr eaLnBrk="1" hangingPunct="1"/>
            <a:r>
              <a:rPr lang="en-US" altLang="en-US" sz="2000" dirty="0" smtClean="0"/>
              <a:t>Presented by</a:t>
            </a:r>
          </a:p>
          <a:p>
            <a:pPr eaLnBrk="1" hangingPunct="1"/>
            <a:r>
              <a:rPr lang="en-US" altLang="en-US" sz="2000" dirty="0" smtClean="0"/>
              <a:t>Brian Lemoi</a:t>
            </a:r>
          </a:p>
          <a:p>
            <a:pPr eaLnBrk="1" hangingPunct="1"/>
            <a:r>
              <a:rPr lang="en-US" altLang="en-US" sz="2000" dirty="0" smtClean="0"/>
              <a:t>Director of Evangelization &amp; Lifelong Faith Formation</a:t>
            </a:r>
          </a:p>
          <a:p>
            <a:pPr eaLnBrk="1" hangingPunct="1"/>
            <a:r>
              <a:rPr lang="en-US" altLang="en-US" sz="2000" dirty="0" smtClean="0"/>
              <a:t>Diocese of St. Petersburg</a:t>
            </a:r>
          </a:p>
        </p:txBody>
      </p:sp>
    </p:spTree>
    <p:extLst>
      <p:ext uri="{BB962C8B-B14F-4D97-AF65-F5344CB8AC3E}">
        <p14:creationId xmlns:p14="http://schemas.microsoft.com/office/powerpoint/2010/main" val="624290441"/>
      </p:ext>
    </p:extLst>
  </p:cSld>
  <p:clrMapOvr>
    <a:masterClrMapping/>
  </p:clrMapOvr>
  <p:transition>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dirty="0"/>
          </a:p>
        </p:txBody>
      </p:sp>
      <p:sp>
        <p:nvSpPr>
          <p:cNvPr id="5" name="Text Placeholder 4"/>
          <p:cNvSpPr>
            <a:spLocks noGrp="1"/>
          </p:cNvSpPr>
          <p:nvPr>
            <p:ph type="body" idx="1"/>
          </p:nvPr>
        </p:nvSpPr>
        <p:spPr/>
        <p:txBody>
          <a:bodyPr/>
          <a:lstStyle/>
          <a:p>
            <a:pPr algn="ctr"/>
            <a:r>
              <a:rPr lang="en-US" sz="5400" dirty="0" smtClean="0"/>
              <a:t>Let’s Get </a:t>
            </a:r>
          </a:p>
          <a:p>
            <a:pPr algn="ctr"/>
            <a:r>
              <a:rPr lang="en-US" sz="5400" dirty="0" smtClean="0"/>
              <a:t>to the </a:t>
            </a:r>
          </a:p>
          <a:p>
            <a:pPr algn="ctr"/>
            <a:r>
              <a:rPr lang="en-US" sz="5400" dirty="0" smtClean="0"/>
              <a:t>Practical Implementation!</a:t>
            </a:r>
            <a:endParaRPr lang="en-US" sz="5400" dirty="0"/>
          </a:p>
        </p:txBody>
      </p:sp>
    </p:spTree>
    <p:extLst>
      <p:ext uri="{BB962C8B-B14F-4D97-AF65-F5344CB8AC3E}">
        <p14:creationId xmlns:p14="http://schemas.microsoft.com/office/powerpoint/2010/main" val="3262403935"/>
      </p:ext>
    </p:extLst>
  </p:cSld>
  <p:clrMapOvr>
    <a:masterClrMapping/>
  </p:clrMapOvr>
  <p:transition>
    <p:fade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265" y="152400"/>
            <a:ext cx="9144000" cy="1524000"/>
          </a:xfrm>
        </p:spPr>
        <p:txBody>
          <a:bodyPr/>
          <a:lstStyle/>
          <a:p>
            <a:r>
              <a:rPr lang="en-US" dirty="0" smtClean="0"/>
              <a:t>Shared Christian Praxis Method</a:t>
            </a:r>
            <a:br>
              <a:rPr lang="en-US" dirty="0" smtClean="0"/>
            </a:br>
            <a:r>
              <a:rPr lang="en-US" sz="3200" dirty="0"/>
              <a:t>Dr. </a:t>
            </a:r>
            <a:r>
              <a:rPr lang="en-US" sz="3200" dirty="0" smtClean="0"/>
              <a:t>Thomas Groome-Boston College</a:t>
            </a:r>
            <a:endParaRPr lang="en-US" dirty="0"/>
          </a:p>
        </p:txBody>
      </p:sp>
      <p:sp>
        <p:nvSpPr>
          <p:cNvPr id="3" name="Content Placeholder 2"/>
          <p:cNvSpPr>
            <a:spLocks noGrp="1"/>
          </p:cNvSpPr>
          <p:nvPr>
            <p:ph idx="1"/>
          </p:nvPr>
        </p:nvSpPr>
        <p:spPr>
          <a:xfrm>
            <a:off x="533400" y="1752600"/>
            <a:ext cx="8610600" cy="4876800"/>
          </a:xfrm>
        </p:spPr>
        <p:txBody>
          <a:bodyPr>
            <a:normAutofit lnSpcReduction="10000"/>
          </a:bodyPr>
          <a:lstStyle/>
          <a:p>
            <a:r>
              <a:rPr lang="en-US" dirty="0" smtClean="0"/>
              <a:t>Connecting faith with life &amp; life with faith!</a:t>
            </a:r>
          </a:p>
          <a:p>
            <a:pPr marL="0" indent="0">
              <a:buNone/>
            </a:pPr>
            <a:endParaRPr lang="en-US" sz="900" dirty="0" smtClean="0"/>
          </a:p>
          <a:p>
            <a:pPr lvl="1"/>
            <a:r>
              <a:rPr lang="en-US" dirty="0" smtClean="0"/>
              <a:t>Four Interrelated Movements (not steps)</a:t>
            </a:r>
          </a:p>
          <a:p>
            <a:pPr lvl="2"/>
            <a:r>
              <a:rPr lang="en-US" u="sng" dirty="0" smtClean="0"/>
              <a:t>Human Experience</a:t>
            </a:r>
            <a:r>
              <a:rPr lang="en-US" dirty="0" smtClean="0"/>
              <a:t>:  The individual is asked to connect their prior experience on a topic focused by the “session theme or aim”</a:t>
            </a:r>
          </a:p>
          <a:p>
            <a:pPr lvl="2"/>
            <a:r>
              <a:rPr lang="en-US" u="sng" dirty="0" smtClean="0"/>
              <a:t>Christian Message</a:t>
            </a:r>
            <a:r>
              <a:rPr lang="en-US" dirty="0" smtClean="0"/>
              <a:t>:  The action of God, Jesus, the Holy Spirit and God’s Church and her teachings are presented</a:t>
            </a:r>
          </a:p>
          <a:p>
            <a:pPr lvl="2"/>
            <a:r>
              <a:rPr lang="en-US" u="sng" dirty="0" smtClean="0"/>
              <a:t>Discovery</a:t>
            </a:r>
            <a:r>
              <a:rPr lang="en-US" dirty="0" smtClean="0"/>
              <a:t>: Opportunity to reinterpret human experience in light of the Christian Message</a:t>
            </a:r>
          </a:p>
          <a:p>
            <a:pPr lvl="2"/>
            <a:r>
              <a:rPr lang="en-US" u="sng" dirty="0" smtClean="0"/>
              <a:t>Response</a:t>
            </a:r>
            <a:r>
              <a:rPr lang="en-US" dirty="0" smtClean="0"/>
              <a:t>:  Connection to prayer, action, participation with the community…</a:t>
            </a:r>
            <a:endParaRPr lang="en-US" u="sng" dirty="0"/>
          </a:p>
        </p:txBody>
      </p:sp>
    </p:spTree>
    <p:extLst>
      <p:ext uri="{BB962C8B-B14F-4D97-AF65-F5344CB8AC3E}">
        <p14:creationId xmlns:p14="http://schemas.microsoft.com/office/powerpoint/2010/main" val="4204566864"/>
      </p:ext>
    </p:extLst>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circle(in)">
                                      <p:cBhvr>
                                        <p:cTn id="7" dur="20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circle(in)">
                                      <p:cBhvr>
                                        <p:cTn id="12" dur="20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circle(in)">
                                      <p:cBhvr>
                                        <p:cTn id="17" dur="2000"/>
                                        <p:tgtEl>
                                          <p:spTgt spid="3">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circle(in)">
                                      <p:cBhvr>
                                        <p:cTn id="2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9144000" cy="914400"/>
          </a:xfrm>
        </p:spPr>
        <p:txBody>
          <a:bodyPr/>
          <a:lstStyle/>
          <a:p>
            <a:r>
              <a:rPr lang="en-US" dirty="0" smtClean="0"/>
              <a:t>Lectionary-Driven Catechesis</a:t>
            </a:r>
            <a:endParaRPr lang="en-US" dirty="0"/>
          </a:p>
        </p:txBody>
      </p:sp>
      <p:sp>
        <p:nvSpPr>
          <p:cNvPr id="3" name="Content Placeholder 2"/>
          <p:cNvSpPr>
            <a:spLocks noGrp="1"/>
          </p:cNvSpPr>
          <p:nvPr>
            <p:ph idx="1"/>
          </p:nvPr>
        </p:nvSpPr>
        <p:spPr>
          <a:xfrm>
            <a:off x="381000" y="1447800"/>
            <a:ext cx="8763000" cy="5029200"/>
          </a:xfrm>
        </p:spPr>
        <p:txBody>
          <a:bodyPr>
            <a:normAutofit/>
          </a:bodyPr>
          <a:lstStyle/>
          <a:p>
            <a:pPr marL="514350" indent="-514350">
              <a:buFont typeface="+mj-lt"/>
              <a:buAutoNum type="arabicPeriod"/>
            </a:pPr>
            <a:r>
              <a:rPr lang="en-US" dirty="0"/>
              <a:t>A suitable catechesis is </a:t>
            </a:r>
            <a:r>
              <a:rPr lang="en-US" dirty="0" smtClean="0"/>
              <a:t>…planned </a:t>
            </a:r>
            <a:r>
              <a:rPr lang="en-US" dirty="0"/>
              <a:t>to be gradual and complete in its coverage, </a:t>
            </a:r>
            <a:r>
              <a:rPr lang="en-US" u="sng" dirty="0"/>
              <a:t>accommodated to the liturgical year, and solidly supported by celebrations of the word</a:t>
            </a:r>
            <a:r>
              <a:rPr lang="en-US" dirty="0"/>
              <a:t>. This catechesis leads  the catechumens not only to an appropriate  acquaintance  with dogmas  and precepts but also to a profound  sense of the mystery of salvation in which they desire to participate</a:t>
            </a:r>
            <a:r>
              <a:rPr lang="en-US" dirty="0" smtClean="0"/>
              <a:t>. </a:t>
            </a:r>
            <a:r>
              <a:rPr lang="en-US" sz="2000" dirty="0" smtClean="0"/>
              <a:t>RCIA # 75-1</a:t>
            </a:r>
            <a:endParaRPr lang="en-US" sz="2000" dirty="0"/>
          </a:p>
          <a:p>
            <a:pPr marL="514350" indent="-514350">
              <a:buFont typeface="+mj-lt"/>
              <a:buAutoNum type="arabicPeriod"/>
            </a:pPr>
            <a:endParaRPr lang="en-US" dirty="0"/>
          </a:p>
        </p:txBody>
      </p:sp>
    </p:spTree>
    <p:extLst>
      <p:ext uri="{BB962C8B-B14F-4D97-AF65-F5344CB8AC3E}">
        <p14:creationId xmlns:p14="http://schemas.microsoft.com/office/powerpoint/2010/main" val="2197540986"/>
      </p:ext>
    </p:extLst>
  </p:cSld>
  <p:clrMapOvr>
    <a:masterClrMapping/>
  </p:clrMapOvr>
  <p:transition>
    <p:fade thruBlk="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914400"/>
          </a:xfrm>
        </p:spPr>
        <p:txBody>
          <a:bodyPr>
            <a:normAutofit/>
          </a:bodyPr>
          <a:lstStyle/>
          <a:p>
            <a:r>
              <a:rPr lang="en-US" sz="3200" dirty="0" smtClean="0"/>
              <a:t>Connect Faith With Life &amp; Foster Apostolic Action</a:t>
            </a:r>
            <a:endParaRPr lang="en-US" sz="3200" dirty="0"/>
          </a:p>
        </p:txBody>
      </p:sp>
      <p:sp>
        <p:nvSpPr>
          <p:cNvPr id="3" name="Content Placeholder 2"/>
          <p:cNvSpPr>
            <a:spLocks noGrp="1"/>
          </p:cNvSpPr>
          <p:nvPr>
            <p:ph idx="1"/>
          </p:nvPr>
        </p:nvSpPr>
        <p:spPr>
          <a:xfrm>
            <a:off x="381000" y="1676400"/>
            <a:ext cx="8458200" cy="4800600"/>
          </a:xfrm>
        </p:spPr>
        <p:txBody>
          <a:bodyPr>
            <a:normAutofit/>
          </a:bodyPr>
          <a:lstStyle/>
          <a:p>
            <a:pPr marL="514350" lvl="0" indent="-514350">
              <a:buFont typeface="+mj-lt"/>
              <a:buAutoNum type="arabicPeriod" startAt="2"/>
            </a:pPr>
            <a:r>
              <a:rPr lang="en-US" dirty="0"/>
              <a:t>As they become  familiar with the Christian way of life </a:t>
            </a:r>
            <a:r>
              <a:rPr lang="en-US" dirty="0" smtClean="0"/>
              <a:t>…the catechumens </a:t>
            </a:r>
            <a:r>
              <a:rPr lang="en-US" dirty="0"/>
              <a:t>learn to turn more readily to God in prayer, to bear witness to the faith, in all things to keep their hopes set on Christ, to follow supernatural inspiration in their deeds, and to </a:t>
            </a:r>
            <a:r>
              <a:rPr lang="en-US" dirty="0" smtClean="0"/>
              <a:t>practice </a:t>
            </a:r>
            <a:r>
              <a:rPr lang="en-US" dirty="0"/>
              <a:t>love of </a:t>
            </a:r>
            <a:r>
              <a:rPr lang="en-US" dirty="0" smtClean="0"/>
              <a:t>neighbor, </a:t>
            </a:r>
            <a:r>
              <a:rPr lang="en-US" dirty="0"/>
              <a:t>even at the cost of self renunciation. </a:t>
            </a:r>
            <a:r>
              <a:rPr lang="en-US" sz="2000" dirty="0">
                <a:solidFill>
                  <a:srgbClr val="000000"/>
                </a:solidFill>
              </a:rPr>
              <a:t>RCIA # </a:t>
            </a:r>
            <a:r>
              <a:rPr lang="en-US" sz="2000" dirty="0" smtClean="0">
                <a:solidFill>
                  <a:srgbClr val="000000"/>
                </a:solidFill>
              </a:rPr>
              <a:t>75-2</a:t>
            </a:r>
            <a:endParaRPr lang="en-US" sz="2000" dirty="0">
              <a:solidFill>
                <a:srgbClr val="000000"/>
              </a:solidFill>
            </a:endParaRPr>
          </a:p>
          <a:p>
            <a:pPr marL="514350" indent="-514350">
              <a:buFont typeface="+mj-lt"/>
              <a:buAutoNum type="arabicPeriod" startAt="2"/>
            </a:pPr>
            <a:endParaRPr lang="en-US" dirty="0"/>
          </a:p>
        </p:txBody>
      </p:sp>
    </p:spTree>
    <p:extLst>
      <p:ext uri="{BB962C8B-B14F-4D97-AF65-F5344CB8AC3E}">
        <p14:creationId xmlns:p14="http://schemas.microsoft.com/office/powerpoint/2010/main" val="97927986"/>
      </p:ext>
    </p:extLst>
  </p:cSld>
  <p:clrMapOvr>
    <a:masterClrMapping/>
  </p:clrMapOvr>
  <p:transition>
    <p:fade thruBlk="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37" y="685800"/>
            <a:ext cx="9144000" cy="1295400"/>
          </a:xfrm>
        </p:spPr>
        <p:txBody>
          <a:bodyPr/>
          <a:lstStyle/>
          <a:p>
            <a:r>
              <a:rPr lang="en-US" dirty="0" smtClean="0"/>
              <a:t>Liturgical Catechesis</a:t>
            </a:r>
            <a:endParaRPr lang="en-US" dirty="0"/>
          </a:p>
        </p:txBody>
      </p:sp>
      <p:sp>
        <p:nvSpPr>
          <p:cNvPr id="3" name="Content Placeholder 2"/>
          <p:cNvSpPr>
            <a:spLocks noGrp="1"/>
          </p:cNvSpPr>
          <p:nvPr>
            <p:ph idx="1"/>
          </p:nvPr>
        </p:nvSpPr>
        <p:spPr>
          <a:xfrm>
            <a:off x="381000" y="2362200"/>
            <a:ext cx="8534400" cy="4114800"/>
          </a:xfrm>
        </p:spPr>
        <p:txBody>
          <a:bodyPr/>
          <a:lstStyle/>
          <a:p>
            <a:pPr marL="514350" lvl="0" indent="-514350">
              <a:buFont typeface="+mj-lt"/>
              <a:buAutoNum type="arabicPeriod" startAt="3"/>
            </a:pPr>
            <a:r>
              <a:rPr lang="en-US" dirty="0"/>
              <a:t>The </a:t>
            </a:r>
            <a:r>
              <a:rPr lang="en-US" dirty="0" smtClean="0"/>
              <a:t>Church </a:t>
            </a:r>
            <a:r>
              <a:rPr lang="en-US" dirty="0"/>
              <a:t>helps the catechumens on their journey by means of suitable liturgical  rites, which purify the catechumens  little by little and strengthen them with God’s  blessing. </a:t>
            </a:r>
            <a:r>
              <a:rPr lang="en-US" sz="2000" dirty="0">
                <a:solidFill>
                  <a:srgbClr val="000000"/>
                </a:solidFill>
              </a:rPr>
              <a:t>RCIA # </a:t>
            </a:r>
            <a:r>
              <a:rPr lang="en-US" sz="2000" dirty="0" smtClean="0">
                <a:solidFill>
                  <a:srgbClr val="000000"/>
                </a:solidFill>
              </a:rPr>
              <a:t>75-3</a:t>
            </a:r>
            <a:r>
              <a:rPr lang="en-US" dirty="0" smtClean="0"/>
              <a:t>	</a:t>
            </a:r>
          </a:p>
          <a:p>
            <a:pPr marL="0" lvl="0" indent="0" algn="ctr">
              <a:buNone/>
            </a:pPr>
            <a:r>
              <a:rPr lang="en-US" sz="4400" dirty="0" smtClean="0"/>
              <a:t>(Grace)</a:t>
            </a:r>
            <a:endParaRPr lang="en-US" sz="4400" dirty="0"/>
          </a:p>
          <a:p>
            <a:pPr marL="0" indent="0">
              <a:buNone/>
            </a:pPr>
            <a:endParaRPr lang="en-US" dirty="0"/>
          </a:p>
        </p:txBody>
      </p:sp>
    </p:spTree>
    <p:extLst>
      <p:ext uri="{BB962C8B-B14F-4D97-AF65-F5344CB8AC3E}">
        <p14:creationId xmlns:p14="http://schemas.microsoft.com/office/powerpoint/2010/main" val="453967815"/>
      </p:ext>
    </p:extLst>
  </p:cSld>
  <p:clrMapOvr>
    <a:masterClrMapping/>
  </p:clrMapOvr>
  <p:transition>
    <p:fade thruBlk="1"/>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1066800"/>
          </a:xfrm>
        </p:spPr>
        <p:txBody>
          <a:bodyPr/>
          <a:lstStyle/>
          <a:p>
            <a:r>
              <a:rPr lang="en-US" dirty="0" smtClean="0"/>
              <a:t>Apostolic/Service Learning</a:t>
            </a:r>
            <a:endParaRPr lang="en-US" dirty="0"/>
          </a:p>
        </p:txBody>
      </p:sp>
      <p:sp>
        <p:nvSpPr>
          <p:cNvPr id="3" name="Content Placeholder 2"/>
          <p:cNvSpPr>
            <a:spLocks noGrp="1"/>
          </p:cNvSpPr>
          <p:nvPr>
            <p:ph idx="1"/>
          </p:nvPr>
        </p:nvSpPr>
        <p:spPr>
          <a:xfrm>
            <a:off x="533400" y="1905000"/>
            <a:ext cx="8229600" cy="4572000"/>
          </a:xfrm>
        </p:spPr>
        <p:txBody>
          <a:bodyPr/>
          <a:lstStyle/>
          <a:p>
            <a:pPr marL="514350" lvl="0" indent="-514350">
              <a:buFont typeface="+mj-lt"/>
              <a:buAutoNum type="arabicPeriod" startAt="4"/>
            </a:pPr>
            <a:r>
              <a:rPr lang="en-US" dirty="0"/>
              <a:t>Since the Church’s life is apostolic, catechumens should also learn how to work </a:t>
            </a:r>
            <a:r>
              <a:rPr lang="en-US" dirty="0" smtClean="0"/>
              <a:t>actively </a:t>
            </a:r>
            <a:r>
              <a:rPr lang="en-US" dirty="0"/>
              <a:t>with others to spread the Gospel and build up the Church by the witness of their lives and by professing their </a:t>
            </a:r>
            <a:r>
              <a:rPr lang="en-US" dirty="0" smtClean="0"/>
              <a:t>faith. </a:t>
            </a:r>
            <a:r>
              <a:rPr lang="en-US" sz="2000" dirty="0">
                <a:solidFill>
                  <a:srgbClr val="000000"/>
                </a:solidFill>
              </a:rPr>
              <a:t>RCIA # </a:t>
            </a:r>
            <a:r>
              <a:rPr lang="en-US" sz="2000" dirty="0" smtClean="0">
                <a:solidFill>
                  <a:srgbClr val="000000"/>
                </a:solidFill>
              </a:rPr>
              <a:t>75-3</a:t>
            </a:r>
            <a:endParaRPr lang="en-US" sz="2000" dirty="0">
              <a:solidFill>
                <a:srgbClr val="000000"/>
              </a:solidFill>
            </a:endParaRPr>
          </a:p>
          <a:p>
            <a:pPr marL="514350" indent="-514350">
              <a:buFont typeface="+mj-lt"/>
              <a:buAutoNum type="arabicPeriod" startAt="4"/>
            </a:pPr>
            <a:endParaRPr lang="en-US" dirty="0"/>
          </a:p>
        </p:txBody>
      </p:sp>
    </p:spTree>
    <p:extLst>
      <p:ext uri="{BB962C8B-B14F-4D97-AF65-F5344CB8AC3E}">
        <p14:creationId xmlns:p14="http://schemas.microsoft.com/office/powerpoint/2010/main" val="1023799194"/>
      </p:ext>
    </p:extLst>
  </p:cSld>
  <p:clrMapOvr>
    <a:masterClrMapping/>
  </p:clrMapOvr>
  <p:transition>
    <p:fade thruBlk="1"/>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214" y="381000"/>
            <a:ext cx="9144000" cy="762000"/>
          </a:xfrm>
        </p:spPr>
        <p:txBody>
          <a:bodyPr/>
          <a:lstStyle/>
          <a:p>
            <a:r>
              <a:rPr lang="en-US" dirty="0" smtClean="0"/>
              <a:t>Utilizing the Six Tasks of Catechesis</a:t>
            </a:r>
            <a:endParaRPr lang="en-US" dirty="0"/>
          </a:p>
        </p:txBody>
      </p:sp>
      <p:sp>
        <p:nvSpPr>
          <p:cNvPr id="7" name="Content Placeholder 6"/>
          <p:cNvSpPr>
            <a:spLocks noGrp="1"/>
          </p:cNvSpPr>
          <p:nvPr>
            <p:ph idx="1"/>
          </p:nvPr>
        </p:nvSpPr>
        <p:spPr>
          <a:xfrm>
            <a:off x="457200" y="1219200"/>
            <a:ext cx="8534400" cy="5257800"/>
          </a:xfrm>
        </p:spPr>
        <p:txBody>
          <a:bodyPr/>
          <a:lstStyle/>
          <a:p>
            <a:pPr marL="0" eaLnBrk="1" fontAlgn="t" hangingPunct="1">
              <a:spcBef>
                <a:spcPts val="0"/>
              </a:spcBef>
              <a:spcAft>
                <a:spcPts val="0"/>
              </a:spcAft>
            </a:pPr>
            <a:r>
              <a:rPr lang="en-US" b="0" dirty="0"/>
              <a:t>Knowledge of the Faith</a:t>
            </a:r>
          </a:p>
          <a:p>
            <a:pPr marL="0" eaLnBrk="1" fontAlgn="t" hangingPunct="1">
              <a:spcBef>
                <a:spcPts val="0"/>
              </a:spcBef>
              <a:spcAft>
                <a:spcPts val="0"/>
              </a:spcAft>
            </a:pPr>
            <a:r>
              <a:rPr lang="en-US" b="0" dirty="0" smtClean="0"/>
              <a:t>Formation for Liturgy/Sacraments</a:t>
            </a:r>
          </a:p>
          <a:p>
            <a:pPr marL="0" eaLnBrk="1" fontAlgn="t" hangingPunct="1">
              <a:spcBef>
                <a:spcPts val="0"/>
              </a:spcBef>
              <a:spcAft>
                <a:spcPts val="0"/>
              </a:spcAft>
            </a:pPr>
            <a:r>
              <a:rPr lang="en-US" b="0" dirty="0" smtClean="0"/>
              <a:t>Moral Formation</a:t>
            </a:r>
          </a:p>
          <a:p>
            <a:pPr marL="0" eaLnBrk="1" fontAlgn="t" hangingPunct="1">
              <a:spcBef>
                <a:spcPts val="0"/>
              </a:spcBef>
              <a:spcAft>
                <a:spcPts val="0"/>
              </a:spcAft>
            </a:pPr>
            <a:r>
              <a:rPr lang="en-US" b="0" dirty="0" smtClean="0"/>
              <a:t>Formation in Prayer/Spirituality</a:t>
            </a:r>
          </a:p>
          <a:p>
            <a:pPr marL="0" eaLnBrk="1" fontAlgn="t" hangingPunct="1">
              <a:spcBef>
                <a:spcPts val="0"/>
              </a:spcBef>
              <a:spcAft>
                <a:spcPts val="0"/>
              </a:spcAft>
            </a:pPr>
            <a:r>
              <a:rPr lang="en-US" b="0" dirty="0" smtClean="0"/>
              <a:t>Formation for Community Life</a:t>
            </a:r>
          </a:p>
          <a:p>
            <a:pPr marL="0" eaLnBrk="1" fontAlgn="t" hangingPunct="1">
              <a:spcBef>
                <a:spcPts val="0"/>
              </a:spcBef>
              <a:spcAft>
                <a:spcPts val="0"/>
              </a:spcAft>
            </a:pPr>
            <a:r>
              <a:rPr lang="en-US" b="0" dirty="0" smtClean="0"/>
              <a:t>Formation for Missionary Initiation</a:t>
            </a:r>
          </a:p>
          <a:p>
            <a:pPr marL="800100" lvl="2" eaLnBrk="1" fontAlgn="t" hangingPunct="1">
              <a:spcBef>
                <a:spcPts val="0"/>
              </a:spcBef>
              <a:spcAft>
                <a:spcPts val="0"/>
              </a:spcAft>
            </a:pPr>
            <a:r>
              <a:rPr lang="en-US" b="0" dirty="0" smtClean="0"/>
              <a:t>See yellow page in packet for explanation</a:t>
            </a:r>
          </a:p>
          <a:p>
            <a:pPr marL="800100" lvl="2" eaLnBrk="1" fontAlgn="t" hangingPunct="1">
              <a:spcBef>
                <a:spcPts val="0"/>
              </a:spcBef>
              <a:spcAft>
                <a:spcPts val="0"/>
              </a:spcAft>
            </a:pPr>
            <a:endParaRPr lang="en-US" b="0" dirty="0"/>
          </a:p>
          <a:p>
            <a:pPr marL="0" eaLnBrk="1" fontAlgn="t" hangingPunct="1">
              <a:spcBef>
                <a:spcPts val="0"/>
              </a:spcBef>
              <a:spcAft>
                <a:spcPts val="0"/>
              </a:spcAft>
            </a:pPr>
            <a:r>
              <a:rPr lang="en-US" b="0" dirty="0" smtClean="0"/>
              <a:t>Plan Using the Six Tasks Grid</a:t>
            </a:r>
          </a:p>
          <a:p>
            <a:pPr marL="971550" lvl="2" indent="-457200" eaLnBrk="1" fontAlgn="t" hangingPunct="1">
              <a:spcBef>
                <a:spcPts val="0"/>
              </a:spcBef>
              <a:spcAft>
                <a:spcPts val="0"/>
              </a:spcAft>
            </a:pPr>
            <a:r>
              <a:rPr lang="en-US" b="0" dirty="0" smtClean="0"/>
              <a:t>Examples in the following </a:t>
            </a:r>
            <a:r>
              <a:rPr lang="en-US" b="0" dirty="0"/>
              <a:t>s</a:t>
            </a:r>
            <a:r>
              <a:rPr lang="en-US" b="0" dirty="0" smtClean="0"/>
              <a:t>ection</a:t>
            </a:r>
          </a:p>
          <a:p>
            <a:pPr marL="0" eaLnBrk="1" fontAlgn="t" hangingPunct="1">
              <a:spcBef>
                <a:spcPts val="0"/>
              </a:spcBef>
              <a:spcAft>
                <a:spcPts val="0"/>
              </a:spcAft>
            </a:pPr>
            <a:endParaRPr lang="en-US" b="0" dirty="0"/>
          </a:p>
        </p:txBody>
      </p:sp>
    </p:spTree>
    <p:extLst>
      <p:ext uri="{BB962C8B-B14F-4D97-AF65-F5344CB8AC3E}">
        <p14:creationId xmlns:p14="http://schemas.microsoft.com/office/powerpoint/2010/main" val="648243748"/>
      </p:ext>
    </p:extLst>
  </p:cSld>
  <p:clrMapOvr>
    <a:masterClrMapping/>
  </p:clrMapOvr>
  <p:transition>
    <p:fade thruBlk="1"/>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1066800"/>
          </a:xfrm>
        </p:spPr>
        <p:txBody>
          <a:bodyPr/>
          <a:lstStyle/>
          <a:p>
            <a:r>
              <a:rPr lang="en-US" dirty="0" smtClean="0"/>
              <a:t>So, What about the Practical Suggestions?</a:t>
            </a:r>
            <a:endParaRPr lang="en-US" dirty="0"/>
          </a:p>
        </p:txBody>
      </p:sp>
      <p:sp>
        <p:nvSpPr>
          <p:cNvPr id="3" name="Content Placeholder 2"/>
          <p:cNvSpPr>
            <a:spLocks noGrp="1"/>
          </p:cNvSpPr>
          <p:nvPr>
            <p:ph idx="1"/>
          </p:nvPr>
        </p:nvSpPr>
        <p:spPr>
          <a:xfrm>
            <a:off x="304800" y="1600200"/>
            <a:ext cx="8763000" cy="4876800"/>
          </a:xfrm>
        </p:spPr>
        <p:txBody>
          <a:bodyPr/>
          <a:lstStyle/>
          <a:p>
            <a:r>
              <a:rPr lang="en-US" dirty="0" smtClean="0"/>
              <a:t>Use a lectionary driven cycle of topics.  Lectionary </a:t>
            </a:r>
            <a:r>
              <a:rPr lang="en-US" dirty="0"/>
              <a:t>tool available at: </a:t>
            </a:r>
            <a:r>
              <a:rPr lang="en-US" dirty="0">
                <a:hlinkClick r:id="rId2"/>
              </a:rPr>
              <a:t>http://dosp.org/faithformation/r-c-i-a</a:t>
            </a:r>
            <a:r>
              <a:rPr lang="en-US" dirty="0" smtClean="0">
                <a:hlinkClick r:id="rId2"/>
              </a:rPr>
              <a:t>/</a:t>
            </a:r>
            <a:r>
              <a:rPr lang="en-US" dirty="0" smtClean="0"/>
              <a:t> </a:t>
            </a:r>
          </a:p>
          <a:p>
            <a:pPr lvl="1"/>
            <a:r>
              <a:rPr lang="en-US" dirty="0"/>
              <a:t>	</a:t>
            </a:r>
            <a:r>
              <a:rPr lang="en-US" dirty="0" smtClean="0"/>
              <a:t>Let go of the “curriculum” that came with your books or videos—use these as tools—not to be slavishly followed</a:t>
            </a:r>
          </a:p>
          <a:p>
            <a:pPr lvl="1"/>
            <a:r>
              <a:rPr lang="en-US" dirty="0" smtClean="0"/>
              <a:t>Weekly readings are the “common curriculum” of the whole Church</a:t>
            </a:r>
          </a:p>
          <a:p>
            <a:pPr lvl="1"/>
            <a:r>
              <a:rPr lang="en-US" dirty="0" smtClean="0"/>
              <a:t>Teachable moments/just in time learning </a:t>
            </a:r>
          </a:p>
          <a:p>
            <a:pPr lvl="1"/>
            <a:r>
              <a:rPr lang="en-US" u="sng" dirty="0" smtClean="0"/>
              <a:t>Echo the Faith</a:t>
            </a:r>
            <a:r>
              <a:rPr lang="en-US" dirty="0" smtClean="0"/>
              <a:t> = Root Meaning of Catechesis</a:t>
            </a:r>
            <a:endParaRPr lang="en-US" u="sng" dirty="0"/>
          </a:p>
        </p:txBody>
      </p:sp>
    </p:spTree>
    <p:extLst>
      <p:ext uri="{BB962C8B-B14F-4D97-AF65-F5344CB8AC3E}">
        <p14:creationId xmlns:p14="http://schemas.microsoft.com/office/powerpoint/2010/main" val="648496484"/>
      </p:ext>
    </p:extLst>
  </p:cSld>
  <p:clrMapOvr>
    <a:masterClrMapping/>
  </p:clrMapOvr>
  <p:transition>
    <p:fade thruBlk="1"/>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609600"/>
          </a:xfrm>
        </p:spPr>
        <p:txBody>
          <a:bodyPr/>
          <a:lstStyle/>
          <a:p>
            <a:r>
              <a:rPr lang="en-US" dirty="0"/>
              <a:t>So, What about the Practical </a:t>
            </a:r>
            <a:r>
              <a:rPr lang="en-US" dirty="0" smtClean="0"/>
              <a:t>Suggestions?</a:t>
            </a:r>
            <a:endParaRPr lang="en-US" dirty="0"/>
          </a:p>
        </p:txBody>
      </p:sp>
      <p:sp>
        <p:nvSpPr>
          <p:cNvPr id="3" name="Content Placeholder 2"/>
          <p:cNvSpPr>
            <a:spLocks noGrp="1"/>
          </p:cNvSpPr>
          <p:nvPr>
            <p:ph idx="1"/>
          </p:nvPr>
        </p:nvSpPr>
        <p:spPr>
          <a:xfrm>
            <a:off x="304800" y="1219200"/>
            <a:ext cx="8686800" cy="5486400"/>
          </a:xfrm>
        </p:spPr>
        <p:txBody>
          <a:bodyPr>
            <a:normAutofit lnSpcReduction="10000"/>
          </a:bodyPr>
          <a:lstStyle/>
          <a:p>
            <a:r>
              <a:rPr lang="en-US" u="sng" dirty="0" smtClean="0"/>
              <a:t>Action/Service/Experiential Learning</a:t>
            </a:r>
            <a:r>
              <a:rPr lang="en-US" dirty="0" smtClean="0"/>
              <a:t>:  </a:t>
            </a:r>
          </a:p>
          <a:p>
            <a:pPr lvl="1"/>
            <a:r>
              <a:rPr lang="en-US" dirty="0" smtClean="0"/>
              <a:t>Be bold enough to prepare a calendar that schedules opportunities to</a:t>
            </a:r>
            <a:r>
              <a:rPr lang="en-US" dirty="0">
                <a:sym typeface="Wingdings" panose="05000000000000000000" pitchFamily="2" charset="2"/>
              </a:rPr>
              <a:t>:</a:t>
            </a:r>
            <a:endParaRPr lang="en-US" dirty="0" smtClean="0">
              <a:sym typeface="Wingdings" panose="05000000000000000000" pitchFamily="2" charset="2"/>
            </a:endParaRPr>
          </a:p>
          <a:p>
            <a:pPr lvl="2"/>
            <a:r>
              <a:rPr lang="en-US" dirty="0" smtClean="0">
                <a:sym typeface="Wingdings" panose="05000000000000000000" pitchFamily="2" charset="2"/>
              </a:rPr>
              <a:t>Feed the poor</a:t>
            </a:r>
          </a:p>
          <a:p>
            <a:pPr lvl="2"/>
            <a:r>
              <a:rPr lang="en-US" dirty="0" smtClean="0">
                <a:sym typeface="Wingdings" panose="05000000000000000000" pitchFamily="2" charset="2"/>
              </a:rPr>
              <a:t>Clothe/shelter the homeless</a:t>
            </a:r>
          </a:p>
          <a:p>
            <a:pPr lvl="2"/>
            <a:r>
              <a:rPr lang="en-US" dirty="0" smtClean="0">
                <a:sym typeface="Wingdings" panose="05000000000000000000" pitchFamily="2" charset="2"/>
              </a:rPr>
              <a:t>Visit the sick and infirm</a:t>
            </a:r>
          </a:p>
          <a:p>
            <a:pPr lvl="2"/>
            <a:r>
              <a:rPr lang="en-US" dirty="0" smtClean="0">
                <a:sym typeface="Wingdings" panose="05000000000000000000" pitchFamily="2" charset="2"/>
              </a:rPr>
              <a:t>Participate in a faith-based justice initiative</a:t>
            </a:r>
          </a:p>
          <a:p>
            <a:pPr lvl="2"/>
            <a:r>
              <a:rPr lang="en-US" dirty="0" smtClean="0">
                <a:sym typeface="Wingdings" panose="05000000000000000000" pitchFamily="2" charset="2"/>
              </a:rPr>
              <a:t>Partner with a community service program</a:t>
            </a:r>
          </a:p>
          <a:p>
            <a:pPr lvl="1"/>
            <a:r>
              <a:rPr lang="en-US" dirty="0" smtClean="0">
                <a:sym typeface="Wingdings" panose="05000000000000000000" pitchFamily="2" charset="2"/>
              </a:rPr>
              <a:t>Teach enough in advance for meaningful participation</a:t>
            </a:r>
          </a:p>
          <a:p>
            <a:pPr lvl="1"/>
            <a:r>
              <a:rPr lang="en-US" dirty="0" smtClean="0">
                <a:sym typeface="Wingdings" panose="05000000000000000000" pitchFamily="2" charset="2"/>
              </a:rPr>
              <a:t>Engage in theological reflection/prayer after the experience How did you meet Christ today?</a:t>
            </a:r>
          </a:p>
        </p:txBody>
      </p:sp>
    </p:spTree>
    <p:extLst>
      <p:ext uri="{BB962C8B-B14F-4D97-AF65-F5344CB8AC3E}">
        <p14:creationId xmlns:p14="http://schemas.microsoft.com/office/powerpoint/2010/main" val="2711891560"/>
      </p:ext>
    </p:extLst>
  </p:cSld>
  <p:clrMapOvr>
    <a:masterClrMapping/>
  </p:clrMapOvr>
  <p:transition>
    <p:fade thruBlk="1"/>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457200"/>
            <a:ext cx="8991600" cy="762000"/>
          </a:xfrm>
        </p:spPr>
        <p:txBody>
          <a:bodyPr/>
          <a:lstStyle/>
          <a:p>
            <a:r>
              <a:rPr lang="en-US" dirty="0"/>
              <a:t>So, What about the Practical </a:t>
            </a:r>
            <a:r>
              <a:rPr lang="en-US" dirty="0" smtClean="0"/>
              <a:t>Suggestions?</a:t>
            </a:r>
            <a:endParaRPr lang="en-US" dirty="0"/>
          </a:p>
        </p:txBody>
      </p:sp>
      <p:sp>
        <p:nvSpPr>
          <p:cNvPr id="3" name="Content Placeholder 2"/>
          <p:cNvSpPr>
            <a:spLocks noGrp="1"/>
          </p:cNvSpPr>
          <p:nvPr>
            <p:ph idx="1"/>
          </p:nvPr>
        </p:nvSpPr>
        <p:spPr>
          <a:xfrm>
            <a:off x="381000" y="1447800"/>
            <a:ext cx="8610600" cy="5181600"/>
          </a:xfrm>
        </p:spPr>
        <p:txBody>
          <a:bodyPr>
            <a:normAutofit fontScale="92500" lnSpcReduction="10000"/>
          </a:bodyPr>
          <a:lstStyle/>
          <a:p>
            <a:r>
              <a:rPr lang="en-US" dirty="0" smtClean="0"/>
              <a:t>Schedule with a parish-wide special event and participate as a group: </a:t>
            </a:r>
            <a:r>
              <a:rPr lang="en-US" sz="1900" dirty="0" smtClean="0"/>
              <a:t>(look at the Parish Calendar)</a:t>
            </a:r>
          </a:p>
          <a:p>
            <a:pPr lvl="1"/>
            <a:r>
              <a:rPr lang="en-US" dirty="0" smtClean="0"/>
              <a:t>Whole community/intergenerational faith formation event</a:t>
            </a:r>
          </a:p>
          <a:p>
            <a:pPr lvl="1"/>
            <a:r>
              <a:rPr lang="en-US" dirty="0" smtClean="0"/>
              <a:t>Patronal prayer/celebration</a:t>
            </a:r>
          </a:p>
          <a:p>
            <a:pPr lvl="1"/>
            <a:r>
              <a:rPr lang="en-US" dirty="0" smtClean="0"/>
              <a:t>Vespers</a:t>
            </a:r>
          </a:p>
          <a:p>
            <a:pPr lvl="1"/>
            <a:r>
              <a:rPr lang="en-US" dirty="0" smtClean="0"/>
              <a:t>Feast Day Mass without dismissal (e.g. December 8/November 1)—engage in the desire that is building to participate in Eucharist—attach catechesis that week to this experience</a:t>
            </a:r>
          </a:p>
          <a:p>
            <a:pPr lvl="1"/>
            <a:r>
              <a:rPr lang="en-US" dirty="0" smtClean="0"/>
              <a:t>Local “Pilgrimage”  e.g.  St. Leo Abby—liturgy of the hours, consecrated life, prayer forms…</a:t>
            </a:r>
            <a:endParaRPr lang="en-US" dirty="0"/>
          </a:p>
        </p:txBody>
      </p:sp>
    </p:spTree>
    <p:extLst>
      <p:ext uri="{BB962C8B-B14F-4D97-AF65-F5344CB8AC3E}">
        <p14:creationId xmlns:p14="http://schemas.microsoft.com/office/powerpoint/2010/main" val="3684911390"/>
      </p:ext>
    </p:extLst>
  </p:cSld>
  <p:clrMapOvr>
    <a:masterClrMapping/>
  </p:clrMapOvr>
  <p:transition>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2405" y="381000"/>
            <a:ext cx="9144000" cy="762000"/>
          </a:xfrm>
        </p:spPr>
        <p:txBody>
          <a:bodyPr/>
          <a:lstStyle/>
          <a:p>
            <a:r>
              <a:rPr lang="en-US" dirty="0" smtClean="0"/>
              <a:t>Productive Thinking </a:t>
            </a:r>
            <a:endParaRPr lang="en-US" dirty="0"/>
          </a:p>
        </p:txBody>
      </p:sp>
      <p:sp>
        <p:nvSpPr>
          <p:cNvPr id="5" name="Content Placeholder 4"/>
          <p:cNvSpPr>
            <a:spLocks noGrp="1"/>
          </p:cNvSpPr>
          <p:nvPr>
            <p:ph idx="1"/>
          </p:nvPr>
        </p:nvSpPr>
        <p:spPr>
          <a:xfrm>
            <a:off x="228600" y="1905000"/>
            <a:ext cx="8915400" cy="4572000"/>
          </a:xfrm>
        </p:spPr>
        <p:txBody>
          <a:bodyPr/>
          <a:lstStyle/>
          <a:p>
            <a:r>
              <a:rPr lang="en-US" dirty="0" smtClean="0"/>
              <a:t>Define/Describe what you consider to be a “well formed Catholic”</a:t>
            </a:r>
          </a:p>
          <a:p>
            <a:pPr marL="0" indent="0">
              <a:buNone/>
            </a:pPr>
            <a:endParaRPr lang="en-US" sz="1200" dirty="0" smtClean="0"/>
          </a:p>
          <a:p>
            <a:r>
              <a:rPr lang="en-US" dirty="0" smtClean="0"/>
              <a:t>Circle all the words/phrases that focus on action and behaviors/ practices</a:t>
            </a:r>
          </a:p>
          <a:p>
            <a:pPr marL="0" indent="0">
              <a:buNone/>
            </a:pPr>
            <a:endParaRPr lang="en-US" sz="1200" dirty="0" smtClean="0"/>
          </a:p>
          <a:p>
            <a:r>
              <a:rPr lang="en-US" dirty="0" smtClean="0"/>
              <a:t>Underline all the words/phrases that focus on knowledge or understanding</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Tree>
    <p:extLst>
      <p:ext uri="{BB962C8B-B14F-4D97-AF65-F5344CB8AC3E}">
        <p14:creationId xmlns:p14="http://schemas.microsoft.com/office/powerpoint/2010/main" val="2042227299"/>
      </p:ext>
    </p:extLst>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 calcmode="lin" valueType="num">
                                      <p:cBhvr>
                                        <p:cTn id="12" dur="500" fill="hold"/>
                                        <p:tgtEl>
                                          <p:spTgt spid="5">
                                            <p:txEl>
                                              <p:pRg st="2" end="2"/>
                                            </p:txEl>
                                          </p:spTgt>
                                        </p:tgtEl>
                                        <p:attrNameLst>
                                          <p:attrName>ppt_w</p:attrName>
                                        </p:attrNameLst>
                                      </p:cBhvr>
                                      <p:tavLst>
                                        <p:tav tm="0">
                                          <p:val>
                                            <p:fltVal val="0"/>
                                          </p:val>
                                        </p:tav>
                                        <p:tav tm="100000">
                                          <p:val>
                                            <p:strVal val="#ppt_w"/>
                                          </p:val>
                                        </p:tav>
                                      </p:tavLst>
                                    </p:anim>
                                    <p:anim calcmode="lin" valueType="num">
                                      <p:cBhvr>
                                        <p:cTn id="13" dur="500" fill="hold"/>
                                        <p:tgtEl>
                                          <p:spTgt spid="5">
                                            <p:txEl>
                                              <p:pRg st="2" end="2"/>
                                            </p:txEl>
                                          </p:spTgt>
                                        </p:tgtEl>
                                        <p:attrNameLst>
                                          <p:attrName>ppt_h</p:attrName>
                                        </p:attrNameLst>
                                      </p:cBhvr>
                                      <p:tavLst>
                                        <p:tav tm="0">
                                          <p:val>
                                            <p:fltVal val="0"/>
                                          </p:val>
                                        </p:tav>
                                        <p:tav tm="100000">
                                          <p:val>
                                            <p:strVal val="#ppt_h"/>
                                          </p:val>
                                        </p:tav>
                                      </p:tavLst>
                                    </p:anim>
                                    <p:animEffect transition="in" filter="fade">
                                      <p:cBhvr>
                                        <p:cTn id="14" dur="500"/>
                                        <p:tgtEl>
                                          <p:spTgt spid="5">
                                            <p:txEl>
                                              <p:pRg st="2" end="2"/>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31" presetClass="entr" presetSubtype="0" fill="hold"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 calcmode="lin" valueType="num">
                                      <p:cBhvr>
                                        <p:cTn id="19" dur="1000" fill="hold"/>
                                        <p:tgtEl>
                                          <p:spTgt spid="5">
                                            <p:txEl>
                                              <p:pRg st="4" end="4"/>
                                            </p:txEl>
                                          </p:spTgt>
                                        </p:tgtEl>
                                        <p:attrNameLst>
                                          <p:attrName>ppt_w</p:attrName>
                                        </p:attrNameLst>
                                      </p:cBhvr>
                                      <p:tavLst>
                                        <p:tav tm="0">
                                          <p:val>
                                            <p:fltVal val="0"/>
                                          </p:val>
                                        </p:tav>
                                        <p:tav tm="100000">
                                          <p:val>
                                            <p:strVal val="#ppt_w"/>
                                          </p:val>
                                        </p:tav>
                                      </p:tavLst>
                                    </p:anim>
                                    <p:anim calcmode="lin" valueType="num">
                                      <p:cBhvr>
                                        <p:cTn id="20" dur="1000" fill="hold"/>
                                        <p:tgtEl>
                                          <p:spTgt spid="5">
                                            <p:txEl>
                                              <p:pRg st="4" end="4"/>
                                            </p:txEl>
                                          </p:spTgt>
                                        </p:tgtEl>
                                        <p:attrNameLst>
                                          <p:attrName>ppt_h</p:attrName>
                                        </p:attrNameLst>
                                      </p:cBhvr>
                                      <p:tavLst>
                                        <p:tav tm="0">
                                          <p:val>
                                            <p:fltVal val="0"/>
                                          </p:val>
                                        </p:tav>
                                        <p:tav tm="100000">
                                          <p:val>
                                            <p:strVal val="#ppt_h"/>
                                          </p:val>
                                        </p:tav>
                                      </p:tavLst>
                                    </p:anim>
                                    <p:anim calcmode="lin" valueType="num">
                                      <p:cBhvr>
                                        <p:cTn id="21" dur="1000" fill="hold"/>
                                        <p:tgtEl>
                                          <p:spTgt spid="5">
                                            <p:txEl>
                                              <p:pRg st="4" end="4"/>
                                            </p:txEl>
                                          </p:spTgt>
                                        </p:tgtEl>
                                        <p:attrNameLst>
                                          <p:attrName>style.rotation</p:attrName>
                                        </p:attrNameLst>
                                      </p:cBhvr>
                                      <p:tavLst>
                                        <p:tav tm="0">
                                          <p:val>
                                            <p:fltVal val="90"/>
                                          </p:val>
                                        </p:tav>
                                        <p:tav tm="100000">
                                          <p:val>
                                            <p:fltVal val="0"/>
                                          </p:val>
                                        </p:tav>
                                      </p:tavLst>
                                    </p:anim>
                                    <p:animEffect transition="in" filter="fade">
                                      <p:cBhvr>
                                        <p:cTn id="22" dur="10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914400"/>
          </a:xfrm>
        </p:spPr>
        <p:txBody>
          <a:bodyPr/>
          <a:lstStyle/>
          <a:p>
            <a:r>
              <a:rPr lang="en-US" dirty="0">
                <a:solidFill>
                  <a:srgbClr val="000000"/>
                </a:solidFill>
              </a:rPr>
              <a:t>So, What about the Practical Suggestions</a:t>
            </a:r>
            <a:endParaRPr lang="en-US" dirty="0"/>
          </a:p>
        </p:txBody>
      </p:sp>
      <p:sp>
        <p:nvSpPr>
          <p:cNvPr id="3" name="Content Placeholder 2"/>
          <p:cNvSpPr>
            <a:spLocks noGrp="1"/>
          </p:cNvSpPr>
          <p:nvPr>
            <p:ph idx="1"/>
          </p:nvPr>
        </p:nvSpPr>
        <p:spPr>
          <a:xfrm>
            <a:off x="533400" y="1524000"/>
            <a:ext cx="8458200" cy="4953000"/>
          </a:xfrm>
          <a:ln>
            <a:solidFill>
              <a:schemeClr val="accent1"/>
            </a:solidFill>
          </a:ln>
        </p:spPr>
        <p:txBody>
          <a:bodyPr/>
          <a:lstStyle/>
          <a:p>
            <a:r>
              <a:rPr lang="en-US" dirty="0" smtClean="0"/>
              <a:t>Don’t add to the “silos” in the parish</a:t>
            </a:r>
          </a:p>
          <a:p>
            <a:r>
              <a:rPr lang="en-US" dirty="0" smtClean="0"/>
              <a:t>Always apply “both/and” thinking</a:t>
            </a:r>
          </a:p>
          <a:p>
            <a:r>
              <a:rPr lang="en-US" dirty="0" smtClean="0"/>
              <a:t>Consider pointing the catechumens and candidates toward follow-up activities, authentically Catholic literature, websites etc. for their own individual exploration—</a:t>
            </a:r>
            <a:r>
              <a:rPr lang="en-US" u="sng" dirty="0" smtClean="0"/>
              <a:t>21</a:t>
            </a:r>
            <a:r>
              <a:rPr lang="en-US" u="sng" baseline="30000" dirty="0" smtClean="0"/>
              <a:t>st</a:t>
            </a:r>
            <a:r>
              <a:rPr lang="en-US" u="sng" dirty="0" smtClean="0"/>
              <a:t> Century Learners</a:t>
            </a:r>
          </a:p>
          <a:p>
            <a:r>
              <a:rPr lang="en-US" dirty="0" smtClean="0"/>
              <a:t>Implicit/Explicit “teaching”</a:t>
            </a:r>
          </a:p>
          <a:p>
            <a:pPr lvl="1"/>
            <a:r>
              <a:rPr lang="en-US" dirty="0" smtClean="0"/>
              <a:t>Art &amp; environment, music, video (segments)</a:t>
            </a:r>
          </a:p>
          <a:p>
            <a:endParaRPr lang="en-US" dirty="0" smtClean="0"/>
          </a:p>
          <a:p>
            <a:endParaRPr lang="en-US" dirty="0"/>
          </a:p>
        </p:txBody>
      </p:sp>
    </p:spTree>
    <p:extLst>
      <p:ext uri="{BB962C8B-B14F-4D97-AF65-F5344CB8AC3E}">
        <p14:creationId xmlns:p14="http://schemas.microsoft.com/office/powerpoint/2010/main" val="1730115444"/>
      </p:ext>
    </p:extLst>
  </p:cSld>
  <p:clrMapOvr>
    <a:masterClrMapping/>
  </p:clrMapOvr>
  <p:transition>
    <p:fade thruBlk="1"/>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762000"/>
          </a:xfrm>
        </p:spPr>
        <p:txBody>
          <a:bodyPr/>
          <a:lstStyle/>
          <a:p>
            <a:r>
              <a:rPr lang="en-US" dirty="0">
                <a:solidFill>
                  <a:srgbClr val="000000"/>
                </a:solidFill>
              </a:rPr>
              <a:t>So, What about the Practical </a:t>
            </a:r>
            <a:r>
              <a:rPr lang="en-US" dirty="0" smtClean="0">
                <a:solidFill>
                  <a:srgbClr val="000000"/>
                </a:solidFill>
              </a:rPr>
              <a:t>Suggestions?</a:t>
            </a:r>
            <a:endParaRPr lang="en-US" dirty="0"/>
          </a:p>
        </p:txBody>
      </p:sp>
      <p:sp>
        <p:nvSpPr>
          <p:cNvPr id="3" name="Content Placeholder 2"/>
          <p:cNvSpPr>
            <a:spLocks noGrp="1"/>
          </p:cNvSpPr>
          <p:nvPr>
            <p:ph idx="1"/>
          </p:nvPr>
        </p:nvSpPr>
        <p:spPr>
          <a:xfrm>
            <a:off x="381000" y="1524000"/>
            <a:ext cx="8534400" cy="4953000"/>
          </a:xfrm>
        </p:spPr>
        <p:txBody>
          <a:bodyPr/>
          <a:lstStyle/>
          <a:p>
            <a:r>
              <a:rPr lang="en-US" dirty="0" smtClean="0"/>
              <a:t>Don’t wait until Mystagogy to begin the parish connections:</a:t>
            </a:r>
          </a:p>
          <a:p>
            <a:pPr lvl="1"/>
            <a:r>
              <a:rPr lang="en-US" dirty="0" smtClean="0"/>
              <a:t>Bring in the leadership of a group that relates to a theme that you are presenting and ask them to speak from their hearts about why they commit to their area of ministry</a:t>
            </a:r>
          </a:p>
          <a:p>
            <a:pPr lvl="1"/>
            <a:r>
              <a:rPr lang="en-US" dirty="0" smtClean="0"/>
              <a:t>Guest leaders for breaking open the word or catechumenate session.  e.g. Bible Study Coordinator </a:t>
            </a:r>
          </a:p>
          <a:p>
            <a:pPr lvl="1"/>
            <a:endParaRPr lang="en-US" dirty="0" smtClean="0"/>
          </a:p>
          <a:p>
            <a:pPr lvl="1"/>
            <a:endParaRPr lang="en-US" dirty="0"/>
          </a:p>
        </p:txBody>
      </p:sp>
    </p:spTree>
    <p:extLst>
      <p:ext uri="{BB962C8B-B14F-4D97-AF65-F5344CB8AC3E}">
        <p14:creationId xmlns:p14="http://schemas.microsoft.com/office/powerpoint/2010/main" val="1588751610"/>
      </p:ext>
    </p:extLst>
  </p:cSld>
  <p:clrMapOvr>
    <a:masterClrMapping/>
  </p:clrMapOvr>
  <p:transition>
    <p:fade thruBlk="1"/>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199" y="533400"/>
            <a:ext cx="8991601" cy="762000"/>
          </a:xfrm>
        </p:spPr>
        <p:txBody>
          <a:bodyPr/>
          <a:lstStyle/>
          <a:p>
            <a:r>
              <a:rPr lang="en-US" dirty="0">
                <a:solidFill>
                  <a:srgbClr val="000000"/>
                </a:solidFill>
              </a:rPr>
              <a:t>So, What about the Practical </a:t>
            </a:r>
            <a:r>
              <a:rPr lang="en-US" dirty="0" smtClean="0">
                <a:solidFill>
                  <a:srgbClr val="000000"/>
                </a:solidFill>
              </a:rPr>
              <a:t>Suggestions?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17766551"/>
              </p:ext>
            </p:extLst>
          </p:nvPr>
        </p:nvGraphicFramePr>
        <p:xfrm>
          <a:off x="304800" y="1676400"/>
          <a:ext cx="8679179" cy="4937760"/>
        </p:xfrm>
        <a:graphic>
          <a:graphicData uri="http://schemas.openxmlformats.org/drawingml/2006/table">
            <a:tbl>
              <a:tblPr firstRow="1" firstCol="1" lastRow="1" lastCol="1" bandRow="1" bandCol="1"/>
              <a:tblGrid>
                <a:gridCol w="1639357"/>
                <a:gridCol w="1684108"/>
                <a:gridCol w="1471538"/>
                <a:gridCol w="2212572"/>
                <a:gridCol w="1671604"/>
              </a:tblGrid>
              <a:tr h="0">
                <a:tc>
                  <a:txBody>
                    <a:bodyPr/>
                    <a:lstStyle/>
                    <a:p>
                      <a:pPr marL="0" marR="0" algn="ctr">
                        <a:spcBef>
                          <a:spcPts val="0"/>
                        </a:spcBef>
                        <a:spcAft>
                          <a:spcPts val="0"/>
                        </a:spcAft>
                      </a:pPr>
                      <a:r>
                        <a:rPr lang="en-US" sz="1600" b="1" dirty="0">
                          <a:effectLst/>
                          <a:latin typeface="Times New Roman"/>
                          <a:ea typeface="Times New Roman"/>
                        </a:rPr>
                        <a:t>Six Tasks</a:t>
                      </a:r>
                      <a:endParaRPr lang="en-US"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a:effectLst/>
                          <a:latin typeface="Times New Roman"/>
                          <a:ea typeface="Times New Roman"/>
                        </a:rPr>
                        <a:t>Concept/Theme</a:t>
                      </a:r>
                      <a:endParaRPr lang="en-US"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a:effectLst/>
                          <a:latin typeface="Times New Roman"/>
                          <a:ea typeface="Times New Roman"/>
                        </a:rPr>
                        <a:t>Content</a:t>
                      </a:r>
                      <a:endParaRPr lang="en-US"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a:effectLst/>
                          <a:latin typeface="Times New Roman"/>
                          <a:ea typeface="Times New Roman"/>
                        </a:rPr>
                        <a:t>Experience/Interaction</a:t>
                      </a:r>
                      <a:endParaRPr lang="en-US"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a:effectLst/>
                          <a:latin typeface="Times New Roman"/>
                          <a:ea typeface="Times New Roman"/>
                        </a:rPr>
                        <a:t>Special Notes/</a:t>
                      </a:r>
                      <a:endParaRPr lang="en-US" sz="1200" dirty="0">
                        <a:effectLst/>
                        <a:latin typeface="Times New Roman"/>
                        <a:ea typeface="Times New Roman"/>
                      </a:endParaRPr>
                    </a:p>
                    <a:p>
                      <a:pPr marL="0" marR="0" algn="ctr">
                        <a:spcBef>
                          <a:spcPts val="0"/>
                        </a:spcBef>
                        <a:spcAft>
                          <a:spcPts val="0"/>
                        </a:spcAft>
                      </a:pPr>
                      <a:r>
                        <a:rPr lang="en-US" sz="1600" b="1" dirty="0">
                          <a:effectLst/>
                          <a:latin typeface="Times New Roman"/>
                          <a:ea typeface="Times New Roman"/>
                        </a:rPr>
                        <a:t>Considerations</a:t>
                      </a:r>
                      <a:endParaRPr lang="en-US"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pPr>
                      <a:r>
                        <a:rPr lang="en-US" sz="1200" b="1" dirty="0">
                          <a:effectLst/>
                          <a:latin typeface="Times New Roman"/>
                          <a:ea typeface="Times New Roman"/>
                        </a:rPr>
                        <a:t>Knowledge of the Faith</a:t>
                      </a:r>
                      <a:endParaRPr lang="en-US"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dirty="0">
                          <a:effectLst/>
                          <a:latin typeface="Times New Roman"/>
                          <a:ea typeface="Times New Roman"/>
                        </a:rPr>
                        <a:t> </a:t>
                      </a:r>
                      <a:endParaRPr lang="en-US" sz="1200" dirty="0">
                        <a:effectLst/>
                        <a:latin typeface="Times New Roman"/>
                        <a:ea typeface="Times New Roman"/>
                      </a:endParaRPr>
                    </a:p>
                    <a:p>
                      <a:pPr marL="0" marR="0" algn="ctr">
                        <a:spcBef>
                          <a:spcPts val="0"/>
                        </a:spcBef>
                        <a:spcAft>
                          <a:spcPts val="0"/>
                        </a:spcAft>
                      </a:pPr>
                      <a:r>
                        <a:rPr lang="en-US" sz="1200" b="1" dirty="0">
                          <a:effectLst/>
                          <a:latin typeface="Times New Roman"/>
                          <a:ea typeface="Times New Roman"/>
                        </a:rPr>
                        <a:t> </a:t>
                      </a:r>
                      <a:endParaRPr lang="en-US" sz="1200" dirty="0">
                        <a:effectLst/>
                        <a:latin typeface="Times New Roman"/>
                        <a:ea typeface="Times New Roman"/>
                      </a:endParaRPr>
                    </a:p>
                    <a:p>
                      <a:pPr marL="0" marR="0" algn="ctr">
                        <a:spcBef>
                          <a:spcPts val="0"/>
                        </a:spcBef>
                        <a:spcAft>
                          <a:spcPts val="0"/>
                        </a:spcAft>
                      </a:pPr>
                      <a:r>
                        <a:rPr lang="en-US" sz="1200" b="1" dirty="0">
                          <a:effectLst/>
                          <a:latin typeface="Times New Roman"/>
                          <a:ea typeface="Times New Roman"/>
                        </a:rPr>
                        <a:t> </a:t>
                      </a:r>
                      <a:endParaRPr lang="en-US" sz="1200" dirty="0">
                        <a:effectLst/>
                        <a:latin typeface="Times New Roman"/>
                        <a:ea typeface="Times New Roman"/>
                      </a:endParaRPr>
                    </a:p>
                    <a:p>
                      <a:pPr marL="0" marR="0" algn="ctr">
                        <a:spcBef>
                          <a:spcPts val="0"/>
                        </a:spcBef>
                        <a:spcAft>
                          <a:spcPts val="0"/>
                        </a:spcAft>
                      </a:pPr>
                      <a:r>
                        <a:rPr lang="en-US" sz="1200" b="1" dirty="0">
                          <a:effectLst/>
                          <a:latin typeface="Times New Roman"/>
                          <a:ea typeface="Times New Roman"/>
                        </a:rPr>
                        <a:t> </a:t>
                      </a:r>
                      <a:endParaRPr lang="en-US"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dirty="0">
                          <a:effectLst/>
                          <a:latin typeface="Times New Roman"/>
                          <a:ea typeface="Times New Roman"/>
                        </a:rPr>
                        <a:t> </a:t>
                      </a:r>
                      <a:endParaRPr lang="en-US"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dirty="0">
                          <a:effectLst/>
                          <a:latin typeface="Times New Roman"/>
                          <a:ea typeface="Times New Roman"/>
                        </a:rPr>
                        <a:t> </a:t>
                      </a:r>
                      <a:endParaRPr lang="en-US"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dirty="0">
                          <a:effectLst/>
                          <a:latin typeface="Times New Roman"/>
                          <a:ea typeface="Times New Roman"/>
                        </a:rPr>
                        <a:t> </a:t>
                      </a:r>
                      <a:endParaRPr lang="en-US"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pPr>
                      <a:r>
                        <a:rPr lang="en-US" sz="1200" b="1" dirty="0">
                          <a:effectLst/>
                          <a:latin typeface="Times New Roman"/>
                          <a:ea typeface="Times New Roman"/>
                        </a:rPr>
                        <a:t>Liturgical Formation</a:t>
                      </a:r>
                      <a:endParaRPr lang="en-US"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a:spcBef>
                          <a:spcPts val="0"/>
                        </a:spcBef>
                        <a:spcAft>
                          <a:spcPts val="0"/>
                        </a:spcAft>
                        <a:buFont typeface="Arial" panose="020B0604020202020204" pitchFamily="34" charset="0"/>
                        <a:buNone/>
                      </a:pPr>
                      <a:endParaRPr lang="en-US" sz="1200" b="1" dirty="0" smtClean="0">
                        <a:effectLst/>
                        <a:latin typeface="Times New Roman"/>
                        <a:ea typeface="Times New Roman"/>
                      </a:endParaRPr>
                    </a:p>
                    <a:p>
                      <a:pPr marL="0" marR="0" indent="0" algn="l">
                        <a:spcBef>
                          <a:spcPts val="0"/>
                        </a:spcBef>
                        <a:spcAft>
                          <a:spcPts val="0"/>
                        </a:spcAft>
                        <a:buFont typeface="Arial" panose="020B0604020202020204" pitchFamily="34" charset="0"/>
                        <a:buNone/>
                      </a:pPr>
                      <a:endParaRPr lang="en-US" sz="1200" b="1" dirty="0" smtClean="0">
                        <a:effectLst/>
                        <a:latin typeface="Times New Roman"/>
                        <a:ea typeface="Times New Roman"/>
                      </a:endParaRPr>
                    </a:p>
                    <a:p>
                      <a:pPr marL="0" marR="0" indent="0" algn="l">
                        <a:spcBef>
                          <a:spcPts val="0"/>
                        </a:spcBef>
                        <a:spcAft>
                          <a:spcPts val="0"/>
                        </a:spcAft>
                        <a:buFont typeface="Arial" panose="020B0604020202020204" pitchFamily="34" charset="0"/>
                        <a:buNone/>
                      </a:pPr>
                      <a:endParaRPr lang="en-US" sz="1200" b="1" dirty="0" smtClean="0">
                        <a:effectLst/>
                        <a:latin typeface="Times New Roman"/>
                        <a:ea typeface="Times New Roman"/>
                      </a:endParaRPr>
                    </a:p>
                    <a:p>
                      <a:pPr marL="0" marR="0" indent="0" algn="ctr">
                        <a:spcBef>
                          <a:spcPts val="0"/>
                        </a:spcBef>
                        <a:spcAft>
                          <a:spcPts val="0"/>
                        </a:spcAft>
                        <a:buFont typeface="Arial" panose="020B0604020202020204" pitchFamily="34" charset="0"/>
                        <a:buNone/>
                      </a:pPr>
                      <a:r>
                        <a:rPr lang="en-US" sz="2000" b="1" kern="1200" dirty="0" smtClean="0">
                          <a:solidFill>
                            <a:schemeClr val="tx1"/>
                          </a:solidFill>
                          <a:effectLst/>
                          <a:latin typeface="Times New Roman"/>
                          <a:ea typeface="Times New Roman"/>
                          <a:cs typeface="+mn-cs"/>
                        </a:rPr>
                        <a:t>Liturgical Prayer </a:t>
                      </a:r>
                      <a:endParaRPr lang="en-US" sz="2000" b="1" kern="1200" dirty="0">
                        <a:solidFill>
                          <a:schemeClr val="tx1"/>
                        </a:solidFill>
                        <a:effectLst/>
                        <a:latin typeface="Times New Roman"/>
                        <a:ea typeface="Times New Roman"/>
                        <a:cs typeface="+mn-cs"/>
                      </a:endParaRPr>
                    </a:p>
                    <a:p>
                      <a:pPr marL="0" marR="0" indent="0" algn="l">
                        <a:spcBef>
                          <a:spcPts val="0"/>
                        </a:spcBef>
                        <a:spcAft>
                          <a:spcPts val="0"/>
                        </a:spcAft>
                        <a:buFont typeface="Arial" panose="020B0604020202020204" pitchFamily="34" charset="0"/>
                        <a:buNone/>
                      </a:pPr>
                      <a:endParaRPr lang="en-US"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1" i="0" u="none" strike="noStrike" kern="1200" cap="none" spc="0" normalizeH="0" baseline="0" noProof="0" dirty="0" smtClean="0">
                          <a:ln>
                            <a:noFill/>
                          </a:ln>
                          <a:solidFill>
                            <a:srgbClr val="000000"/>
                          </a:solidFill>
                          <a:effectLst/>
                          <a:uLnTx/>
                          <a:uFillTx/>
                          <a:latin typeface="Times New Roman"/>
                          <a:ea typeface="Times New Roman"/>
                          <a:cs typeface="+mn-cs"/>
                        </a:rPr>
                        <a:t>Prayer Types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1" i="0" u="none" strike="noStrike" kern="1200" cap="none" spc="0" normalizeH="0" baseline="0" noProof="0" dirty="0" smtClean="0">
                          <a:ln>
                            <a:noFill/>
                          </a:ln>
                          <a:solidFill>
                            <a:srgbClr val="000000"/>
                          </a:solidFill>
                          <a:effectLst/>
                          <a:uLnTx/>
                          <a:uFillTx/>
                          <a:latin typeface="Times New Roman"/>
                          <a:ea typeface="Times New Roman"/>
                          <a:cs typeface="+mn-cs"/>
                        </a:rPr>
                        <a:t>Universal Commitment to Prayer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1" i="0" u="none" strike="noStrike" kern="1200" cap="none" spc="0" normalizeH="0" baseline="0" noProof="0" dirty="0" smtClean="0">
                          <a:ln>
                            <a:noFill/>
                          </a:ln>
                          <a:solidFill>
                            <a:srgbClr val="000000"/>
                          </a:solidFill>
                          <a:effectLst/>
                          <a:uLnTx/>
                          <a:uFillTx/>
                          <a:latin typeface="Times New Roman"/>
                          <a:ea typeface="Times New Roman"/>
                          <a:cs typeface="+mn-cs"/>
                        </a:rPr>
                        <a:t>Seasons of the Church Year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1" i="0" u="none" strike="noStrike" kern="1200" cap="none" spc="0" normalizeH="0" baseline="0" noProof="0" dirty="0" smtClean="0">
                          <a:ln>
                            <a:noFill/>
                          </a:ln>
                          <a:solidFill>
                            <a:srgbClr val="000000"/>
                          </a:solidFill>
                          <a:effectLst/>
                          <a:uLnTx/>
                          <a:uFillTx/>
                          <a:latin typeface="Times New Roman"/>
                          <a:ea typeface="Times New Roman"/>
                          <a:cs typeface="+mn-cs"/>
                        </a:rPr>
                        <a:t>Consecration of the Day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600" b="1" i="0" u="none" strike="noStrike" kern="1200" cap="none" spc="0" normalizeH="0" baseline="0" noProof="0" dirty="0" smtClean="0">
                        <a:ln>
                          <a:noFill/>
                        </a:ln>
                        <a:solidFill>
                          <a:srgbClr val="000000"/>
                        </a:solidFill>
                        <a:effectLst/>
                        <a:uLnTx/>
                        <a:uFillTx/>
                        <a:latin typeface="Times New Roman"/>
                        <a:ea typeface="Times New Roman"/>
                        <a:cs typeface="+mn-cs"/>
                      </a:endParaRPr>
                    </a:p>
                    <a:p>
                      <a:pPr marL="0" marR="0" algn="ctr">
                        <a:spcBef>
                          <a:spcPts val="0"/>
                        </a:spcBef>
                        <a:spcAft>
                          <a:spcPts val="0"/>
                        </a:spcAft>
                      </a:pPr>
                      <a:r>
                        <a:rPr lang="en-US" sz="1200" b="1" dirty="0">
                          <a:effectLst/>
                          <a:latin typeface="Times New Roman"/>
                          <a:ea typeface="Times New Roman"/>
                        </a:rPr>
                        <a:t> </a:t>
                      </a:r>
                      <a:endParaRPr lang="en-US"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endParaRPr lang="en-US" sz="2000" b="1" dirty="0" smtClean="0">
                        <a:effectLst/>
                        <a:latin typeface="Times New Roman"/>
                        <a:ea typeface="Times New Roman"/>
                      </a:endParaRPr>
                    </a:p>
                    <a:p>
                      <a:pPr marL="0" marR="0" algn="l">
                        <a:spcBef>
                          <a:spcPts val="0"/>
                        </a:spcBef>
                        <a:spcAft>
                          <a:spcPts val="0"/>
                        </a:spcAft>
                      </a:pPr>
                      <a:endParaRPr lang="en-US" sz="2000" b="1" dirty="0" smtClean="0">
                        <a:effectLst/>
                        <a:latin typeface="Times New Roman"/>
                        <a:ea typeface="Times New Roman"/>
                      </a:endParaRPr>
                    </a:p>
                    <a:p>
                      <a:pPr marL="0" marR="0" algn="ctr">
                        <a:spcBef>
                          <a:spcPts val="0"/>
                        </a:spcBef>
                        <a:spcAft>
                          <a:spcPts val="0"/>
                        </a:spcAft>
                      </a:pPr>
                      <a:endParaRPr lang="en-US" sz="2000" b="1" dirty="0" smtClean="0">
                        <a:effectLst/>
                        <a:latin typeface="Times New Roman"/>
                        <a:ea typeface="Times New Roman"/>
                      </a:endParaRPr>
                    </a:p>
                    <a:p>
                      <a:pPr marL="0" marR="0" algn="ctr">
                        <a:spcBef>
                          <a:spcPts val="0"/>
                        </a:spcBef>
                        <a:spcAft>
                          <a:spcPts val="0"/>
                        </a:spcAft>
                      </a:pPr>
                      <a:r>
                        <a:rPr lang="en-US" sz="2000" b="1" dirty="0" smtClean="0">
                          <a:effectLst/>
                          <a:latin typeface="Times New Roman"/>
                          <a:ea typeface="Times New Roman"/>
                        </a:rPr>
                        <a:t>Advent Vespers</a:t>
                      </a:r>
                      <a:r>
                        <a:rPr lang="en-US" sz="2000" b="1" dirty="0">
                          <a:effectLst/>
                          <a:latin typeface="Times New Roman"/>
                          <a:ea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1450" marR="0" indent="-171450" algn="l">
                        <a:spcBef>
                          <a:spcPts val="0"/>
                        </a:spcBef>
                        <a:spcAft>
                          <a:spcPts val="0"/>
                        </a:spcAft>
                        <a:buFont typeface="Arial" panose="020B0604020202020204" pitchFamily="34" charset="0"/>
                        <a:buChar char="•"/>
                      </a:pPr>
                      <a:r>
                        <a:rPr kumimoji="0" lang="en-US" sz="1600" b="1" i="0" u="none" strike="noStrike" kern="1200" cap="none" spc="0" normalizeH="0" baseline="0" dirty="0" smtClean="0">
                          <a:ln>
                            <a:noFill/>
                          </a:ln>
                          <a:solidFill>
                            <a:srgbClr val="000000"/>
                          </a:solidFill>
                          <a:effectLst/>
                          <a:uLnTx/>
                          <a:uFillTx/>
                          <a:latin typeface="Times New Roman"/>
                          <a:ea typeface="Times New Roman"/>
                          <a:cs typeface="+mn-cs"/>
                        </a:rPr>
                        <a:t>Use of Incense and its symbolism</a:t>
                      </a:r>
                      <a:r>
                        <a:rPr lang="en-US" sz="1200" b="1" dirty="0">
                          <a:effectLst/>
                          <a:latin typeface="Times New Roman"/>
                          <a:ea typeface="Times New Roman"/>
                        </a:rPr>
                        <a:t> </a:t>
                      </a:r>
                      <a:endParaRPr lang="en-US" sz="1200" b="1" dirty="0" smtClean="0">
                        <a:effectLst/>
                        <a:latin typeface="Times New Roman"/>
                        <a:ea typeface="Times New Roman"/>
                      </a:endParaRPr>
                    </a:p>
                    <a:p>
                      <a:pPr marL="0" marR="0" indent="0" algn="l">
                        <a:spcBef>
                          <a:spcPts val="0"/>
                        </a:spcBef>
                        <a:spcAft>
                          <a:spcPts val="0"/>
                        </a:spcAft>
                        <a:buFont typeface="Arial" panose="020B0604020202020204" pitchFamily="34" charset="0"/>
                        <a:buNone/>
                      </a:pPr>
                      <a:endParaRPr lang="en-US" sz="800" b="1" dirty="0" smtClean="0">
                        <a:effectLst/>
                        <a:latin typeface="Times New Roman"/>
                        <a:ea typeface="Times New Roman"/>
                      </a:endParaRPr>
                    </a:p>
                    <a:p>
                      <a:pPr marL="171450" marR="0" indent="-171450" algn="l">
                        <a:spcBef>
                          <a:spcPts val="0"/>
                        </a:spcBef>
                        <a:spcAft>
                          <a:spcPts val="0"/>
                        </a:spcAft>
                        <a:buFont typeface="Arial" panose="020B0604020202020204" pitchFamily="34" charset="0"/>
                        <a:buChar char="•"/>
                      </a:pPr>
                      <a:r>
                        <a:rPr kumimoji="0" lang="en-US" sz="1600" b="1" i="0" u="none" strike="noStrike" kern="1200" cap="none" spc="0" normalizeH="0" baseline="0" dirty="0" smtClean="0">
                          <a:ln>
                            <a:noFill/>
                          </a:ln>
                          <a:solidFill>
                            <a:srgbClr val="000000"/>
                          </a:solidFill>
                          <a:effectLst/>
                          <a:uLnTx/>
                          <a:uFillTx/>
                          <a:latin typeface="Times New Roman"/>
                          <a:ea typeface="Times New Roman"/>
                          <a:cs typeface="+mn-cs"/>
                        </a:rPr>
                        <a:t>Prayer Postures: Stand for Gospel Canticle</a:t>
                      </a:r>
                    </a:p>
                    <a:p>
                      <a:pPr marL="0" marR="0" indent="0" algn="l">
                        <a:spcBef>
                          <a:spcPts val="0"/>
                        </a:spcBef>
                        <a:spcAft>
                          <a:spcPts val="0"/>
                        </a:spcAft>
                        <a:buFont typeface="Arial" panose="020B0604020202020204" pitchFamily="34" charset="0"/>
                        <a:buNone/>
                      </a:pPr>
                      <a:endParaRPr kumimoji="0" lang="en-US" sz="800" b="1" i="0" u="none" strike="noStrike" kern="1200" cap="none" spc="0" normalizeH="0" baseline="0" dirty="0" smtClean="0">
                        <a:ln>
                          <a:noFill/>
                        </a:ln>
                        <a:solidFill>
                          <a:srgbClr val="000000"/>
                        </a:solidFill>
                        <a:effectLst/>
                        <a:uLnTx/>
                        <a:uFillTx/>
                        <a:latin typeface="Times New Roman"/>
                        <a:ea typeface="Times New Roman"/>
                        <a:cs typeface="+mn-cs"/>
                      </a:endParaRPr>
                    </a:p>
                    <a:p>
                      <a:pPr marL="171450" marR="0" indent="-171450" algn="l">
                        <a:spcBef>
                          <a:spcPts val="0"/>
                        </a:spcBef>
                        <a:spcAft>
                          <a:spcPts val="0"/>
                        </a:spcAft>
                        <a:buFont typeface="Arial" panose="020B0604020202020204" pitchFamily="34" charset="0"/>
                        <a:buChar char="•"/>
                      </a:pPr>
                      <a:r>
                        <a:rPr kumimoji="0" lang="en-US" sz="1600" b="1" i="0" u="none" strike="noStrike" kern="1200" cap="none" spc="0" normalizeH="0" baseline="0" dirty="0" smtClean="0">
                          <a:ln>
                            <a:noFill/>
                          </a:ln>
                          <a:solidFill>
                            <a:srgbClr val="000000"/>
                          </a:solidFill>
                          <a:effectLst/>
                          <a:uLnTx/>
                          <a:uFillTx/>
                          <a:latin typeface="Times New Roman"/>
                          <a:ea typeface="Times New Roman"/>
                          <a:cs typeface="+mn-cs"/>
                        </a:rPr>
                        <a:t>Magnificat</a:t>
                      </a:r>
                      <a:endParaRPr kumimoji="0" lang="en-US" sz="1600" b="1" i="0" u="none" strike="noStrike" kern="1200" cap="none" spc="0" normalizeH="0" baseline="0" dirty="0">
                        <a:ln>
                          <a:noFill/>
                        </a:ln>
                        <a:solidFill>
                          <a:srgbClr val="000000"/>
                        </a:solidFill>
                        <a:effectLst/>
                        <a:uLnTx/>
                        <a:uFillTx/>
                        <a:latin typeface="Times New Roman"/>
                        <a:ea typeface="Times New Roman"/>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pPr>
                      <a:r>
                        <a:rPr lang="en-US" sz="1200" b="1" dirty="0">
                          <a:effectLst/>
                          <a:latin typeface="Times New Roman"/>
                          <a:ea typeface="Times New Roman"/>
                        </a:rPr>
                        <a:t>Moral Formation</a:t>
                      </a:r>
                      <a:endParaRPr lang="en-US"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dirty="0">
                          <a:effectLst/>
                          <a:latin typeface="Times New Roman"/>
                          <a:ea typeface="Times New Roman"/>
                        </a:rPr>
                        <a:t> </a:t>
                      </a:r>
                      <a:endParaRPr lang="en-US" sz="1200" dirty="0">
                        <a:effectLst/>
                        <a:latin typeface="Times New Roman"/>
                        <a:ea typeface="Times New Roman"/>
                      </a:endParaRPr>
                    </a:p>
                    <a:p>
                      <a:pPr marL="0" marR="0" algn="ctr">
                        <a:spcBef>
                          <a:spcPts val="0"/>
                        </a:spcBef>
                        <a:spcAft>
                          <a:spcPts val="0"/>
                        </a:spcAft>
                      </a:pPr>
                      <a:endParaRPr lang="en-US" sz="1200" dirty="0">
                        <a:effectLst/>
                        <a:latin typeface="Times New Roman"/>
                        <a:ea typeface="Times New Roman"/>
                      </a:endParaRPr>
                    </a:p>
                    <a:p>
                      <a:pPr marL="0" marR="0" algn="ctr">
                        <a:spcBef>
                          <a:spcPts val="0"/>
                        </a:spcBef>
                        <a:spcAft>
                          <a:spcPts val="0"/>
                        </a:spcAft>
                      </a:pPr>
                      <a:r>
                        <a:rPr lang="en-US" sz="1200" b="1" dirty="0">
                          <a:effectLst/>
                          <a:latin typeface="Times New Roman"/>
                          <a:ea typeface="Times New Roman"/>
                        </a:rPr>
                        <a:t> </a:t>
                      </a:r>
                      <a:endParaRPr lang="en-US" sz="1200" dirty="0">
                        <a:effectLst/>
                        <a:latin typeface="Times New Roman"/>
                        <a:ea typeface="Times New Roman"/>
                      </a:endParaRPr>
                    </a:p>
                    <a:p>
                      <a:pPr marL="0" marR="0" algn="ctr">
                        <a:spcBef>
                          <a:spcPts val="0"/>
                        </a:spcBef>
                        <a:spcAft>
                          <a:spcPts val="0"/>
                        </a:spcAft>
                      </a:pPr>
                      <a:r>
                        <a:rPr lang="en-US" sz="1200" b="1" dirty="0">
                          <a:effectLst/>
                          <a:latin typeface="Times New Roman"/>
                          <a:ea typeface="Times New Roman"/>
                        </a:rPr>
                        <a:t> </a:t>
                      </a:r>
                      <a:endParaRPr lang="en-US" sz="1200" dirty="0">
                        <a:effectLst/>
                        <a:latin typeface="Times New Roman"/>
                        <a:ea typeface="Times New Roman"/>
                      </a:endParaRPr>
                    </a:p>
                    <a:p>
                      <a:pPr marL="0" marR="0" algn="ctr">
                        <a:spcBef>
                          <a:spcPts val="0"/>
                        </a:spcBef>
                        <a:spcAft>
                          <a:spcPts val="0"/>
                        </a:spcAft>
                      </a:pPr>
                      <a:r>
                        <a:rPr lang="en-US" sz="1200" b="1" dirty="0">
                          <a:effectLst/>
                          <a:latin typeface="Times New Roman"/>
                          <a:ea typeface="Times New Roman"/>
                        </a:rPr>
                        <a:t> </a:t>
                      </a:r>
                      <a:endParaRPr lang="en-US" sz="1200" dirty="0">
                        <a:effectLst/>
                        <a:latin typeface="Times New Roman"/>
                        <a:ea typeface="Times New Roman"/>
                      </a:endParaRPr>
                    </a:p>
                    <a:p>
                      <a:pPr marL="0" marR="0" algn="ctr">
                        <a:spcBef>
                          <a:spcPts val="0"/>
                        </a:spcBef>
                        <a:spcAft>
                          <a:spcPts val="0"/>
                        </a:spcAft>
                      </a:pPr>
                      <a:r>
                        <a:rPr lang="en-US" sz="1200" b="1" dirty="0">
                          <a:effectLst/>
                          <a:latin typeface="Times New Roman"/>
                          <a:ea typeface="Times New Roman"/>
                        </a:rPr>
                        <a:t> </a:t>
                      </a:r>
                      <a:endParaRPr lang="en-US"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dirty="0">
                          <a:effectLst/>
                          <a:latin typeface="Times New Roman"/>
                          <a:ea typeface="Times New Roman"/>
                        </a:rPr>
                        <a:t> </a:t>
                      </a:r>
                      <a:endParaRPr lang="en-US"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dirty="0">
                          <a:effectLst/>
                          <a:latin typeface="Times New Roman"/>
                          <a:ea typeface="Times New Roman"/>
                        </a:rPr>
                        <a:t> </a:t>
                      </a:r>
                      <a:endParaRPr lang="en-US"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dirty="0">
                          <a:effectLst/>
                          <a:latin typeface="Times New Roman"/>
                          <a:ea typeface="Times New Roman"/>
                        </a:rPr>
                        <a:t> </a:t>
                      </a:r>
                      <a:endParaRPr lang="en-US"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372322236"/>
      </p:ext>
    </p:extLst>
  </p:cSld>
  <p:clrMapOvr>
    <a:masterClrMapping/>
  </p:clrMapOvr>
  <p:transition>
    <p:fade thruBlk="1"/>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60" y="228600"/>
            <a:ext cx="9144000" cy="762000"/>
          </a:xfrm>
        </p:spPr>
        <p:txBody>
          <a:bodyPr/>
          <a:lstStyle/>
          <a:p>
            <a:r>
              <a:rPr lang="en-US" dirty="0" smtClean="0"/>
              <a:t>In Summary</a:t>
            </a:r>
            <a:endParaRPr lang="en-US" dirty="0"/>
          </a:p>
        </p:txBody>
      </p:sp>
      <p:sp>
        <p:nvSpPr>
          <p:cNvPr id="3" name="Content Placeholder 2"/>
          <p:cNvSpPr>
            <a:spLocks noGrp="1"/>
          </p:cNvSpPr>
          <p:nvPr>
            <p:ph idx="1"/>
          </p:nvPr>
        </p:nvSpPr>
        <p:spPr>
          <a:xfrm>
            <a:off x="533400" y="1295400"/>
            <a:ext cx="8305800" cy="5181600"/>
          </a:xfrm>
        </p:spPr>
        <p:txBody>
          <a:bodyPr>
            <a:normAutofit fontScale="85000" lnSpcReduction="10000"/>
          </a:bodyPr>
          <a:lstStyle/>
          <a:p>
            <a:r>
              <a:rPr lang="en-US" dirty="0" smtClean="0"/>
              <a:t>Look over your year-long plan</a:t>
            </a:r>
          </a:p>
          <a:p>
            <a:pPr lvl="1"/>
            <a:r>
              <a:rPr lang="en-US" dirty="0" smtClean="0"/>
              <a:t>Consider the Periods of the Catechumenate and Allow the Guidance in the Rite to Nuance Your Topics and Formational Style</a:t>
            </a:r>
          </a:p>
          <a:p>
            <a:pPr lvl="1"/>
            <a:r>
              <a:rPr lang="en-US" dirty="0" smtClean="0"/>
              <a:t>Look for the Teachable Moments and Opportunities Available at Your Parish</a:t>
            </a:r>
          </a:p>
          <a:p>
            <a:pPr lvl="1"/>
            <a:r>
              <a:rPr lang="en-US" dirty="0" smtClean="0"/>
              <a:t>Consider the Balance in The Formation of Head—Heart—Hands and use the tools mentioned to assist in blending all of these</a:t>
            </a:r>
          </a:p>
          <a:p>
            <a:pPr lvl="1"/>
            <a:r>
              <a:rPr lang="en-US" dirty="0" smtClean="0"/>
              <a:t>Remember, you are establishing a foundation for a lifetime of full, conscious and active participation in the life, liturgy and spirituality of the Catholic Church.  Let them meet Jesus in the Breaking of the Bread—He is there for them for all their days!</a:t>
            </a:r>
            <a:endParaRPr lang="en-US" dirty="0"/>
          </a:p>
        </p:txBody>
      </p:sp>
    </p:spTree>
    <p:extLst>
      <p:ext uri="{BB962C8B-B14F-4D97-AF65-F5344CB8AC3E}">
        <p14:creationId xmlns:p14="http://schemas.microsoft.com/office/powerpoint/2010/main" val="2776660742"/>
      </p:ext>
    </p:extLst>
  </p:cSld>
  <p:clrMapOvr>
    <a:masterClrMapping/>
  </p:clrMapOvr>
  <p:transition>
    <p:fade thruBlk="1"/>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9144000" cy="990600"/>
          </a:xfrm>
        </p:spPr>
        <p:txBody>
          <a:bodyPr/>
          <a:lstStyle/>
          <a:p>
            <a:r>
              <a:rPr lang="en-US" dirty="0" smtClean="0"/>
              <a:t>Questions/Conclusions/Contact</a:t>
            </a:r>
            <a:endParaRPr lang="en-US" dirty="0"/>
          </a:p>
        </p:txBody>
      </p:sp>
      <p:sp>
        <p:nvSpPr>
          <p:cNvPr id="3" name="Content Placeholder 2"/>
          <p:cNvSpPr>
            <a:spLocks noGrp="1"/>
          </p:cNvSpPr>
          <p:nvPr>
            <p:ph idx="1"/>
          </p:nvPr>
        </p:nvSpPr>
        <p:spPr>
          <a:xfrm>
            <a:off x="533400" y="1676400"/>
            <a:ext cx="8458200" cy="5029200"/>
          </a:xfrm>
        </p:spPr>
        <p:txBody>
          <a:bodyPr>
            <a:normAutofit/>
          </a:bodyPr>
          <a:lstStyle/>
          <a:p>
            <a:r>
              <a:rPr lang="en-US" dirty="0" smtClean="0"/>
              <a:t>Questions?</a:t>
            </a:r>
            <a:endParaRPr lang="en-US" dirty="0"/>
          </a:p>
          <a:p>
            <a:r>
              <a:rPr lang="en-US" dirty="0" smtClean="0"/>
              <a:t>Any Conclusions That You May Want to Jot Down Now to Remind Yourself Later?</a:t>
            </a:r>
            <a:endParaRPr lang="en-US" dirty="0"/>
          </a:p>
          <a:p>
            <a:r>
              <a:rPr lang="en-US" dirty="0" smtClean="0"/>
              <a:t>If you need assistance, do not hesitate to contact me at:  </a:t>
            </a:r>
            <a:r>
              <a:rPr lang="en-US" dirty="0" smtClean="0">
                <a:hlinkClick r:id="rId2"/>
              </a:rPr>
              <a:t>BAL@DOSP.org</a:t>
            </a:r>
            <a:endParaRPr lang="en-US" dirty="0" smtClean="0"/>
          </a:p>
          <a:p>
            <a:r>
              <a:rPr lang="en-US" dirty="0" smtClean="0"/>
              <a:t>Thank You for Companioning Those to Whom You are Called as They Journey to Their Emmaus Encounter!</a:t>
            </a:r>
            <a:endParaRPr lang="en-US" dirty="0"/>
          </a:p>
        </p:txBody>
      </p:sp>
    </p:spTree>
    <p:extLst>
      <p:ext uri="{BB962C8B-B14F-4D97-AF65-F5344CB8AC3E}">
        <p14:creationId xmlns:p14="http://schemas.microsoft.com/office/powerpoint/2010/main" val="2416587758"/>
      </p:ext>
    </p:extLst>
  </p:cSld>
  <p:clrMapOvr>
    <a:masterClrMapping/>
  </p:clrMapOvr>
  <p:transition>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1143000"/>
          </a:xfrm>
        </p:spPr>
        <p:txBody>
          <a:bodyPr/>
          <a:lstStyle/>
          <a:p>
            <a:r>
              <a:rPr lang="en-US" dirty="0" smtClean="0"/>
              <a:t>Reaping a Rich Harvest: Developing </a:t>
            </a:r>
            <a:r>
              <a:rPr lang="en-US" i="1" dirty="0" smtClean="0"/>
              <a:t>“Formed” and “Transformed”</a:t>
            </a:r>
            <a:r>
              <a:rPr lang="en-US" dirty="0" smtClean="0"/>
              <a:t> </a:t>
            </a:r>
            <a:r>
              <a:rPr lang="en-US" i="1" dirty="0" smtClean="0"/>
              <a:t>Catholics</a:t>
            </a:r>
            <a:endParaRPr lang="en-US" b="1" dirty="0"/>
          </a:p>
        </p:txBody>
      </p:sp>
      <p:sp>
        <p:nvSpPr>
          <p:cNvPr id="3" name="Content Placeholder 2"/>
          <p:cNvSpPr>
            <a:spLocks noGrp="1"/>
          </p:cNvSpPr>
          <p:nvPr>
            <p:ph idx="1"/>
          </p:nvPr>
        </p:nvSpPr>
        <p:spPr>
          <a:xfrm>
            <a:off x="762000" y="1905000"/>
            <a:ext cx="8153400" cy="4724400"/>
          </a:xfrm>
        </p:spPr>
        <p:txBody>
          <a:bodyPr>
            <a:normAutofit fontScale="92500" lnSpcReduction="20000"/>
          </a:bodyPr>
          <a:lstStyle/>
          <a:p>
            <a:r>
              <a:rPr lang="en-US" dirty="0" smtClean="0"/>
              <a:t>The </a:t>
            </a:r>
            <a:r>
              <a:rPr lang="en-US" dirty="0"/>
              <a:t>story of the Road to Emmaus is the paradigm for moving from catechesis focused on information to catechesis that leads  to transformation, thus fostering the development of faith-filled disciples of Jesus.  This session will investigate Shared Christian Praxis and other models of formation that are holistic and multidimensional so that the “head, heart and hands” of the catechumens and candidates are engaged in the RCIA process.  </a:t>
            </a:r>
          </a:p>
        </p:txBody>
      </p:sp>
    </p:spTree>
    <p:extLst>
      <p:ext uri="{BB962C8B-B14F-4D97-AF65-F5344CB8AC3E}">
        <p14:creationId xmlns:p14="http://schemas.microsoft.com/office/powerpoint/2010/main" val="43464123"/>
      </p:ext>
    </p:extLst>
  </p:cSld>
  <p:clrMapOvr>
    <a:masterClrMapping/>
  </p:clrMapOvr>
  <p:transition>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442" y="457200"/>
            <a:ext cx="9144000" cy="762000"/>
          </a:xfrm>
        </p:spPr>
        <p:txBody>
          <a:bodyPr/>
          <a:lstStyle/>
          <a:p>
            <a:r>
              <a:rPr lang="en-US" dirty="0" smtClean="0"/>
              <a:t>Paradigm Thinking</a:t>
            </a:r>
            <a:endParaRPr lang="en-US" dirty="0"/>
          </a:p>
        </p:txBody>
      </p:sp>
      <p:sp>
        <p:nvSpPr>
          <p:cNvPr id="3" name="Content Placeholder 2"/>
          <p:cNvSpPr>
            <a:spLocks noGrp="1"/>
          </p:cNvSpPr>
          <p:nvPr>
            <p:ph idx="1"/>
          </p:nvPr>
        </p:nvSpPr>
        <p:spPr>
          <a:xfrm>
            <a:off x="838200" y="1676400"/>
            <a:ext cx="7924800" cy="4800600"/>
          </a:xfrm>
        </p:spPr>
        <p:txBody>
          <a:bodyPr/>
          <a:lstStyle/>
          <a:p>
            <a:r>
              <a:rPr lang="en-US" dirty="0" smtClean="0"/>
              <a:t>Listen with fresh ears this very familiar Gospel story: </a:t>
            </a:r>
          </a:p>
          <a:p>
            <a:pPr marL="0" indent="0">
              <a:buNone/>
            </a:pPr>
            <a:endParaRPr lang="en-US" dirty="0" smtClean="0"/>
          </a:p>
          <a:p>
            <a:pPr marL="0" indent="0" algn="ctr">
              <a:buNone/>
            </a:pPr>
            <a:r>
              <a:rPr lang="en-US" sz="4800" dirty="0" smtClean="0"/>
              <a:t>The Appearance on The Road to Emmaus</a:t>
            </a:r>
          </a:p>
          <a:p>
            <a:pPr marL="0" indent="0" algn="ctr">
              <a:buNone/>
            </a:pPr>
            <a:r>
              <a:rPr lang="en-US" sz="4800" dirty="0" smtClean="0"/>
              <a:t>Luke 24: 13-35</a:t>
            </a:r>
            <a:endParaRPr lang="en-US" sz="4800" dirty="0"/>
          </a:p>
        </p:txBody>
      </p:sp>
    </p:spTree>
    <p:extLst>
      <p:ext uri="{BB962C8B-B14F-4D97-AF65-F5344CB8AC3E}">
        <p14:creationId xmlns:p14="http://schemas.microsoft.com/office/powerpoint/2010/main" val="3445061850"/>
      </p:ext>
    </p:extLst>
  </p:cSld>
  <p:clrMapOvr>
    <a:masterClrMapping/>
  </p:clrMapOvr>
  <p:transition>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670" y="228600"/>
            <a:ext cx="9144000" cy="762000"/>
          </a:xfrm>
        </p:spPr>
        <p:txBody>
          <a:bodyPr/>
          <a:lstStyle/>
          <a:p>
            <a:r>
              <a:rPr lang="en-US" dirty="0" smtClean="0"/>
              <a:t>Framework for Consideration</a:t>
            </a:r>
            <a:endParaRPr lang="en-US" dirty="0"/>
          </a:p>
        </p:txBody>
      </p:sp>
      <p:sp>
        <p:nvSpPr>
          <p:cNvPr id="3" name="Content Placeholder 2"/>
          <p:cNvSpPr>
            <a:spLocks noGrp="1"/>
          </p:cNvSpPr>
          <p:nvPr>
            <p:ph idx="1"/>
          </p:nvPr>
        </p:nvSpPr>
        <p:spPr>
          <a:xfrm>
            <a:off x="228600" y="1143000"/>
            <a:ext cx="8839200" cy="5486400"/>
          </a:xfrm>
        </p:spPr>
        <p:txBody>
          <a:bodyPr>
            <a:normAutofit fontScale="92500" lnSpcReduction="20000"/>
          </a:bodyPr>
          <a:lstStyle/>
          <a:p>
            <a:r>
              <a:rPr lang="en-US" dirty="0" smtClean="0"/>
              <a:t>What outcomes do we intend?</a:t>
            </a:r>
          </a:p>
          <a:p>
            <a:pPr lvl="1"/>
            <a:r>
              <a:rPr lang="en-US" dirty="0" smtClean="0"/>
              <a:t>Holistic Formation</a:t>
            </a:r>
          </a:p>
          <a:p>
            <a:pPr lvl="1"/>
            <a:r>
              <a:rPr lang="en-US" dirty="0" smtClean="0"/>
              <a:t>Mature Discipleship</a:t>
            </a:r>
            <a:endParaRPr lang="en-US" dirty="0"/>
          </a:p>
          <a:p>
            <a:pPr lvl="1"/>
            <a:r>
              <a:rPr lang="en-US" dirty="0" smtClean="0"/>
              <a:t>Lifelong Learners/Participants </a:t>
            </a:r>
            <a:endParaRPr lang="en-US" dirty="0"/>
          </a:p>
          <a:p>
            <a:pPr lvl="0"/>
            <a:r>
              <a:rPr lang="en-US" dirty="0">
                <a:solidFill>
                  <a:srgbClr val="000000"/>
                </a:solidFill>
              </a:rPr>
              <a:t>What vision and direction is available from our Church Documents</a:t>
            </a:r>
            <a:r>
              <a:rPr lang="en-US" dirty="0" smtClean="0">
                <a:solidFill>
                  <a:srgbClr val="000000"/>
                </a:solidFill>
              </a:rPr>
              <a:t>?</a:t>
            </a:r>
          </a:p>
          <a:p>
            <a:pPr lvl="1"/>
            <a:r>
              <a:rPr lang="en-US" dirty="0">
                <a:solidFill>
                  <a:srgbClr val="000000"/>
                </a:solidFill>
              </a:rPr>
              <a:t>	</a:t>
            </a:r>
            <a:r>
              <a:rPr lang="en-US" u="sng" dirty="0" smtClean="0">
                <a:solidFill>
                  <a:srgbClr val="000000"/>
                </a:solidFill>
              </a:rPr>
              <a:t>Primary Source</a:t>
            </a:r>
            <a:r>
              <a:rPr lang="en-US" dirty="0" smtClean="0">
                <a:solidFill>
                  <a:srgbClr val="000000"/>
                </a:solidFill>
              </a:rPr>
              <a:t>: RCIA Document</a:t>
            </a:r>
          </a:p>
          <a:p>
            <a:pPr lvl="2"/>
            <a:r>
              <a:rPr lang="en-US" dirty="0" smtClean="0">
                <a:solidFill>
                  <a:srgbClr val="000000"/>
                </a:solidFill>
              </a:rPr>
              <a:t>General Directory for Catechesis &amp; Our Hearts Were Burning Within Us.</a:t>
            </a:r>
            <a:endParaRPr lang="en-US" dirty="0" smtClean="0"/>
          </a:p>
          <a:p>
            <a:r>
              <a:rPr lang="en-US" dirty="0" smtClean="0"/>
              <a:t>What method will lead to these desired outcomes?</a:t>
            </a:r>
          </a:p>
          <a:p>
            <a:pPr lvl="1"/>
            <a:r>
              <a:rPr lang="en-US" dirty="0" smtClean="0"/>
              <a:t>Shared Christian Praxis</a:t>
            </a:r>
          </a:p>
          <a:p>
            <a:pPr lvl="1"/>
            <a:r>
              <a:rPr lang="en-US" dirty="0" smtClean="0"/>
              <a:t>Apprenticeship in the Faith/Life of Catholicism</a:t>
            </a:r>
          </a:p>
          <a:p>
            <a:pPr lvl="1"/>
            <a:r>
              <a:rPr lang="en-US" dirty="0" smtClean="0"/>
              <a:t>Planning with the Six Tasks of Catechesis in mind</a:t>
            </a:r>
          </a:p>
          <a:p>
            <a:pPr marL="0" indent="0">
              <a:buNone/>
            </a:pPr>
            <a:endParaRPr lang="en-US" dirty="0"/>
          </a:p>
        </p:txBody>
      </p:sp>
    </p:spTree>
    <p:extLst>
      <p:ext uri="{BB962C8B-B14F-4D97-AF65-F5344CB8AC3E}">
        <p14:creationId xmlns:p14="http://schemas.microsoft.com/office/powerpoint/2010/main" val="3490174178"/>
      </p:ext>
    </p:extLst>
  </p:cSld>
  <p:clrMapOvr>
    <a:masterClrMapping/>
  </p:clrMapOvr>
  <p:transition>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2" y="457200"/>
            <a:ext cx="9144000" cy="762000"/>
          </a:xfrm>
        </p:spPr>
        <p:txBody>
          <a:bodyPr/>
          <a:lstStyle/>
          <a:p>
            <a:r>
              <a:rPr lang="en-US" dirty="0" smtClean="0"/>
              <a:t>Working Definitions</a:t>
            </a:r>
            <a:endParaRPr lang="en-US" dirty="0"/>
          </a:p>
        </p:txBody>
      </p:sp>
      <p:sp>
        <p:nvSpPr>
          <p:cNvPr id="3" name="Content Placeholder 2"/>
          <p:cNvSpPr>
            <a:spLocks noGrp="1"/>
          </p:cNvSpPr>
          <p:nvPr>
            <p:ph idx="1"/>
          </p:nvPr>
        </p:nvSpPr>
        <p:spPr>
          <a:xfrm>
            <a:off x="457200" y="1295400"/>
            <a:ext cx="8610600" cy="5410200"/>
          </a:xfrm>
        </p:spPr>
        <p:txBody>
          <a:bodyPr>
            <a:normAutofit/>
          </a:bodyPr>
          <a:lstStyle/>
          <a:p>
            <a:r>
              <a:rPr lang="en-US" sz="2800" u="sng" dirty="0" smtClean="0"/>
              <a:t>Formation</a:t>
            </a:r>
            <a:r>
              <a:rPr lang="en-US" sz="2800" dirty="0" smtClean="0"/>
              <a:t>:  the </a:t>
            </a:r>
            <a:r>
              <a:rPr lang="en-US" sz="2800" u="sng" dirty="0" smtClean="0"/>
              <a:t>process</a:t>
            </a:r>
            <a:r>
              <a:rPr lang="en-US" sz="2800" dirty="0" smtClean="0"/>
              <a:t> by which something comes into existence or begins to have a particular </a:t>
            </a:r>
            <a:r>
              <a:rPr lang="en-US" sz="2800" u="sng" dirty="0" smtClean="0"/>
              <a:t>order</a:t>
            </a:r>
            <a:r>
              <a:rPr lang="en-US" sz="2800" dirty="0" smtClean="0"/>
              <a:t> or shape.  </a:t>
            </a:r>
          </a:p>
          <a:p>
            <a:pPr lvl="1"/>
            <a:r>
              <a:rPr lang="en-US" sz="2400" dirty="0" smtClean="0"/>
              <a:t>“so, whoever is in Christ is a new creation: the old things have passed away</a:t>
            </a:r>
            <a:r>
              <a:rPr lang="en-US" baseline="-25000" dirty="0" smtClean="0"/>
              <a:t>2</a:t>
            </a:r>
            <a:r>
              <a:rPr lang="en-US" dirty="0" smtClean="0"/>
              <a:t> </a:t>
            </a:r>
            <a:r>
              <a:rPr lang="en-US" baseline="-25000" dirty="0" smtClean="0"/>
              <a:t>Corinthians 5:17</a:t>
            </a:r>
          </a:p>
          <a:p>
            <a:pPr marL="457200" lvl="1" indent="0">
              <a:buNone/>
            </a:pPr>
            <a:endParaRPr lang="en-US" baseline="-25000" dirty="0"/>
          </a:p>
          <a:p>
            <a:pPr marL="514350" indent="-457200"/>
            <a:r>
              <a:rPr lang="en-US" sz="2800" u="sng" dirty="0" smtClean="0"/>
              <a:t>Education</a:t>
            </a:r>
            <a:r>
              <a:rPr lang="en-US" sz="2800" dirty="0" smtClean="0"/>
              <a:t>:  the </a:t>
            </a:r>
            <a:r>
              <a:rPr lang="en-US" sz="2800" dirty="0"/>
              <a:t>action or </a:t>
            </a:r>
            <a:r>
              <a:rPr lang="en-US" sz="2800" u="sng" dirty="0"/>
              <a:t>process</a:t>
            </a:r>
            <a:r>
              <a:rPr lang="en-US" sz="2800" dirty="0"/>
              <a:t> of educating or of being educated; the </a:t>
            </a:r>
            <a:r>
              <a:rPr lang="en-US" sz="2800" u="sng" dirty="0"/>
              <a:t>knowledge</a:t>
            </a:r>
            <a:r>
              <a:rPr lang="en-US" sz="2800" dirty="0"/>
              <a:t> and development resulting from an educational process </a:t>
            </a:r>
            <a:endParaRPr lang="en-US" sz="2800" dirty="0" smtClean="0"/>
          </a:p>
          <a:p>
            <a:pPr marL="914400" lvl="1" indent="-457200"/>
            <a:r>
              <a:rPr lang="en-US" sz="2400" dirty="0" smtClean="0"/>
              <a:t>“Of making many books there is no end, and much study wearies the body” </a:t>
            </a:r>
            <a:r>
              <a:rPr lang="en-US" baseline="-25000" dirty="0"/>
              <a:t>Ecclesiastes </a:t>
            </a:r>
            <a:r>
              <a:rPr lang="en-US" baseline="-25000" dirty="0" smtClean="0"/>
              <a:t>12:12</a:t>
            </a:r>
            <a:endParaRPr lang="en-US" baseline="-25000" dirty="0"/>
          </a:p>
        </p:txBody>
      </p:sp>
    </p:spTree>
    <p:extLst>
      <p:ext uri="{BB962C8B-B14F-4D97-AF65-F5344CB8AC3E}">
        <p14:creationId xmlns:p14="http://schemas.microsoft.com/office/powerpoint/2010/main" val="1654558880"/>
      </p:ext>
    </p:extLst>
  </p:cSld>
  <p:clrMapOvr>
    <a:masterClrMapping/>
  </p:clrMapOvr>
  <p:transition>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304800"/>
            <a:ext cx="9144000" cy="1143000"/>
          </a:xfrm>
        </p:spPr>
        <p:txBody>
          <a:bodyPr/>
          <a:lstStyle/>
          <a:p>
            <a:r>
              <a:rPr lang="en-US" dirty="0" smtClean="0"/>
              <a:t>RCIA Document :  Paragraph 75</a:t>
            </a:r>
            <a:endParaRPr lang="en-US" dirty="0"/>
          </a:p>
        </p:txBody>
      </p:sp>
      <p:sp>
        <p:nvSpPr>
          <p:cNvPr id="3" name="Content Placeholder 2"/>
          <p:cNvSpPr>
            <a:spLocks noGrp="1"/>
          </p:cNvSpPr>
          <p:nvPr>
            <p:ph idx="1"/>
          </p:nvPr>
        </p:nvSpPr>
        <p:spPr>
          <a:xfrm>
            <a:off x="381000" y="1752600"/>
            <a:ext cx="8763000" cy="4953000"/>
          </a:xfrm>
        </p:spPr>
        <p:txBody>
          <a:bodyPr/>
          <a:lstStyle/>
          <a:p>
            <a:r>
              <a:rPr lang="en-US" dirty="0"/>
              <a:t>The catechumenate  is an extended period during which the candidates are given </a:t>
            </a:r>
            <a:r>
              <a:rPr lang="en-US" u="sng" dirty="0"/>
              <a:t>suitable pastoral formation and guidance, aimed at training them in the Christian </a:t>
            </a:r>
            <a:r>
              <a:rPr lang="en-US" u="sng" dirty="0" smtClean="0"/>
              <a:t>life</a:t>
            </a:r>
            <a:r>
              <a:rPr lang="en-US" dirty="0" smtClean="0"/>
              <a:t>. </a:t>
            </a:r>
            <a:r>
              <a:rPr lang="en-US" dirty="0"/>
              <a:t>In this way, </a:t>
            </a:r>
            <a:r>
              <a:rPr lang="en-US" dirty="0" smtClean="0"/>
              <a:t>the dispositions  </a:t>
            </a:r>
            <a:r>
              <a:rPr lang="en-US" dirty="0"/>
              <a:t>manifested  at their acceptance  into the catechumenate  are brought  to maturity</a:t>
            </a:r>
            <a:r>
              <a:rPr lang="en-US" dirty="0" smtClean="0"/>
              <a:t>. This </a:t>
            </a:r>
            <a:r>
              <a:rPr lang="en-US" dirty="0"/>
              <a:t>is achieved  in four ways.</a:t>
            </a:r>
          </a:p>
          <a:p>
            <a:pPr marL="0" indent="0">
              <a:buNone/>
            </a:pPr>
            <a:endParaRPr lang="en-US" dirty="0"/>
          </a:p>
        </p:txBody>
      </p:sp>
    </p:spTree>
    <p:extLst>
      <p:ext uri="{BB962C8B-B14F-4D97-AF65-F5344CB8AC3E}">
        <p14:creationId xmlns:p14="http://schemas.microsoft.com/office/powerpoint/2010/main" val="3230634975"/>
      </p:ext>
    </p:extLst>
  </p:cSld>
  <p:clrMapOvr>
    <a:masterClrMapping/>
  </p:clrMapOvr>
  <p:transition>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799" y="381000"/>
            <a:ext cx="8305801" cy="1066800"/>
          </a:xfrm>
        </p:spPr>
        <p:txBody>
          <a:bodyPr>
            <a:noAutofit/>
          </a:bodyPr>
          <a:lstStyle/>
          <a:p>
            <a:r>
              <a:rPr lang="en-US" sz="3200" dirty="0" smtClean="0"/>
              <a:t>Our Hearts Were Burning Within Us: A Pastoral Plan for Adult Faith Formation in the U.S.</a:t>
            </a:r>
            <a:endParaRPr lang="en-US" sz="3200" dirty="0"/>
          </a:p>
        </p:txBody>
      </p:sp>
      <p:sp>
        <p:nvSpPr>
          <p:cNvPr id="3" name="Content Placeholder 2"/>
          <p:cNvSpPr>
            <a:spLocks noGrp="1"/>
          </p:cNvSpPr>
          <p:nvPr>
            <p:ph idx="1"/>
          </p:nvPr>
        </p:nvSpPr>
        <p:spPr>
          <a:xfrm>
            <a:off x="838200" y="1676400"/>
            <a:ext cx="8077200" cy="4953000"/>
          </a:xfrm>
        </p:spPr>
        <p:txBody>
          <a:bodyPr>
            <a:normAutofit lnSpcReduction="10000"/>
          </a:bodyPr>
          <a:lstStyle/>
          <a:p>
            <a:pPr lvl="0" algn="just">
              <a:lnSpc>
                <a:spcPct val="110000"/>
              </a:lnSpc>
            </a:pPr>
            <a:r>
              <a:rPr lang="en-US" sz="2700" dirty="0">
                <a:solidFill>
                  <a:srgbClr val="000000"/>
                </a:solidFill>
              </a:rPr>
              <a:t>The baptismal catechumenate provides for an</a:t>
            </a:r>
          </a:p>
          <a:p>
            <a:pPr marL="0" lvl="0" indent="0" algn="just">
              <a:lnSpc>
                <a:spcPct val="110000"/>
              </a:lnSpc>
              <a:buNone/>
            </a:pPr>
            <a:r>
              <a:rPr lang="en-US" sz="2700" u="sng" dirty="0">
                <a:solidFill>
                  <a:srgbClr val="000000"/>
                </a:solidFill>
              </a:rPr>
              <a:t>apprenticeship in Christian living and believing</a:t>
            </a:r>
            <a:r>
              <a:rPr lang="en-US" sz="2700" dirty="0">
                <a:solidFill>
                  <a:srgbClr val="000000"/>
                </a:solidFill>
              </a:rPr>
              <a:t>. It "seems the most appropriate model" for adult </a:t>
            </a:r>
          </a:p>
          <a:p>
            <a:pPr marL="0" lvl="0" indent="0" algn="just">
              <a:lnSpc>
                <a:spcPct val="110000"/>
              </a:lnSpc>
              <a:buNone/>
            </a:pPr>
            <a:r>
              <a:rPr lang="en-US" sz="2700" dirty="0">
                <a:solidFill>
                  <a:srgbClr val="000000"/>
                </a:solidFill>
              </a:rPr>
              <a:t>faith formation and, though it cannot be considered the exclusive model, should be encouraged everywhere. Whatever model is used, adult faith formation should always </a:t>
            </a:r>
            <a:r>
              <a:rPr lang="en-US" sz="2700" u="sng" dirty="0">
                <a:solidFill>
                  <a:srgbClr val="000000"/>
                </a:solidFill>
              </a:rPr>
              <a:t>actively challenge participants to get involved</a:t>
            </a:r>
            <a:r>
              <a:rPr lang="en-US" sz="2700" dirty="0">
                <a:solidFill>
                  <a:srgbClr val="000000"/>
                </a:solidFill>
              </a:rPr>
              <a:t> with their own faith journey—passive listening is never enough; the goal is always </a:t>
            </a:r>
            <a:r>
              <a:rPr lang="en-US" sz="2700" u="sng" dirty="0">
                <a:solidFill>
                  <a:srgbClr val="000000"/>
                </a:solidFill>
              </a:rPr>
              <a:t>conversion</a:t>
            </a:r>
            <a:r>
              <a:rPr lang="en-US" sz="2700" dirty="0" smtClean="0">
                <a:solidFill>
                  <a:srgbClr val="000000"/>
                </a:solidFill>
              </a:rPr>
              <a:t>.</a:t>
            </a:r>
          </a:p>
          <a:p>
            <a:pPr marL="0" lvl="0" indent="0" algn="r">
              <a:lnSpc>
                <a:spcPct val="110000"/>
              </a:lnSpc>
              <a:buNone/>
            </a:pPr>
            <a:r>
              <a:rPr lang="en-US" sz="2700" dirty="0">
                <a:solidFill>
                  <a:srgbClr val="000000"/>
                </a:solidFill>
              </a:rPr>
              <a:t>	</a:t>
            </a:r>
            <a:r>
              <a:rPr lang="en-US" sz="2700" dirty="0" smtClean="0">
                <a:solidFill>
                  <a:srgbClr val="000000"/>
                </a:solidFill>
              </a:rPr>
              <a:t>		</a:t>
            </a:r>
            <a:r>
              <a:rPr lang="en-US" sz="2400" dirty="0" smtClean="0">
                <a:solidFill>
                  <a:srgbClr val="000000"/>
                </a:solidFill>
              </a:rPr>
              <a:t>Paragraph 81</a:t>
            </a:r>
            <a:endParaRPr lang="en-US" sz="2400" dirty="0">
              <a:solidFill>
                <a:srgbClr val="000000"/>
              </a:solidFill>
            </a:endParaRPr>
          </a:p>
          <a:p>
            <a:endParaRPr lang="en-US" dirty="0" smtClean="0"/>
          </a:p>
        </p:txBody>
      </p:sp>
    </p:spTree>
    <p:extLst>
      <p:ext uri="{BB962C8B-B14F-4D97-AF65-F5344CB8AC3E}">
        <p14:creationId xmlns:p14="http://schemas.microsoft.com/office/powerpoint/2010/main" val="743383309"/>
      </p:ext>
    </p:extLst>
  </p:cSld>
  <p:clrMapOvr>
    <a:masterClrMapping/>
  </p:clrMapOvr>
  <p:transition>
    <p:fade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9144000" cy="990600"/>
          </a:xfrm>
        </p:spPr>
        <p:txBody>
          <a:bodyPr/>
          <a:lstStyle/>
          <a:p>
            <a:r>
              <a:rPr lang="en-US" dirty="0" smtClean="0"/>
              <a:t>Summary of RCIA # 75 </a:t>
            </a:r>
            <a:br>
              <a:rPr lang="en-US" dirty="0" smtClean="0"/>
            </a:br>
            <a:r>
              <a:rPr lang="en-US" sz="2800" dirty="0" smtClean="0"/>
              <a:t>by Sr. Janet Schaeffler, OP,</a:t>
            </a:r>
            <a:r>
              <a:rPr lang="en-US" dirty="0" smtClean="0"/>
              <a:t> </a:t>
            </a:r>
            <a:r>
              <a:rPr lang="en-US" sz="2800" dirty="0"/>
              <a:t>GEMS </a:t>
            </a:r>
            <a:r>
              <a:rPr lang="en-US" sz="2800" dirty="0" smtClean="0"/>
              <a:t> Newsletter #33</a:t>
            </a:r>
            <a:r>
              <a:rPr lang="en-US" sz="2800" dirty="0"/>
              <a:t>, 9/2013</a:t>
            </a:r>
          </a:p>
        </p:txBody>
      </p:sp>
      <p:sp>
        <p:nvSpPr>
          <p:cNvPr id="3" name="Content Placeholder 2"/>
          <p:cNvSpPr>
            <a:spLocks noGrp="1"/>
          </p:cNvSpPr>
          <p:nvPr>
            <p:ph idx="1"/>
          </p:nvPr>
        </p:nvSpPr>
        <p:spPr>
          <a:xfrm>
            <a:off x="152400" y="1447800"/>
            <a:ext cx="8839200" cy="5105400"/>
          </a:xfrm>
        </p:spPr>
        <p:txBody>
          <a:bodyPr>
            <a:normAutofit fontScale="92500" lnSpcReduction="10000"/>
          </a:bodyPr>
          <a:lstStyle/>
          <a:p>
            <a:pPr marL="0" indent="0">
              <a:buNone/>
            </a:pPr>
            <a:r>
              <a:rPr lang="en-US" sz="2400" dirty="0"/>
              <a:t>The </a:t>
            </a:r>
            <a:r>
              <a:rPr lang="en-US" sz="2400" i="1" dirty="0"/>
              <a:t>Rite of Christian Initiation of Adults </a:t>
            </a:r>
            <a:r>
              <a:rPr lang="en-US" sz="2400" dirty="0"/>
              <a:t>(#75) reminds us that a complete catechesis includes not only the doctrines of the Church but also an apprenticeship in prayer, participation in the liturgical life of the Church, and extraordinary love and care for our neighbor. These are the pillars of catechesis which can lead us to an intimate </a:t>
            </a:r>
            <a:r>
              <a:rPr lang="en-US" sz="2400" dirty="0" smtClean="0"/>
              <a:t>encounter with </a:t>
            </a:r>
            <a:r>
              <a:rPr lang="en-US" sz="2400" dirty="0"/>
              <a:t>Jesus Christ. </a:t>
            </a:r>
            <a:endParaRPr lang="en-US" sz="2400" dirty="0" smtClean="0"/>
          </a:p>
          <a:p>
            <a:pPr marL="0" indent="0">
              <a:buNone/>
            </a:pPr>
            <a:endParaRPr lang="en-US" sz="800" dirty="0"/>
          </a:p>
          <a:p>
            <a:pPr marL="0" indent="0">
              <a:buNone/>
            </a:pPr>
            <a:r>
              <a:rPr lang="en-US" sz="2400" dirty="0" smtClean="0"/>
              <a:t> Information </a:t>
            </a:r>
            <a:r>
              <a:rPr lang="en-US" sz="2400" dirty="0"/>
              <a:t>(head) about our faith is certainly crucial, </a:t>
            </a:r>
            <a:r>
              <a:rPr lang="en-US" sz="2400" dirty="0" smtClean="0"/>
              <a:t>yet</a:t>
            </a:r>
          </a:p>
          <a:p>
            <a:pPr marL="0" indent="0">
              <a:buNone/>
            </a:pPr>
            <a:r>
              <a:rPr lang="en-US" sz="2400" dirty="0"/>
              <a:t> </a:t>
            </a:r>
            <a:r>
              <a:rPr lang="en-US" sz="2400" dirty="0" smtClean="0"/>
              <a:t>   catechesis </a:t>
            </a:r>
            <a:r>
              <a:rPr lang="en-US" sz="2400" dirty="0"/>
              <a:t>always needs to go deeper and further. </a:t>
            </a:r>
          </a:p>
          <a:p>
            <a:pPr marL="0" indent="0">
              <a:buNone/>
            </a:pPr>
            <a:endParaRPr lang="en-US" sz="800" dirty="0"/>
          </a:p>
          <a:p>
            <a:pPr marL="0" indent="0">
              <a:buNone/>
            </a:pPr>
            <a:r>
              <a:rPr lang="en-US" sz="2400" dirty="0" smtClean="0"/>
              <a:t> </a:t>
            </a:r>
            <a:r>
              <a:rPr lang="en-US" sz="2400" dirty="0"/>
              <a:t>Formation (heart) calls for the cementing of a relationship </a:t>
            </a:r>
            <a:r>
              <a:rPr lang="en-US" sz="2400" dirty="0" smtClean="0"/>
              <a:t>with</a:t>
            </a:r>
          </a:p>
          <a:p>
            <a:pPr marL="0" indent="0">
              <a:buNone/>
            </a:pPr>
            <a:r>
              <a:rPr lang="en-US" sz="2400" dirty="0"/>
              <a:t> </a:t>
            </a:r>
            <a:r>
              <a:rPr lang="en-US" sz="2400" dirty="0" smtClean="0"/>
              <a:t>  Jesus</a:t>
            </a:r>
            <a:r>
              <a:rPr lang="en-US" sz="2400" dirty="0"/>
              <a:t>, whom we have learned about. </a:t>
            </a:r>
          </a:p>
          <a:p>
            <a:pPr marL="0" indent="0">
              <a:buNone/>
            </a:pPr>
            <a:endParaRPr lang="en-US" sz="800" dirty="0"/>
          </a:p>
          <a:p>
            <a:pPr marL="0" indent="0">
              <a:buNone/>
            </a:pPr>
            <a:r>
              <a:rPr lang="en-US" sz="2400" dirty="0"/>
              <a:t> Transformation (hands) calls for a change of the heart and </a:t>
            </a:r>
            <a:r>
              <a:rPr lang="en-US" sz="2400" dirty="0" smtClean="0"/>
              <a:t>a</a:t>
            </a:r>
          </a:p>
          <a:p>
            <a:pPr marL="0" indent="0">
              <a:buNone/>
            </a:pPr>
            <a:r>
              <a:rPr lang="en-US" sz="2400" dirty="0"/>
              <a:t> </a:t>
            </a:r>
            <a:r>
              <a:rPr lang="en-US" sz="2400" dirty="0" smtClean="0"/>
              <a:t>   commitment </a:t>
            </a:r>
            <a:r>
              <a:rPr lang="en-US" sz="2400" dirty="0"/>
              <a:t>to now live that which we have </a:t>
            </a:r>
            <a:r>
              <a:rPr lang="en-US" sz="2400" dirty="0" smtClean="0"/>
              <a:t>intellectually</a:t>
            </a:r>
          </a:p>
          <a:p>
            <a:pPr marL="0" indent="0">
              <a:buNone/>
            </a:pPr>
            <a:r>
              <a:rPr lang="en-US" sz="2400" dirty="0" smtClean="0"/>
              <a:t>    learned</a:t>
            </a:r>
            <a:r>
              <a:rPr lang="en-US" sz="2400" dirty="0"/>
              <a:t>. </a:t>
            </a:r>
          </a:p>
          <a:p>
            <a:endParaRPr lang="en-US" sz="2400" dirty="0"/>
          </a:p>
        </p:txBody>
      </p:sp>
    </p:spTree>
    <p:extLst>
      <p:ext uri="{BB962C8B-B14F-4D97-AF65-F5344CB8AC3E}">
        <p14:creationId xmlns:p14="http://schemas.microsoft.com/office/powerpoint/2010/main" val="211396920"/>
      </p:ext>
    </p:extLst>
  </p:cSld>
  <p:clrMapOvr>
    <a:masterClrMapping/>
  </p:clrMapOvr>
  <p:transition>
    <p:fade thruBlk="1"/>
  </p:transition>
  <p:timing>
    <p:tnLst>
      <p:par>
        <p:cTn id="1" dur="indefinite" restart="never" nodeType="tmRoot"/>
      </p:par>
    </p:tnLst>
  </p:timing>
</p:sld>
</file>

<file path=ppt/theme/theme1.xml><?xml version="1.0" encoding="utf-8"?>
<a:theme xmlns:a="http://schemas.openxmlformats.org/drawingml/2006/main" name="Cloud skipper design template">
  <a:themeElements>
    <a:clrScheme name="Cloud skipper design templat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fontScheme name="Cloud skipper design template">
      <a:majorFont>
        <a:latin typeface="Impact"/>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lnDef>
  </a:objectDefaults>
  <a:extraClrSchemeLst>
    <a:extraClrScheme>
      <a:clrScheme name="Cloud skipper design templat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loud skipper design templat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loud skipper design templat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loud skipper design templat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loud skipper design 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loud skipper design templa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loud skipper design templa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598</TotalTime>
  <Words>1398</Words>
  <Application>Microsoft Office PowerPoint</Application>
  <PresentationFormat>On-screen Show (4:3)</PresentationFormat>
  <Paragraphs>196</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Cloud skipper design template</vt:lpstr>
      <vt:lpstr>Reaping a Rich Harvest: Developing “Formed” and “Transformed” Catholics</vt:lpstr>
      <vt:lpstr>Productive Thinking </vt:lpstr>
      <vt:lpstr>Reaping a Rich Harvest: Developing “Formed” and “Transformed” Catholics</vt:lpstr>
      <vt:lpstr>Paradigm Thinking</vt:lpstr>
      <vt:lpstr>Framework for Consideration</vt:lpstr>
      <vt:lpstr>Working Definitions</vt:lpstr>
      <vt:lpstr>RCIA Document :  Paragraph 75</vt:lpstr>
      <vt:lpstr>Our Hearts Were Burning Within Us: A Pastoral Plan for Adult Faith Formation in the U.S.</vt:lpstr>
      <vt:lpstr>Summary of RCIA # 75  by Sr. Janet Schaeffler, OP, GEMS  Newsletter #33, 9/2013</vt:lpstr>
      <vt:lpstr>PowerPoint Presentation</vt:lpstr>
      <vt:lpstr>Shared Christian Praxis Method Dr. Thomas Groome-Boston College</vt:lpstr>
      <vt:lpstr>Lectionary-Driven Catechesis</vt:lpstr>
      <vt:lpstr>Connect Faith With Life &amp; Foster Apostolic Action</vt:lpstr>
      <vt:lpstr>Liturgical Catechesis</vt:lpstr>
      <vt:lpstr>Apostolic/Service Learning</vt:lpstr>
      <vt:lpstr>Utilizing the Six Tasks of Catechesis</vt:lpstr>
      <vt:lpstr>So, What about the Practical Suggestions?</vt:lpstr>
      <vt:lpstr>So, What about the Practical Suggestions?</vt:lpstr>
      <vt:lpstr>So, What about the Practical Suggestions?</vt:lpstr>
      <vt:lpstr>So, What about the Practical Suggestions</vt:lpstr>
      <vt:lpstr>So, What about the Practical Suggestions?</vt:lpstr>
      <vt:lpstr>So, What about the Practical Suggestions?</vt:lpstr>
      <vt:lpstr>In Summary</vt:lpstr>
      <vt:lpstr>Questions/Conclusions/Contact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Discipleship Begins Day One!</dc:title>
  <dc:creator>Brian Lemoi</dc:creator>
  <cp:lastModifiedBy>Brian Lemoi</cp:lastModifiedBy>
  <cp:revision>55</cp:revision>
  <cp:lastPrinted>2015-08-24T19:18:40Z</cp:lastPrinted>
  <dcterms:created xsi:type="dcterms:W3CDTF">2015-08-20T21:31:23Z</dcterms:created>
  <dcterms:modified xsi:type="dcterms:W3CDTF">2015-08-27T14:50:16Z</dcterms:modified>
</cp:coreProperties>
</file>